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8CCD40A2.xml" ContentType="application/vnd.ms-powerpoint.comments+xml"/>
  <Override PartName="/ppt/comments/modernComment_10A_D787B58C.xml" ContentType="application/vnd.ms-powerpoint.comments+xml"/>
  <Override PartName="/ppt/notesSlides/notesSlide1.xml" ContentType="application/vnd.openxmlformats-officedocument.presentationml.notesSlide+xml"/>
  <Override PartName="/ppt/comments/modernComment_106_E64AF495.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4"/>
  </p:sldMasterIdLst>
  <p:notesMasterIdLst>
    <p:notesMasterId r:id="rId20"/>
  </p:notesMasterIdLst>
  <p:sldIdLst>
    <p:sldId id="256" r:id="rId5"/>
    <p:sldId id="257" r:id="rId6"/>
    <p:sldId id="266" r:id="rId7"/>
    <p:sldId id="258" r:id="rId8"/>
    <p:sldId id="267" r:id="rId9"/>
    <p:sldId id="259" r:id="rId10"/>
    <p:sldId id="260" r:id="rId11"/>
    <p:sldId id="261" r:id="rId12"/>
    <p:sldId id="265" r:id="rId13"/>
    <p:sldId id="269" r:id="rId14"/>
    <p:sldId id="262" r:id="rId15"/>
    <p:sldId id="263" r:id="rId16"/>
    <p:sldId id="270" r:id="rId17"/>
    <p:sldId id="264" r:id="rId18"/>
    <p:sldId id="26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1B67D7C-3A2C-85A4-7D44-94FC904B7A06}" name="Vue, Walter" initials="VW" userId="S::vuew2@students.westerntc.edu::ea07fb9b-cdaf-4b1a-8db4-220f0a8af6c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781F4F-6368-547F-F1B7-B74FAABF0888}" v="3" dt="2025-10-12T19:43:26.412"/>
    <p1510:client id="{91097E20-0564-54B3-7857-46C5772E25F3}" v="1090" dt="2025-10-13T21:44:03.631"/>
    <p1510:client id="{B3AD3D0D-CCFF-1769-6E42-58D7F6773FEF}" v="9" dt="2025-10-14T02:24:08.951"/>
    <p1510:client id="{D2058437-ADB5-77DD-6D6B-D00B71D9DC24}" v="449" dt="2025-10-13T01:45:50.070"/>
    <p1510:client id="{F8549FA0-6CC1-4FF2-CD51-575F521BF82C}" v="322" dt="2025-10-13T17:02:51.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omments/modernComment_101_8CCD40A2.xml><?xml version="1.0" encoding="utf-8"?>
<p188:cmLst xmlns:a="http://schemas.openxmlformats.org/drawingml/2006/main" xmlns:r="http://schemas.openxmlformats.org/officeDocument/2006/relationships" xmlns:p188="http://schemas.microsoft.com/office/powerpoint/2018/8/main">
  <p188:cm id="{6FB16681-BB58-45CD-8328-AEDC12B176E0}" authorId="{F1B67D7C-3A2C-85A4-7D44-94FC904B7A06}" created="2025-10-10T22:13:21.188">
    <pc:sldMkLst xmlns:pc="http://schemas.microsoft.com/office/powerpoint/2013/main/command">
      <pc:docMk/>
      <pc:sldMk cId="2362261666" sldId="257"/>
    </pc:sldMkLst>
    <p188:txBody>
      <a:bodyPr/>
      <a:lstStyle/>
      <a:p>
        <a:r>
          <a:rPr lang="en-US"/>
          <a:t>Quality assuarance engineer
 create coding tools or automated tests to ensure the quality of computer products. They execute multiple tests to verify the functionality of the software before releasing it to the public. These engineers ensure the consistent performance of results between new products and existing ones and also aim to minimize irregularities throughout a company's software production process.
Computer programmer 
Use various programming languages to create and optimize computer applications. They also write code and test programs for computer systems. They can write code for various software or specialize in one type of computer language, such as PHP or Python. Programmers translate designs created by software developers into instructions that computers can understand and follow.</a:t>
        </a:r>
      </a:p>
    </p188:txBody>
  </p188:cm>
</p188:cmLst>
</file>

<file path=ppt/comments/modernComment_106_E64AF495.xml><?xml version="1.0" encoding="utf-8"?>
<p188:cmLst xmlns:a="http://schemas.openxmlformats.org/drawingml/2006/main" xmlns:r="http://schemas.openxmlformats.org/officeDocument/2006/relationships" xmlns:p188="http://schemas.microsoft.com/office/powerpoint/2018/8/main">
  <p188:cm id="{0CDEDA41-70E2-4112-BAB9-6274E1DD490C}" authorId="{F1B67D7C-3A2C-85A4-7D44-94FC904B7A06}" created="2025-10-13T16:56:51.184">
    <pc:sldMkLst xmlns:pc="http://schemas.microsoft.com/office/powerpoint/2013/main/command">
      <pc:docMk/>
      <pc:sldMk cId="3863671957" sldId="262"/>
    </pc:sldMkLst>
    <p188:txBody>
      <a:bodyPr/>
      <a:lstStyle/>
      <a:p>
        <a:r>
          <a:rPr lang="en-US"/>
          <a:t>increases developer flexibility and enhances workforce productivity</a:t>
        </a:r>
      </a:p>
    </p188:txBody>
  </p188:cm>
</p188:cmLst>
</file>

<file path=ppt/comments/modernComment_10A_D787B58C.xml><?xml version="1.0" encoding="utf-8"?>
<p188:cmLst xmlns:a="http://schemas.openxmlformats.org/drawingml/2006/main" xmlns:r="http://schemas.openxmlformats.org/officeDocument/2006/relationships" xmlns:p188="http://schemas.microsoft.com/office/powerpoint/2018/8/main">
  <p188:cm id="{6D09B9CB-CFC8-4509-A4CA-4E628BA9800E}" authorId="{F1B67D7C-3A2C-85A4-7D44-94FC904B7A06}" created="2025-10-14T02:22:42.513">
    <pc:sldMkLst xmlns:pc="http://schemas.microsoft.com/office/powerpoint/2013/main/command">
      <pc:docMk/>
      <pc:sldMk cId="3615995276" sldId="266"/>
    </pc:sldMkLst>
    <p188:txBody>
      <a:bodyPr/>
      <a:lstStyle/>
      <a:p>
        <a:r>
          <a:rPr lang="en-US"/>
          <a:t>Web developers 
focus on maintaining web pages or websites by monitoring traffic, resolving coding errors and ensuring that code remains updated. These developers are often familiar with user interface design and programming languages and programs such as Java.  They may also research user feedback to identify areas for improvement for their web pages.
Back-end Developer
are responsible for creating the underlying code of a user-interface site, instead of the aesthetics and visual functionality of a site, which front-end developers focus on. The back end focuses directly on servers, data and integration. Developers may also integrate server functionality with database design to ensure software efficiency.</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7467B9-5385-45FB-AFD5-8EE7B4244BCD}" type="datetimeFigureOut">
              <a:t>10/13/2025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C17C3AB-F6AF-41B4-8269-24329C048FF5}" type="slidenum">
              <a:t>‹#›</a:t>
            </a:fld>
            <a:endParaRPr lang="en-US"/>
          </a:p>
        </p:txBody>
      </p:sp>
    </p:spTree>
    <p:extLst>
      <p:ext uri="{BB962C8B-B14F-4D97-AF65-F5344CB8AC3E}">
        <p14:creationId xmlns:p14="http://schemas.microsoft.com/office/powerpoint/2010/main" val="1446236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Chrome developer tools: enables you to minimize loading speeds and update HTML or CSS in real time while watching a performance study of your site. Routinely updated. </a:t>
            </a:r>
          </a:p>
        </p:txBody>
      </p:sp>
      <p:sp>
        <p:nvSpPr>
          <p:cNvPr id="4" name="Slide Number Placeholder 3"/>
          <p:cNvSpPr>
            <a:spLocks noGrp="1"/>
          </p:cNvSpPr>
          <p:nvPr>
            <p:ph type="sldNum" sz="quarter" idx="5"/>
          </p:nvPr>
        </p:nvSpPr>
        <p:spPr/>
        <p:txBody>
          <a:bodyPr/>
          <a:lstStyle/>
          <a:p>
            <a:fld id="{2C17C3AB-F6AF-41B4-8269-24329C048FF5}" type="slidenum">
              <a:t>10</a:t>
            </a:fld>
            <a:endParaRPr lang="en-US"/>
          </a:p>
        </p:txBody>
      </p:sp>
    </p:spTree>
    <p:extLst>
      <p:ext uri="{BB962C8B-B14F-4D97-AF65-F5344CB8AC3E}">
        <p14:creationId xmlns:p14="http://schemas.microsoft.com/office/powerpoint/2010/main" val="1242050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IPv4: 192.168.1.1</a:t>
            </a:r>
          </a:p>
          <a:p>
            <a:r>
              <a:rPr lang="en-US" dirty="0">
                <a:ea typeface="Calibri"/>
                <a:cs typeface="Calibri"/>
              </a:rPr>
              <a:t>IPv6: 2001:0db8:85a3:0000:0000:8a2e:0370:7334</a:t>
            </a:r>
          </a:p>
          <a:p>
            <a:r>
              <a:rPr lang="en-US" dirty="0"/>
              <a:t> </a:t>
            </a:r>
            <a:r>
              <a:rPr lang="en-US" err="1"/>
              <a:t>HyperText</a:t>
            </a:r>
            <a:r>
              <a:rPr lang="en-US" dirty="0"/>
              <a:t> Transfer Protocol (HTTP) and its secure version (HTTPS)</a:t>
            </a:r>
            <a:endParaRPr lang="en-US" dirty="0">
              <a:ea typeface="Calibri"/>
              <a:cs typeface="Calibri"/>
            </a:endParaRPr>
          </a:p>
          <a:p>
            <a:r>
              <a:rPr lang="en-US"/>
              <a:t>Application Programming Interfaces (APIs)</a:t>
            </a:r>
          </a:p>
        </p:txBody>
      </p:sp>
      <p:sp>
        <p:nvSpPr>
          <p:cNvPr id="4" name="Slide Number Placeholder 3"/>
          <p:cNvSpPr>
            <a:spLocks noGrp="1"/>
          </p:cNvSpPr>
          <p:nvPr>
            <p:ph type="sldNum" sz="quarter" idx="5"/>
          </p:nvPr>
        </p:nvSpPr>
        <p:spPr/>
        <p:txBody>
          <a:bodyPr/>
          <a:lstStyle/>
          <a:p>
            <a:fld id="{2C17C3AB-F6AF-41B4-8269-24329C048FF5}" type="slidenum">
              <a:t>12</a:t>
            </a:fld>
            <a:endParaRPr lang="en-US"/>
          </a:p>
        </p:txBody>
      </p:sp>
    </p:spTree>
    <p:extLst>
      <p:ext uri="{BB962C8B-B14F-4D97-AF65-F5344CB8AC3E}">
        <p14:creationId xmlns:p14="http://schemas.microsoft.com/office/powerpoint/2010/main" val="3840315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Load Balancing and Content Delivery Networks (CDNs)</a:t>
            </a:r>
          </a:p>
          <a:p>
            <a:r>
              <a:rPr lang="en-US" dirty="0">
                <a:ea typeface="Calibri"/>
                <a:cs typeface="Calibri"/>
              </a:rPr>
              <a:t>Load balancing improves responsiveness and prevents an overload on a single server</a:t>
            </a:r>
          </a:p>
          <a:p>
            <a:r>
              <a:rPr lang="en-US" dirty="0">
                <a:ea typeface="Calibri"/>
                <a:cs typeface="Calibri"/>
              </a:rPr>
              <a:t>CDN's reduce latency and enhance user experience</a:t>
            </a:r>
          </a:p>
          <a:p>
            <a:r>
              <a:rPr lang="en-US" dirty="0"/>
              <a:t>Secure Sockets Layer (SSL) and its successor, Transport Layer Security (TLS), encrypt data transmitted between clients and servers, ensuring confidentiality and integrity</a:t>
            </a:r>
            <a:endParaRPr lang="en-US" dirty="0">
              <a:ea typeface="Calibri"/>
              <a:cs typeface="Calibri"/>
            </a:endParaRPr>
          </a:p>
        </p:txBody>
      </p:sp>
      <p:sp>
        <p:nvSpPr>
          <p:cNvPr id="4" name="Slide Number Placeholder 3"/>
          <p:cNvSpPr>
            <a:spLocks noGrp="1"/>
          </p:cNvSpPr>
          <p:nvPr>
            <p:ph type="sldNum" sz="quarter" idx="5"/>
          </p:nvPr>
        </p:nvSpPr>
        <p:spPr/>
        <p:txBody>
          <a:bodyPr/>
          <a:lstStyle/>
          <a:p>
            <a:fld id="{2C17C3AB-F6AF-41B4-8269-24329C048FF5}" type="slidenum">
              <a:t>13</a:t>
            </a:fld>
            <a:endParaRPr lang="en-US"/>
          </a:p>
        </p:txBody>
      </p:sp>
    </p:spTree>
    <p:extLst>
      <p:ext uri="{BB962C8B-B14F-4D97-AF65-F5344CB8AC3E}">
        <p14:creationId xmlns:p14="http://schemas.microsoft.com/office/powerpoint/2010/main" val="4117411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10/13/2025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02110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10/13/2025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514824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10/13/2025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620657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10/13/2025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93224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10/13/2025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9702101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10/13/2025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798261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10/13/2025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526125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10/13/2025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511710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10/13/2025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73481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10/13/2025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622966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10/13/2025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758902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10/13/2025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216857502"/>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14" r:id="rId6"/>
    <p:sldLayoutId id="2147483810" r:id="rId7"/>
    <p:sldLayoutId id="2147483811" r:id="rId8"/>
    <p:sldLayoutId id="2147483812" r:id="rId9"/>
    <p:sldLayoutId id="2147483813" r:id="rId10"/>
    <p:sldLayoutId id="2147483815"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6_E64AF49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indeed.com/career-advice/finding-a-job/software-developer-career-paths" TargetMode="External"/><Relationship Id="rId7" Type="http://schemas.openxmlformats.org/officeDocument/2006/relationships/hyperlink" Target="https://www.bls.gov/ooh/computer-and-information-technology/software-developers.htm"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www.bls.gov/ooh/computer-and-information-technology/web-developers.htm" TargetMode="External"/><Relationship Id="rId5" Type="http://schemas.openxmlformats.org/officeDocument/2006/relationships/hyperlink" Target="https://www.skillsoft.com/blog/the-top-10-software-developer-skills-for-2023" TargetMode="External"/><Relationship Id="rId4" Type="http://schemas.openxmlformats.org/officeDocument/2006/relationships/hyperlink" Target="https://potomac.edu/web-developer-skills/" TargetMode="External"/></Relationships>
</file>

<file path=ppt/slides/_rels/slide15.xml.rels><?xml version="1.0" encoding="UTF-8" standalone="yes"?>
<Relationships xmlns="http://schemas.openxmlformats.org/package/2006/relationships"><Relationship Id="rId8" Type="http://schemas.openxmlformats.org/officeDocument/2006/relationships/hyperlink" Target="https://www.techpulseinsider.com/news/process-automation-and-virtualization-streamlining-operations-for-a-digital-future/" TargetMode="External"/><Relationship Id="rId3" Type="http://schemas.openxmlformats.org/officeDocument/2006/relationships/hyperlink" Target="https://medium.com/theymakedesign/virtualization-in-web-development-f7c9c66f585" TargetMode="External"/><Relationship Id="rId7" Type="http://schemas.openxmlformats.org/officeDocument/2006/relationships/hyperlink" Target="https://corephp.com/laptop-vs-desktop-for-web-development-pros-and-cons/" TargetMode="Externa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hyperlink" Target="https://dev.to/fallon_jimmy/20-best-web-development-tools-software-with-pricing-to-use-in-2025-5gjk" TargetMode="External"/><Relationship Id="rId5" Type="http://schemas.openxmlformats.org/officeDocument/2006/relationships/hyperlink" Target="https://www.developer-tech.com/news/ai-impact-on-software-development-jobs/" TargetMode="External"/><Relationship Id="rId10" Type="http://schemas.openxmlformats.org/officeDocument/2006/relationships/hyperlink" Target="https://www.linkedin.com/pulse/understanding-networking-concepts-essential-web-vishesh-saxena-rtcvf" TargetMode="External"/><Relationship Id="rId4" Type="http://schemas.openxmlformats.org/officeDocument/2006/relationships/hyperlink" Target="https://www.purewl.com/is-cloud-computing-important-for-web-development/" TargetMode="External"/><Relationship Id="rId9" Type="http://schemas.openxmlformats.org/officeDocument/2006/relationships/hyperlink" Target="https://www.intellectsoft.net/blog/cloud-computing-in-software-development/"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1_8CCD40A2.xml"/><Relationship Id="rId1" Type="http://schemas.openxmlformats.org/officeDocument/2006/relationships/slideLayout" Target="../slideLayouts/slideLayout2.xml"/><Relationship Id="rId5" Type="http://schemas.openxmlformats.org/officeDocument/2006/relationships/hyperlink" Target="https://www.indeed.com/computer-programmer-jobs?_gl=1*lw0nt6*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 TargetMode="External"/><Relationship Id="rId4" Type="http://schemas.openxmlformats.org/officeDocument/2006/relationships/hyperlink" Target="https://www.indeed.com/quality-assurance-engineer-jobs?_gl=1*i433rq*_ga*MTUyNzAwNDIwOS4xNzYwMTMxMjMz*_ga_5KTMMETCF4*czE3NjAxMzEyMzMkbzEkZzAkdDE3NjAxMzEyMzMkajYwJGwwJGgw&amp;vjk=37d08ac16c30404f&amp;advn=8492650083371452"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microsoft.com/office/2018/10/relationships/comments" Target="../comments/modernComment_10A_D787B58C.xml"/><Relationship Id="rId1" Type="http://schemas.openxmlformats.org/officeDocument/2006/relationships/slideLayout" Target="../slideLayouts/slideLayout2.xml"/><Relationship Id="rId5" Type="http://schemas.openxmlformats.org/officeDocument/2006/relationships/hyperlink" Target="https://www.indeed.com/back-end-developer-jobs?_gl=1*17jre82*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 TargetMode="External"/><Relationship Id="rId4" Type="http://schemas.openxmlformats.org/officeDocument/2006/relationships/hyperlink" Target="https://www.indeed.com/database-administrator-jobs?_gl=1*13zrrlo*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7168896" y="1129554"/>
            <a:ext cx="4361688" cy="3475236"/>
          </a:xfrm>
        </p:spPr>
        <p:txBody>
          <a:bodyPr>
            <a:normAutofit/>
          </a:bodyPr>
          <a:lstStyle/>
          <a:p>
            <a:pPr algn="l"/>
            <a:r>
              <a:rPr lang="en-US" sz="5000"/>
              <a:t>Web and Software Development</a:t>
            </a:r>
          </a:p>
        </p:txBody>
      </p:sp>
      <p:sp>
        <p:nvSpPr>
          <p:cNvPr id="3" name="Subtitle 2"/>
          <p:cNvSpPr>
            <a:spLocks noGrp="1"/>
          </p:cNvSpPr>
          <p:nvPr>
            <p:ph type="subTitle" idx="1"/>
          </p:nvPr>
        </p:nvSpPr>
        <p:spPr>
          <a:xfrm>
            <a:off x="7168896" y="4731337"/>
            <a:ext cx="4206240" cy="1184584"/>
          </a:xfrm>
        </p:spPr>
        <p:txBody>
          <a:bodyPr>
            <a:normAutofit/>
          </a:bodyPr>
          <a:lstStyle/>
          <a:p>
            <a:pPr algn="l"/>
            <a:r>
              <a:rPr lang="en-US"/>
              <a:t>Walter Vue and Kaden Hershberger</a:t>
            </a:r>
          </a:p>
        </p:txBody>
      </p:sp>
      <p:pic>
        <p:nvPicPr>
          <p:cNvPr id="4" name="Picture 3" descr="A colorful light bulb with business icons">
            <a:extLst>
              <a:ext uri="{FF2B5EF4-FFF2-40B4-BE49-F238E27FC236}">
                <a16:creationId xmlns:a16="http://schemas.microsoft.com/office/drawing/2014/main" id="{876B5819-8313-FA65-24EF-383A1DE09292}"/>
              </a:ext>
            </a:extLst>
          </p:cNvPr>
          <p:cNvPicPr>
            <a:picLocks noChangeAspect="1"/>
          </p:cNvPicPr>
          <p:nvPr/>
        </p:nvPicPr>
        <p:blipFill>
          <a:blip r:embed="rId2"/>
          <a:srcRect l="4217" r="28666" b="1"/>
          <a:stretch>
            <a:fillRect/>
          </a:stretch>
        </p:blipFill>
        <p:spPr>
          <a:xfrm>
            <a:off x="20" y="1"/>
            <a:ext cx="6575591" cy="6858000"/>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ey and white background with lines and dots&#10;&#10;AI-generated content may be incorrect.">
            <a:extLst>
              <a:ext uri="{FF2B5EF4-FFF2-40B4-BE49-F238E27FC236}">
                <a16:creationId xmlns:a16="http://schemas.microsoft.com/office/drawing/2014/main" id="{6742B916-10F3-B4AE-1E53-EF5FF3FAB8B3}"/>
              </a:ext>
            </a:extLst>
          </p:cNvPr>
          <p:cNvPicPr>
            <a:picLocks noChangeAspect="1"/>
          </p:cNvPicPr>
          <p:nvPr/>
        </p:nvPicPr>
        <p:blipFill>
          <a:blip r:embed="rId3"/>
          <a:stretch>
            <a:fillRect/>
          </a:stretch>
        </p:blipFill>
        <p:spPr>
          <a:xfrm>
            <a:off x="-3381" y="0"/>
            <a:ext cx="12198762" cy="6858000"/>
          </a:xfrm>
          <a:prstGeom prst="rect">
            <a:avLst/>
          </a:prstGeom>
        </p:spPr>
      </p:pic>
      <p:sp>
        <p:nvSpPr>
          <p:cNvPr id="2" name="Title 1">
            <a:extLst>
              <a:ext uri="{FF2B5EF4-FFF2-40B4-BE49-F238E27FC236}">
                <a16:creationId xmlns:a16="http://schemas.microsoft.com/office/drawing/2014/main" id="{718B4009-CCC9-1E37-56D9-79038D33B658}"/>
              </a:ext>
            </a:extLst>
          </p:cNvPr>
          <p:cNvSpPr>
            <a:spLocks noGrp="1"/>
          </p:cNvSpPr>
          <p:nvPr>
            <p:ph type="title"/>
          </p:nvPr>
        </p:nvSpPr>
        <p:spPr>
          <a:xfrm>
            <a:off x="4054786" y="373468"/>
            <a:ext cx="4093372" cy="1158533"/>
          </a:xfrm>
        </p:spPr>
        <p:txBody>
          <a:bodyPr/>
          <a:lstStyle/>
          <a:p>
            <a:r>
              <a:rPr lang="en-US"/>
              <a:t>Software Usage</a:t>
            </a:r>
          </a:p>
        </p:txBody>
      </p:sp>
      <p:sp>
        <p:nvSpPr>
          <p:cNvPr id="3" name="Content Placeholder 2">
            <a:extLst>
              <a:ext uri="{FF2B5EF4-FFF2-40B4-BE49-F238E27FC236}">
                <a16:creationId xmlns:a16="http://schemas.microsoft.com/office/drawing/2014/main" id="{38925B03-C9F4-80BB-FA1A-EA4D6B54991A}"/>
              </a:ext>
            </a:extLst>
          </p:cNvPr>
          <p:cNvSpPr>
            <a:spLocks noGrp="1"/>
          </p:cNvSpPr>
          <p:nvPr>
            <p:ph idx="1"/>
          </p:nvPr>
        </p:nvSpPr>
        <p:spPr>
          <a:xfrm>
            <a:off x="515885" y="1534103"/>
            <a:ext cx="10653579" cy="5222780"/>
          </a:xfrm>
        </p:spPr>
        <p:txBody>
          <a:bodyPr vert="horz" lIns="91440" tIns="45720" rIns="91440" bIns="45720" rtlCol="0" anchor="t">
            <a:noAutofit/>
          </a:bodyPr>
          <a:lstStyle/>
          <a:p>
            <a:r>
              <a:rPr lang="en-US" sz="2400" b="1" dirty="0"/>
              <a:t>GitHub – Open sourced, cloud based. Helps developers manage and track changes to code. Can store, manage, and share code repositories. Uses version control to record changes to files over time so that you can look back at individual changes. Multiple developers can work on a project simultaneously without overwriting each other. Popular among back-end developers. </a:t>
            </a:r>
          </a:p>
          <a:p>
            <a:r>
              <a:rPr lang="en-US" sz="2400" b="1" dirty="0"/>
              <a:t>Chrome developer tools- A collection of web editing and debugging tools. They are included with the google chrome browser. Can trouble shoot JavaScript code, improve website performance, and edit the style of web pages. </a:t>
            </a:r>
          </a:p>
        </p:txBody>
      </p:sp>
    </p:spTree>
    <p:extLst>
      <p:ext uri="{BB962C8B-B14F-4D97-AF65-F5344CB8AC3E}">
        <p14:creationId xmlns:p14="http://schemas.microsoft.com/office/powerpoint/2010/main" val="35777109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D1499E-9263-BE0D-7163-6E937D0CDC21}"/>
              </a:ext>
            </a:extLst>
          </p:cNvPr>
          <p:cNvSpPr>
            <a:spLocks noGrp="1"/>
          </p:cNvSpPr>
          <p:nvPr>
            <p:ph type="title"/>
          </p:nvPr>
        </p:nvSpPr>
        <p:spPr/>
        <p:txBody>
          <a:bodyPr>
            <a:normAutofit/>
          </a:bodyPr>
          <a:lstStyle/>
          <a:p>
            <a:pPr algn="ctr"/>
            <a:r>
              <a:rPr lang="en-US" sz="4800"/>
              <a:t>Virtualization and Cloud computing</a:t>
            </a:r>
            <a:endParaRPr lang="en-US"/>
          </a:p>
        </p:txBody>
      </p:sp>
      <p:sp>
        <p:nvSpPr>
          <p:cNvPr id="3" name="Content Placeholder 2">
            <a:extLst>
              <a:ext uri="{FF2B5EF4-FFF2-40B4-BE49-F238E27FC236}">
                <a16:creationId xmlns:a16="http://schemas.microsoft.com/office/drawing/2014/main" id="{117F837D-A644-E144-BF95-279FBB8D08E8}"/>
              </a:ext>
            </a:extLst>
          </p:cNvPr>
          <p:cNvSpPr>
            <a:spLocks noGrp="1"/>
          </p:cNvSpPr>
          <p:nvPr>
            <p:ph idx="1"/>
          </p:nvPr>
        </p:nvSpPr>
        <p:spPr/>
        <p:txBody>
          <a:bodyPr vert="horz" lIns="91440" tIns="45720" rIns="91440" bIns="45720" rtlCol="0" anchor="t">
            <a:normAutofit fontScale="62500" lnSpcReduction="20000"/>
          </a:bodyPr>
          <a:lstStyle/>
          <a:p>
            <a:r>
              <a:rPr lang="en-US" sz="3200" b="1"/>
              <a:t>Virtualization</a:t>
            </a:r>
          </a:p>
          <a:p>
            <a:pPr lvl="1">
              <a:buFont typeface="Wingdings" panose="020B0604020202020204" pitchFamily="34" charset="0"/>
              <a:buChar char="Ø"/>
            </a:pPr>
            <a:r>
              <a:rPr lang="en-US" sz="3000" b="1"/>
              <a:t>Provides an isolated environment for testing and deployment that can be reproduced.</a:t>
            </a:r>
          </a:p>
          <a:p>
            <a:pPr lvl="1">
              <a:buFont typeface="Wingdings" panose="020B0604020202020204" pitchFamily="34" charset="0"/>
              <a:buChar char="Ø"/>
            </a:pPr>
            <a:r>
              <a:rPr lang="en-US" sz="3000" b="1"/>
              <a:t>Multi-platform compatibility</a:t>
            </a:r>
          </a:p>
          <a:p>
            <a:pPr lvl="1">
              <a:buFont typeface="Wingdings" panose="020B0604020202020204" pitchFamily="34" charset="0"/>
              <a:buChar char="Ø"/>
            </a:pPr>
            <a:r>
              <a:rPr lang="en-US" sz="3000" b="1"/>
              <a:t>Rapid deployment of servers/applications and scalability of resources</a:t>
            </a:r>
            <a:endParaRPr lang="en-US"/>
          </a:p>
          <a:p>
            <a:pPr lvl="1">
              <a:buFont typeface="Wingdings" panose="020B0604020202020204" pitchFamily="34" charset="0"/>
              <a:buChar char="Ø"/>
            </a:pPr>
            <a:r>
              <a:rPr lang="en-US" sz="3000" b="1"/>
              <a:t>Streamlines workflows</a:t>
            </a:r>
          </a:p>
          <a:p>
            <a:pPr lvl="2">
              <a:buFont typeface="Wingdings" panose="020B0604020202020204" pitchFamily="34" charset="0"/>
              <a:buChar char="§"/>
            </a:pPr>
            <a:r>
              <a:rPr lang="en-US" sz="2800" b="1">
                <a:solidFill>
                  <a:srgbClr val="000000"/>
                </a:solidFill>
              </a:rPr>
              <a:t>Simplify management, increase flexibility, and productivity</a:t>
            </a:r>
          </a:p>
          <a:p>
            <a:pPr lvl="1">
              <a:buFont typeface="Wingdings" panose="020B0604020202020204" pitchFamily="34" charset="0"/>
              <a:buChar char="Ø"/>
            </a:pPr>
            <a:endParaRPr lang="en-US" sz="3000" b="1">
              <a:solidFill>
                <a:srgbClr val="FF0000"/>
              </a:solidFill>
            </a:endParaRPr>
          </a:p>
          <a:p>
            <a:r>
              <a:rPr lang="en-US" sz="3200" b="1"/>
              <a:t>Cloud Computing</a:t>
            </a:r>
          </a:p>
          <a:p>
            <a:pPr lvl="1">
              <a:buFont typeface="Wingdings" panose="020B0604020202020204" pitchFamily="34" charset="0"/>
              <a:buChar char="Ø"/>
            </a:pPr>
            <a:r>
              <a:rPr lang="en-US" sz="3000" b="1"/>
              <a:t>Provides infrastructure and removes the need for physical hardware</a:t>
            </a:r>
          </a:p>
          <a:p>
            <a:pPr lvl="1">
              <a:buFont typeface="Wingdings" panose="020B0604020202020204" pitchFamily="34" charset="0"/>
              <a:buChar char="Ø"/>
            </a:pPr>
            <a:r>
              <a:rPr lang="en-US" sz="3000" b="1"/>
              <a:t>Provides scalable resources and increases flexibility</a:t>
            </a:r>
          </a:p>
          <a:p>
            <a:pPr lvl="1">
              <a:buFont typeface="Wingdings" panose="020B0604020202020204" pitchFamily="34" charset="0"/>
              <a:buChar char="Ø"/>
            </a:pPr>
            <a:r>
              <a:rPr lang="en-US" sz="3000" b="1"/>
              <a:t>Allows for collaboration of teams</a:t>
            </a:r>
          </a:p>
          <a:p>
            <a:pPr lvl="1">
              <a:buFont typeface="Wingdings" panose="020B0604020202020204" pitchFamily="34" charset="0"/>
              <a:buChar char="Ø"/>
            </a:pPr>
            <a:r>
              <a:rPr lang="en-US" sz="3000" b="1"/>
              <a:t>Strong security and data management</a:t>
            </a:r>
          </a:p>
          <a:p>
            <a:pPr marL="228600" lvl="1" indent="0">
              <a:buNone/>
            </a:pPr>
            <a:endParaRPr lang="en-US" sz="3000" b="1">
              <a:solidFill>
                <a:srgbClr val="FF0000"/>
              </a:solidFill>
            </a:endParaRPr>
          </a:p>
        </p:txBody>
      </p:sp>
    </p:spTree>
    <p:extLst>
      <p:ext uri="{BB962C8B-B14F-4D97-AF65-F5344CB8AC3E}">
        <p14:creationId xmlns:p14="http://schemas.microsoft.com/office/powerpoint/2010/main" val="3863671957"/>
      </p:ext>
    </p:extLst>
  </p:cSld>
  <p:clrMapOvr>
    <a:masterClrMapping/>
  </p:clrMapOvr>
  <p:extLst>
    <p:ext uri="{6950BFC3-D8DA-4A85-94F7-54DA5524770B}">
      <p188:commentRel xmlns:p188="http://schemas.microsoft.com/office/powerpoint/2018/8/main" r:id="rId2"/>
    </p:ext>
  </p:extLst>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42825-C788-EEA0-6C0C-D31A76391F5B}"/>
              </a:ext>
            </a:extLst>
          </p:cNvPr>
          <p:cNvSpPr>
            <a:spLocks noGrp="1"/>
          </p:cNvSpPr>
          <p:nvPr>
            <p:ph type="title"/>
          </p:nvPr>
        </p:nvSpPr>
        <p:spPr/>
        <p:txBody>
          <a:bodyPr>
            <a:noAutofit/>
          </a:bodyPr>
          <a:lstStyle/>
          <a:p>
            <a:pPr algn="ctr"/>
            <a:r>
              <a:rPr lang="en-US"/>
              <a:t>Importance of Networking/internet to the field</a:t>
            </a:r>
          </a:p>
        </p:txBody>
      </p:sp>
      <p:sp>
        <p:nvSpPr>
          <p:cNvPr id="3" name="Content Placeholder 2">
            <a:extLst>
              <a:ext uri="{FF2B5EF4-FFF2-40B4-BE49-F238E27FC236}">
                <a16:creationId xmlns:a16="http://schemas.microsoft.com/office/drawing/2014/main" id="{1642DCF9-B4E4-4F70-A458-C24FC0E27E18}"/>
              </a:ext>
            </a:extLst>
          </p:cNvPr>
          <p:cNvSpPr>
            <a:spLocks noGrp="1"/>
          </p:cNvSpPr>
          <p:nvPr>
            <p:ph idx="1"/>
          </p:nvPr>
        </p:nvSpPr>
        <p:spPr/>
        <p:txBody>
          <a:bodyPr vert="horz" lIns="91440" tIns="45720" rIns="91440" bIns="45720" rtlCol="0" anchor="t">
            <a:normAutofit lnSpcReduction="10000"/>
          </a:bodyPr>
          <a:lstStyle/>
          <a:p>
            <a:r>
              <a:rPr lang="en-US" sz="2400" b="1" dirty="0"/>
              <a:t>Understanding networking is crucial for a web developer</a:t>
            </a:r>
          </a:p>
          <a:p>
            <a:pPr lvl="1">
              <a:buFont typeface="Courier New" panose="020B0604020202020204" pitchFamily="34" charset="0"/>
              <a:buChar char="o"/>
            </a:pPr>
            <a:r>
              <a:rPr lang="en-US" sz="2200" b="1" dirty="0"/>
              <a:t>Internet protocols (IP) and addresses: These enable data to be routed across the internet, allowing devices to communicate. Two main type: IPv4 and IPv6 which is an extended format. </a:t>
            </a:r>
          </a:p>
          <a:p>
            <a:pPr lvl="1">
              <a:buFont typeface="Courier New" panose="020B0604020202020204" pitchFamily="34" charset="0"/>
              <a:buChar char="o"/>
            </a:pPr>
            <a:r>
              <a:rPr lang="en-US" sz="2200" b="1" dirty="0"/>
              <a:t>Domain name system(DNS): translates addresses into user-friendly domain names like google.com</a:t>
            </a:r>
          </a:p>
          <a:p>
            <a:pPr lvl="1">
              <a:buFont typeface="Courier New" panose="020B0604020202020204" pitchFamily="34" charset="0"/>
              <a:buChar char="o"/>
            </a:pPr>
            <a:r>
              <a:rPr lang="en-US" sz="2200" b="1" dirty="0"/>
              <a:t>HTTP/HTTPS and web servers: These protocols transmit data between a client (browser) and a server. </a:t>
            </a:r>
          </a:p>
          <a:p>
            <a:pPr lvl="1">
              <a:buFont typeface="Courier New" panose="020B0604020202020204" pitchFamily="34" charset="0"/>
              <a:buChar char="o"/>
            </a:pPr>
            <a:r>
              <a:rPr lang="en-US" sz="2200" b="1" dirty="0"/>
              <a:t>Web API's: These allow different software applications to communicate and share data. They specifically help with getting data from a server, sending data to a server, and preforming tasks remotely. </a:t>
            </a:r>
          </a:p>
        </p:txBody>
      </p:sp>
    </p:spTree>
    <p:extLst>
      <p:ext uri="{BB962C8B-B14F-4D97-AF65-F5344CB8AC3E}">
        <p14:creationId xmlns:p14="http://schemas.microsoft.com/office/powerpoint/2010/main" val="15364117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grey and white background with lines and dots&#10;&#10;AI-generated content may be incorrect.">
            <a:extLst>
              <a:ext uri="{FF2B5EF4-FFF2-40B4-BE49-F238E27FC236}">
                <a16:creationId xmlns:a16="http://schemas.microsoft.com/office/drawing/2014/main" id="{B5086265-8AAD-C2DC-83AE-2EA9BBE9F924}"/>
              </a:ext>
            </a:extLst>
          </p:cNvPr>
          <p:cNvPicPr>
            <a:picLocks noChangeAspect="1"/>
          </p:cNvPicPr>
          <p:nvPr/>
        </p:nvPicPr>
        <p:blipFill>
          <a:blip r:embed="rId3"/>
          <a:stretch>
            <a:fillRect/>
          </a:stretch>
        </p:blipFill>
        <p:spPr>
          <a:xfrm>
            <a:off x="-3381" y="0"/>
            <a:ext cx="12198762" cy="6858000"/>
          </a:xfrm>
          <a:prstGeom prst="rect">
            <a:avLst/>
          </a:prstGeom>
        </p:spPr>
      </p:pic>
      <p:sp>
        <p:nvSpPr>
          <p:cNvPr id="2" name="Title 1">
            <a:extLst>
              <a:ext uri="{FF2B5EF4-FFF2-40B4-BE49-F238E27FC236}">
                <a16:creationId xmlns:a16="http://schemas.microsoft.com/office/drawing/2014/main" id="{A2AA790D-0FDD-7926-62F1-ACD39DDC1A1D}"/>
              </a:ext>
            </a:extLst>
          </p:cNvPr>
          <p:cNvSpPr>
            <a:spLocks noGrp="1"/>
          </p:cNvSpPr>
          <p:nvPr>
            <p:ph type="title"/>
          </p:nvPr>
        </p:nvSpPr>
        <p:spPr/>
        <p:txBody>
          <a:bodyPr/>
          <a:lstStyle/>
          <a:p>
            <a:r>
              <a:rPr lang="en-US" dirty="0"/>
              <a:t>Importance of Networking/Internet to the field</a:t>
            </a:r>
          </a:p>
        </p:txBody>
      </p:sp>
      <p:sp>
        <p:nvSpPr>
          <p:cNvPr id="3" name="Content Placeholder 2">
            <a:extLst>
              <a:ext uri="{FF2B5EF4-FFF2-40B4-BE49-F238E27FC236}">
                <a16:creationId xmlns:a16="http://schemas.microsoft.com/office/drawing/2014/main" id="{AEC54974-E976-C0FB-FD13-C86FFCB9B4BC}"/>
              </a:ext>
            </a:extLst>
          </p:cNvPr>
          <p:cNvSpPr>
            <a:spLocks noGrp="1"/>
          </p:cNvSpPr>
          <p:nvPr>
            <p:ph idx="1"/>
          </p:nvPr>
        </p:nvSpPr>
        <p:spPr/>
        <p:txBody>
          <a:bodyPr vert="horz" lIns="91440" tIns="45720" rIns="91440" bIns="45720" rtlCol="0" anchor="t">
            <a:normAutofit fontScale="92500" lnSpcReduction="10000"/>
          </a:bodyPr>
          <a:lstStyle/>
          <a:p>
            <a:pPr lvl="1"/>
            <a:r>
              <a:rPr lang="en-US" sz="2400" b="1" dirty="0"/>
              <a:t>Client-server model: This involves a client (web browser)asking for services or resources from a server (websites host). It's crucial to understand this interaction to ensure a good data exchange and optimize communication. </a:t>
            </a:r>
            <a:endParaRPr lang="en-US"/>
          </a:p>
          <a:p>
            <a:pPr lvl="1"/>
            <a:r>
              <a:rPr lang="en-US" sz="2400" b="1" dirty="0"/>
              <a:t>CDN's and load balancing: These distribute incoming network traffic across multiple servers. CDN's cache website content across multiple servers globally.</a:t>
            </a:r>
          </a:p>
          <a:p>
            <a:pPr lvl="1"/>
            <a:r>
              <a:rPr lang="en-US" sz="2400" b="1" dirty="0"/>
              <a:t>Web security: They need to be able to understand how to secure web communications. </a:t>
            </a:r>
          </a:p>
          <a:p>
            <a:pPr lvl="1"/>
            <a:r>
              <a:rPr lang="en-US" sz="2400" b="1" dirty="0"/>
              <a:t>IPv6 is becoming crucial to understand as the number of connected devices increases because of its larger address space</a:t>
            </a:r>
          </a:p>
        </p:txBody>
      </p:sp>
    </p:spTree>
    <p:extLst>
      <p:ext uri="{BB962C8B-B14F-4D97-AF65-F5344CB8AC3E}">
        <p14:creationId xmlns:p14="http://schemas.microsoft.com/office/powerpoint/2010/main" val="414647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FDB46-4B02-036F-99B0-822B304EE1E9}"/>
              </a:ext>
            </a:extLst>
          </p:cNvPr>
          <p:cNvSpPr>
            <a:spLocks noGrp="1"/>
          </p:cNvSpPr>
          <p:nvPr>
            <p:ph type="title"/>
          </p:nvPr>
        </p:nvSpPr>
        <p:spPr/>
        <p:txBody>
          <a:bodyPr>
            <a:normAutofit/>
          </a:bodyPr>
          <a:lstStyle/>
          <a:p>
            <a:pPr algn="ctr"/>
            <a:r>
              <a:rPr lang="en-US" sz="4400"/>
              <a:t>Works Cited</a:t>
            </a:r>
          </a:p>
        </p:txBody>
      </p:sp>
      <p:sp>
        <p:nvSpPr>
          <p:cNvPr id="3" name="Content Placeholder 2">
            <a:extLst>
              <a:ext uri="{FF2B5EF4-FFF2-40B4-BE49-F238E27FC236}">
                <a16:creationId xmlns:a16="http://schemas.microsoft.com/office/drawing/2014/main" id="{EC8883BF-1200-1852-A4B4-AF2463F89595}"/>
              </a:ext>
            </a:extLst>
          </p:cNvPr>
          <p:cNvSpPr>
            <a:spLocks noGrp="1"/>
          </p:cNvSpPr>
          <p:nvPr>
            <p:ph idx="1"/>
          </p:nvPr>
        </p:nvSpPr>
        <p:spPr/>
        <p:txBody>
          <a:bodyPr vert="horz" lIns="91440" tIns="45720" rIns="91440" bIns="45720" rtlCol="0" anchor="t">
            <a:normAutofit fontScale="92500"/>
          </a:bodyPr>
          <a:lstStyle/>
          <a:p>
            <a:pPr>
              <a:buFont typeface="Arial"/>
              <a:buChar char="•"/>
            </a:pPr>
            <a:endParaRPr lang="en-US">
              <a:ea typeface="+mn-lt"/>
              <a:cs typeface="+mn-lt"/>
            </a:endParaRPr>
          </a:p>
          <a:p>
            <a:r>
              <a:rPr lang="en-US">
                <a:ea typeface="+mn-lt"/>
                <a:cs typeface="+mn-lt"/>
                <a:hlinkClick r:id="rId3"/>
              </a:rPr>
              <a:t>https://www.indeed.com/career-advice/finding-a-job/software-developer-career-paths</a:t>
            </a:r>
            <a:endParaRPr lang="en-US">
              <a:ea typeface="+mn-lt"/>
              <a:cs typeface="+mn-lt"/>
            </a:endParaRPr>
          </a:p>
          <a:p>
            <a:r>
              <a:rPr lang="en-US">
                <a:ea typeface="+mn-lt"/>
                <a:cs typeface="+mn-lt"/>
                <a:hlinkClick r:id="rId4"/>
              </a:rPr>
              <a:t>https://potomac.edu/web-developer-skills/</a:t>
            </a:r>
            <a:endParaRPr lang="en-US"/>
          </a:p>
          <a:p>
            <a:r>
              <a:rPr lang="en-US">
                <a:ea typeface="+mn-lt"/>
                <a:cs typeface="+mn-lt"/>
                <a:hlinkClick r:id="rId5"/>
              </a:rPr>
              <a:t>https://www.skillsoft.com/blog/the-top-10-software-developer-skills-for-2023</a:t>
            </a:r>
            <a:endParaRPr lang="en-US"/>
          </a:p>
          <a:p>
            <a:r>
              <a:rPr lang="en-US">
                <a:ea typeface="+mn-lt"/>
                <a:cs typeface="+mn-lt"/>
              </a:rPr>
              <a:t>Bureau of Labor Statistics, U.S. Department of Labor, </a:t>
            </a:r>
            <a:r>
              <a:rPr lang="en-US" i="1">
                <a:ea typeface="+mn-lt"/>
                <a:cs typeface="+mn-lt"/>
              </a:rPr>
              <a:t>Occupational Outlook Handbook</a:t>
            </a:r>
            <a:r>
              <a:rPr lang="en-US">
                <a:ea typeface="+mn-lt"/>
                <a:cs typeface="+mn-lt"/>
              </a:rPr>
              <a:t>, Web Developers and Digital Designers,</a:t>
            </a:r>
            <a:br>
              <a:rPr lang="en-US">
                <a:ea typeface="+mn-lt"/>
                <a:cs typeface="+mn-lt"/>
              </a:rPr>
            </a:br>
            <a:r>
              <a:rPr lang="en-US">
                <a:ea typeface="+mn-lt"/>
                <a:cs typeface="+mn-lt"/>
              </a:rPr>
              <a:t>at </a:t>
            </a:r>
            <a:r>
              <a:rPr lang="en-US" u="sng">
                <a:ea typeface="+mn-lt"/>
                <a:cs typeface="+mn-lt"/>
                <a:hlinkClick r:id="rId6"/>
              </a:rPr>
              <a:t>https://www.bls.gov/ooh/computer-and-information-technology/web-developers.htm</a:t>
            </a:r>
            <a:endParaRPr lang="en-US"/>
          </a:p>
          <a:p>
            <a:r>
              <a:rPr lang="en-US">
                <a:ea typeface="+mn-lt"/>
                <a:cs typeface="+mn-lt"/>
              </a:rPr>
              <a:t>Bureau of Labor Statistics, U.S. Department of Labor, </a:t>
            </a:r>
            <a:r>
              <a:rPr lang="en-US" i="1">
                <a:ea typeface="+mn-lt"/>
                <a:cs typeface="+mn-lt"/>
              </a:rPr>
              <a:t>Occupational Outlook Handbook</a:t>
            </a:r>
            <a:r>
              <a:rPr lang="en-US">
                <a:ea typeface="+mn-lt"/>
                <a:cs typeface="+mn-lt"/>
              </a:rPr>
              <a:t>, Software Developers, Quality Assurance Analysts, and Testers,</a:t>
            </a:r>
            <a:br>
              <a:rPr lang="en-US">
                <a:ea typeface="+mn-lt"/>
                <a:cs typeface="+mn-lt"/>
              </a:rPr>
            </a:br>
            <a:r>
              <a:rPr lang="en-US">
                <a:ea typeface="+mn-lt"/>
                <a:cs typeface="+mn-lt"/>
              </a:rPr>
              <a:t>at </a:t>
            </a:r>
            <a:r>
              <a:rPr lang="en-US" u="sng">
                <a:ea typeface="+mn-lt"/>
                <a:cs typeface="+mn-lt"/>
                <a:hlinkClick r:id="rId7"/>
              </a:rPr>
              <a:t>https://www.bls.gov/ooh/computer-and-information-technology/software-developers.htm</a:t>
            </a:r>
            <a:endParaRPr lang="en-US"/>
          </a:p>
          <a:p>
            <a:endParaRPr lang="en-US" sz="2800"/>
          </a:p>
        </p:txBody>
      </p:sp>
    </p:spTree>
    <p:extLst>
      <p:ext uri="{BB962C8B-B14F-4D97-AF65-F5344CB8AC3E}">
        <p14:creationId xmlns:p14="http://schemas.microsoft.com/office/powerpoint/2010/main" val="2218543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A98C1-9B6F-458E-9D08-87B1EC8D46CF}"/>
              </a:ext>
            </a:extLst>
          </p:cNvPr>
          <p:cNvSpPr>
            <a:spLocks noGrp="1"/>
          </p:cNvSpPr>
          <p:nvPr>
            <p:ph type="title"/>
          </p:nvPr>
        </p:nvSpPr>
        <p:spPr/>
        <p:txBody>
          <a:bodyPr/>
          <a:lstStyle/>
          <a:p>
            <a:pPr algn="ctr"/>
            <a:r>
              <a:rPr lang="en-US" sz="4400"/>
              <a:t>Works Cited</a:t>
            </a:r>
            <a:endParaRPr lang="en-US"/>
          </a:p>
        </p:txBody>
      </p:sp>
      <p:sp>
        <p:nvSpPr>
          <p:cNvPr id="3" name="Content Placeholder 2">
            <a:extLst>
              <a:ext uri="{FF2B5EF4-FFF2-40B4-BE49-F238E27FC236}">
                <a16:creationId xmlns:a16="http://schemas.microsoft.com/office/drawing/2014/main" id="{9C0949F9-7FFB-04E6-24FF-062E0EB07FD0}"/>
              </a:ext>
            </a:extLst>
          </p:cNvPr>
          <p:cNvSpPr>
            <a:spLocks noGrp="1"/>
          </p:cNvSpPr>
          <p:nvPr>
            <p:ph idx="1"/>
          </p:nvPr>
        </p:nvSpPr>
        <p:spPr/>
        <p:txBody>
          <a:bodyPr vert="horz" lIns="91440" tIns="45720" rIns="91440" bIns="45720" rtlCol="0" anchor="t">
            <a:normAutofit lnSpcReduction="10000"/>
          </a:bodyPr>
          <a:lstStyle/>
          <a:p>
            <a:r>
              <a:rPr lang="en-US" dirty="0">
                <a:ea typeface="+mn-lt"/>
                <a:cs typeface="+mn-lt"/>
                <a:hlinkClick r:id="rId3"/>
              </a:rPr>
              <a:t>https://medium.com/theymakedesign/virtualization-in-web-development-f7c9c66f585</a:t>
            </a:r>
            <a:endParaRPr lang="en-US" dirty="0">
              <a:ea typeface="+mn-lt"/>
              <a:cs typeface="+mn-lt"/>
            </a:endParaRPr>
          </a:p>
          <a:p>
            <a:r>
              <a:rPr lang="en-US" dirty="0">
                <a:ea typeface="+mn-lt"/>
                <a:cs typeface="+mn-lt"/>
                <a:hlinkClick r:id="rId4"/>
              </a:rPr>
              <a:t>https://www.purewl.com/is-cloud-computing-important-for-web-development/</a:t>
            </a:r>
            <a:endParaRPr lang="en-US" dirty="0"/>
          </a:p>
          <a:p>
            <a:r>
              <a:rPr lang="en-US" dirty="0">
                <a:ea typeface="+mn-lt"/>
                <a:cs typeface="+mn-lt"/>
                <a:hlinkClick r:id="rId5"/>
              </a:rPr>
              <a:t>AI and its impact on software development jobs</a:t>
            </a:r>
            <a:endParaRPr lang="en-US" dirty="0"/>
          </a:p>
          <a:p>
            <a:r>
              <a:rPr lang="en-US" dirty="0">
                <a:ea typeface="+mn-lt"/>
                <a:cs typeface="+mn-lt"/>
                <a:hlinkClick r:id="rId6"/>
              </a:rPr>
              <a:t>20+ Best Web Development Tools &amp; Software (With Pricing) to Use in 2025🎉🔥🔥 - DEV Community</a:t>
            </a:r>
          </a:p>
          <a:p>
            <a:r>
              <a:rPr lang="en-US" dirty="0">
                <a:ea typeface="+mn-lt"/>
                <a:cs typeface="+mn-lt"/>
                <a:hlinkClick r:id="rId7"/>
              </a:rPr>
              <a:t>https://corephp.com/laptop-vs-desktop-for-web-development-pros-and-cons/</a:t>
            </a:r>
          </a:p>
          <a:p>
            <a:r>
              <a:rPr lang="en-US" dirty="0">
                <a:ea typeface="+mn-lt"/>
                <a:cs typeface="+mn-lt"/>
                <a:hlinkClick r:id="rId8"/>
              </a:rPr>
              <a:t>https://www.techpulseinsider.com/news/process-automation-and-virtualization-streamlining-operations-for-a-digital-future/</a:t>
            </a:r>
          </a:p>
          <a:p>
            <a:r>
              <a:rPr lang="en-US" dirty="0">
                <a:ea typeface="+mn-lt"/>
                <a:cs typeface="+mn-lt"/>
                <a:hlinkClick r:id="rId9"/>
              </a:rPr>
              <a:t>https://www.intellectsoft.net/blog/cloud-computing-in-software-development/</a:t>
            </a:r>
            <a:endParaRPr lang="en-US" dirty="0"/>
          </a:p>
          <a:p>
            <a:r>
              <a:rPr lang="en-US" dirty="0">
                <a:ea typeface="+mn-lt"/>
                <a:cs typeface="+mn-lt"/>
                <a:hlinkClick r:id="rId10"/>
              </a:rPr>
              <a:t>Understanding Networking Concepts Essential for Web Development</a:t>
            </a:r>
            <a:endParaRPr lang="en-US"/>
          </a:p>
          <a:p>
            <a:endParaRPr lang="en-US"/>
          </a:p>
          <a:p>
            <a:endParaRPr lang="en-US"/>
          </a:p>
          <a:p>
            <a:endParaRPr lang="en-US"/>
          </a:p>
        </p:txBody>
      </p:sp>
    </p:spTree>
    <p:extLst>
      <p:ext uri="{BB962C8B-B14F-4D97-AF65-F5344CB8AC3E}">
        <p14:creationId xmlns:p14="http://schemas.microsoft.com/office/powerpoint/2010/main" val="7035343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32C6F-7AB1-AA42-98F9-3A931234D84E}"/>
              </a:ext>
            </a:extLst>
          </p:cNvPr>
          <p:cNvSpPr>
            <a:spLocks noGrp="1"/>
          </p:cNvSpPr>
          <p:nvPr>
            <p:ph type="title"/>
          </p:nvPr>
        </p:nvSpPr>
        <p:spPr/>
        <p:txBody>
          <a:bodyPr>
            <a:normAutofit/>
          </a:bodyPr>
          <a:lstStyle/>
          <a:p>
            <a:pPr algn="ctr"/>
            <a:r>
              <a:rPr lang="en-US" sz="4800"/>
              <a:t>Titles and duties </a:t>
            </a:r>
            <a:endParaRPr lang="en-US"/>
          </a:p>
        </p:txBody>
      </p:sp>
      <p:sp>
        <p:nvSpPr>
          <p:cNvPr id="3" name="Content Placeholder 2">
            <a:extLst>
              <a:ext uri="{FF2B5EF4-FFF2-40B4-BE49-F238E27FC236}">
                <a16:creationId xmlns:a16="http://schemas.microsoft.com/office/drawing/2014/main" id="{FCA07D54-B4FB-11BE-2CD3-427171723151}"/>
              </a:ext>
            </a:extLst>
          </p:cNvPr>
          <p:cNvSpPr>
            <a:spLocks noGrp="1"/>
          </p:cNvSpPr>
          <p:nvPr>
            <p:ph idx="1"/>
          </p:nvPr>
        </p:nvSpPr>
        <p:spPr/>
        <p:txBody>
          <a:bodyPr vert="horz" lIns="91440" tIns="45720" rIns="91440" bIns="45720" rtlCol="0" anchor="t">
            <a:noAutofit/>
          </a:bodyPr>
          <a:lstStyle/>
          <a:p>
            <a:r>
              <a:rPr lang="en-US" sz="1600" b="1" dirty="0"/>
              <a:t>QA Engineer</a:t>
            </a:r>
          </a:p>
          <a:p>
            <a:pPr lvl="1">
              <a:buFont typeface="Wingdings" panose="020B0604020202020204" pitchFamily="34" charset="0"/>
              <a:buChar char="Ø"/>
            </a:pPr>
            <a:r>
              <a:rPr lang="en-US" sz="1600" b="1" dirty="0"/>
              <a:t>Create coding tools/tests to test quality, verify software functionality, minimize issues in software production process</a:t>
            </a:r>
          </a:p>
          <a:p>
            <a:pPr lvl="1">
              <a:buFont typeface="Wingdings" panose="020B0604020202020204" pitchFamily="34" charset="0"/>
              <a:buChar char="Ø"/>
            </a:pPr>
            <a:r>
              <a:rPr lang="en-US" sz="1600" dirty="0">
                <a:ea typeface="+mn-lt"/>
                <a:cs typeface="+mn-lt"/>
                <a:hlinkClick r:id="rId4"/>
              </a:rPr>
              <a:t>https://www.indeed.com/quality-assurance-engineer-jobs?_gl=1*i433rq*_ga*MTUyNzAwNDIwOS4xNzYwMTMxMjMz*_ga_5KTMMETCF4*czE3NjAxMzEyMzMkbzEkZzAkdDE3NjAxMzEyMzMkajYwJGwwJGgw&amp;vjk=37d08ac16c30404f&amp;advn=8492650083371452</a:t>
            </a:r>
            <a:endParaRPr lang="en-US" sz="1600" dirty="0"/>
          </a:p>
          <a:p>
            <a:pPr lvl="1">
              <a:buFont typeface="Wingdings" panose="020B0604020202020204" pitchFamily="34" charset="0"/>
              <a:buChar char="Ø"/>
            </a:pPr>
            <a:endParaRPr lang="en-US" sz="1600"/>
          </a:p>
          <a:p>
            <a:r>
              <a:rPr lang="en-US" sz="1600" b="1" dirty="0"/>
              <a:t>Computer Programmer</a:t>
            </a:r>
          </a:p>
          <a:p>
            <a:pPr lvl="1">
              <a:buFont typeface="Wingdings" panose="020B0604020202020204" pitchFamily="34" charset="0"/>
              <a:buChar char="Ø"/>
            </a:pPr>
            <a:r>
              <a:rPr lang="en-US" sz="1400" b="1" dirty="0"/>
              <a:t>Create and Optimize computer apps, write code using various computer languages, change software design</a:t>
            </a:r>
          </a:p>
          <a:p>
            <a:pPr lvl="1">
              <a:buFont typeface="Wingdings" panose="020B0604020202020204" pitchFamily="34" charset="0"/>
              <a:buChar char="Ø"/>
            </a:pPr>
            <a:r>
              <a:rPr lang="en-US" sz="1400" dirty="0">
                <a:ea typeface="+mn-lt"/>
                <a:cs typeface="+mn-lt"/>
                <a:hlinkClick r:id="rId5"/>
              </a:rPr>
              <a:t>https://www.indeed.com/computer-programmer-jobs?_gl=1*lw0nt6*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a:t>
            </a:r>
            <a:r>
              <a:rPr lang="en-US" sz="1400" dirty="0">
                <a:ea typeface="+mn-lt"/>
                <a:cs typeface="+mn-lt"/>
              </a:rPr>
              <a:t>.</a:t>
            </a:r>
            <a:endParaRPr lang="en-US" sz="1400" b="1" dirty="0"/>
          </a:p>
          <a:p>
            <a:pPr lvl="1">
              <a:buFont typeface="Wingdings" panose="020B0604020202020204" pitchFamily="34" charset="0"/>
              <a:buChar char="Ø"/>
            </a:pPr>
            <a:endParaRPr lang="en-US" sz="1600" b="1"/>
          </a:p>
        </p:txBody>
      </p:sp>
    </p:spTree>
    <p:extLst>
      <p:ext uri="{BB962C8B-B14F-4D97-AF65-F5344CB8AC3E}">
        <p14:creationId xmlns:p14="http://schemas.microsoft.com/office/powerpoint/2010/main" val="236226166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22E3C-5FB7-F92A-0448-39C8B0361E47}"/>
              </a:ext>
            </a:extLst>
          </p:cNvPr>
          <p:cNvSpPr>
            <a:spLocks noGrp="1"/>
          </p:cNvSpPr>
          <p:nvPr>
            <p:ph type="title"/>
          </p:nvPr>
        </p:nvSpPr>
        <p:spPr/>
        <p:txBody>
          <a:bodyPr/>
          <a:lstStyle/>
          <a:p>
            <a:pPr algn="ctr"/>
            <a:r>
              <a:rPr lang="en-US" sz="4800"/>
              <a:t>Titles and duties </a:t>
            </a:r>
            <a:endParaRPr lang="en-US"/>
          </a:p>
        </p:txBody>
      </p:sp>
      <p:sp>
        <p:nvSpPr>
          <p:cNvPr id="3" name="Content Placeholder 2">
            <a:extLst>
              <a:ext uri="{FF2B5EF4-FFF2-40B4-BE49-F238E27FC236}">
                <a16:creationId xmlns:a16="http://schemas.microsoft.com/office/drawing/2014/main" id="{955D4661-D6BD-66B7-DB80-11ED4689D4FC}"/>
              </a:ext>
            </a:extLst>
          </p:cNvPr>
          <p:cNvSpPr>
            <a:spLocks noGrp="1"/>
          </p:cNvSpPr>
          <p:nvPr>
            <p:ph idx="1"/>
          </p:nvPr>
        </p:nvSpPr>
        <p:spPr/>
        <p:txBody>
          <a:bodyPr vert="horz" lIns="91440" tIns="45720" rIns="91440" bIns="45720" rtlCol="0" anchor="t">
            <a:normAutofit fontScale="47500" lnSpcReduction="20000"/>
          </a:bodyPr>
          <a:lstStyle/>
          <a:p>
            <a:r>
              <a:rPr lang="en-US" sz="3200" b="1"/>
              <a:t>Web Developer</a:t>
            </a:r>
          </a:p>
          <a:p>
            <a:pPr lvl="1">
              <a:buFont typeface="Wingdings" panose="020B0604020202020204" pitchFamily="34" charset="0"/>
              <a:buChar char="Ø"/>
            </a:pPr>
            <a:r>
              <a:rPr lang="en-US" sz="3000" b="1"/>
              <a:t>Design, manage, and maintain databases.  </a:t>
            </a:r>
          </a:p>
          <a:p>
            <a:pPr lvl="1">
              <a:buFont typeface="Wingdings" panose="020B0604020202020204" pitchFamily="34" charset="0"/>
              <a:buChar char="Ø"/>
            </a:pPr>
            <a:r>
              <a:rPr lang="en-US" sz="3000" b="1"/>
              <a:t>Specialize in cloud tech</a:t>
            </a:r>
          </a:p>
          <a:p>
            <a:pPr lvl="1">
              <a:buFont typeface="Wingdings" panose="020B0604020202020204" pitchFamily="34" charset="0"/>
              <a:buChar char="Ø"/>
            </a:pPr>
            <a:r>
              <a:rPr lang="en-US" sz="3000">
                <a:ea typeface="+mn-lt"/>
                <a:cs typeface="+mn-lt"/>
                <a:hlinkClick r:id="rId4"/>
              </a:rPr>
              <a:t>https://www.indeed.com/database-administrator-jobs?_gl=1*13zrrlo*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a:t>
            </a:r>
            <a:r>
              <a:rPr lang="en-US" sz="3000">
                <a:ea typeface="+mn-lt"/>
                <a:cs typeface="+mn-lt"/>
              </a:rPr>
              <a:t>.</a:t>
            </a:r>
            <a:endParaRPr lang="en-US" sz="3000" b="1"/>
          </a:p>
          <a:p>
            <a:pPr lvl="1">
              <a:buFont typeface="Wingdings" panose="020B0604020202020204" pitchFamily="34" charset="0"/>
              <a:buChar char="Ø"/>
            </a:pPr>
            <a:endParaRPr lang="en-US" sz="3000"/>
          </a:p>
          <a:p>
            <a:r>
              <a:rPr lang="en-US" sz="3200" b="1"/>
              <a:t>Back-end Developer</a:t>
            </a:r>
          </a:p>
          <a:p>
            <a:pPr lvl="1">
              <a:buFont typeface="Wingdings" panose="020B0604020202020204" pitchFamily="34" charset="0"/>
              <a:buChar char="Ø"/>
            </a:pPr>
            <a:r>
              <a:rPr lang="en-US" sz="3000" b="1"/>
              <a:t>Create code for servers, data, and integration.</a:t>
            </a:r>
          </a:p>
          <a:p>
            <a:pPr lvl="1">
              <a:buFont typeface="Wingdings" panose="020B0604020202020204" pitchFamily="34" charset="0"/>
              <a:buChar char="Ø"/>
            </a:pPr>
            <a:r>
              <a:rPr lang="en-US" sz="3000" b="1"/>
              <a:t>Integrate server function with database</a:t>
            </a:r>
          </a:p>
          <a:p>
            <a:pPr lvl="1">
              <a:buFont typeface="Wingdings" panose="020B0604020202020204" pitchFamily="34" charset="0"/>
              <a:buChar char="Ø"/>
            </a:pPr>
            <a:r>
              <a:rPr lang="en-US" sz="3000">
                <a:ea typeface="+mn-lt"/>
                <a:cs typeface="+mn-lt"/>
                <a:hlinkClick r:id="rId5"/>
              </a:rPr>
              <a:t>https://www.indeed.com/back-end-developer-jobs?_gl=1*17jre82*_gcl_au*MTA0NzU2MDMzOS4xNzYwMTM0MTU3*_ga*MTUyNzAwNDIwOS4xNzYwMTMxMjMz*_ga_5KTMMETCF4*czE3NjAxMzEyMzMkbzEkZzAkdDE3NjAxMzEyMzMkajYwJGwwJGgw*_fplc*VE1ZZ2xXTTZqa1lYJTJCVlRvMGdoN0JzeHM4ZGM4cW1MZlpiVmhaM1BFYVJ0bG1hMXVoME5hbmtmRW1MSjAzcEM3UnoxaG1CcUwxMzhHb1VVTTRoU2NFQmNhbEJhV3hGRXA0UjQ5Q09SQnJyeWlNd25VeUhhejNPRUMxdXRlNXclM0QlM0Q</a:t>
            </a:r>
            <a:r>
              <a:rPr lang="en-US" sz="3000">
                <a:ea typeface="+mn-lt"/>
                <a:cs typeface="+mn-lt"/>
              </a:rPr>
              <a:t>.</a:t>
            </a:r>
            <a:endParaRPr lang="en-US" sz="3000" b="1"/>
          </a:p>
          <a:p>
            <a:pPr lvl="1">
              <a:buFont typeface="Wingdings" panose="020B0604020202020204" pitchFamily="34" charset="0"/>
              <a:buChar char="Ø"/>
            </a:pPr>
            <a:endParaRPr lang="en-US" sz="3000" b="1"/>
          </a:p>
        </p:txBody>
      </p:sp>
    </p:spTree>
    <p:extLst>
      <p:ext uri="{BB962C8B-B14F-4D97-AF65-F5344CB8AC3E}">
        <p14:creationId xmlns:p14="http://schemas.microsoft.com/office/powerpoint/2010/main" val="3615995276"/>
      </p:ext>
    </p:extLst>
  </p:cSld>
  <p:clrMapOvr>
    <a:masterClrMapping/>
  </p:clrMapOvr>
  <p:extLst>
    <p:ext uri="{6950BFC3-D8DA-4A85-94F7-54DA5524770B}">
      <p188:commentRel xmlns:p188="http://schemas.microsoft.com/office/powerpoint/2018/8/main" r:id="rId2"/>
    </p:ext>
  </p:extLst>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06CAB1-FBBE-49CE-6FCF-9346836C83BC}"/>
              </a:ext>
            </a:extLst>
          </p:cNvPr>
          <p:cNvSpPr>
            <a:spLocks noGrp="1"/>
          </p:cNvSpPr>
          <p:nvPr>
            <p:ph type="title"/>
          </p:nvPr>
        </p:nvSpPr>
        <p:spPr/>
        <p:txBody>
          <a:bodyPr>
            <a:noAutofit/>
          </a:bodyPr>
          <a:lstStyle/>
          <a:p>
            <a:r>
              <a:rPr lang="en-US"/>
              <a:t>Work Conditions, Outlook, Salary expectations</a:t>
            </a:r>
          </a:p>
        </p:txBody>
      </p:sp>
      <p:sp>
        <p:nvSpPr>
          <p:cNvPr id="3" name="Content Placeholder 2">
            <a:extLst>
              <a:ext uri="{FF2B5EF4-FFF2-40B4-BE49-F238E27FC236}">
                <a16:creationId xmlns:a16="http://schemas.microsoft.com/office/drawing/2014/main" id="{B011BD97-CB93-DEB4-DCAB-9042D85D6A57}"/>
              </a:ext>
            </a:extLst>
          </p:cNvPr>
          <p:cNvSpPr>
            <a:spLocks noGrp="1"/>
          </p:cNvSpPr>
          <p:nvPr>
            <p:ph idx="1"/>
          </p:nvPr>
        </p:nvSpPr>
        <p:spPr/>
        <p:txBody>
          <a:bodyPr vert="horz" lIns="91440" tIns="45720" rIns="91440" bIns="45720" rtlCol="0" anchor="t">
            <a:normAutofit/>
          </a:bodyPr>
          <a:lstStyle/>
          <a:p>
            <a:r>
              <a:rPr lang="en-US" sz="2800" b="1"/>
              <a:t>Developers typically work in computer systems design and other related fields, in manufacturing, or for software publishers</a:t>
            </a:r>
          </a:p>
          <a:p>
            <a:r>
              <a:rPr lang="en-US" sz="2800" b="1"/>
              <a:t>They work in offices and in teams with other software developers or can be self employed</a:t>
            </a:r>
          </a:p>
          <a:p>
            <a:r>
              <a:rPr lang="en-US" sz="2800" b="1"/>
              <a:t>Other areas included are in publishing, management consulting, advertising, financing and others</a:t>
            </a:r>
          </a:p>
        </p:txBody>
      </p:sp>
    </p:spTree>
    <p:extLst>
      <p:ext uri="{BB962C8B-B14F-4D97-AF65-F5344CB8AC3E}">
        <p14:creationId xmlns:p14="http://schemas.microsoft.com/office/powerpoint/2010/main" val="610596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A9717-7C55-8E5C-A948-45C83C4CDB47}"/>
              </a:ext>
            </a:extLst>
          </p:cNvPr>
          <p:cNvSpPr>
            <a:spLocks noGrp="1"/>
          </p:cNvSpPr>
          <p:nvPr>
            <p:ph type="title"/>
          </p:nvPr>
        </p:nvSpPr>
        <p:spPr>
          <a:xfrm>
            <a:off x="765048" y="510540"/>
            <a:ext cx="10653578" cy="1132258"/>
          </a:xfrm>
        </p:spPr>
        <p:txBody>
          <a:bodyPr/>
          <a:lstStyle/>
          <a:p>
            <a:r>
              <a:rPr lang="en-US"/>
              <a:t>Work Conditions, Outlook, Salary expectations</a:t>
            </a:r>
            <a:endParaRPr lang="en-US" b="0"/>
          </a:p>
        </p:txBody>
      </p:sp>
      <p:sp>
        <p:nvSpPr>
          <p:cNvPr id="3" name="Content Placeholder 2">
            <a:extLst>
              <a:ext uri="{FF2B5EF4-FFF2-40B4-BE49-F238E27FC236}">
                <a16:creationId xmlns:a16="http://schemas.microsoft.com/office/drawing/2014/main" id="{B5BB8C6E-2A7A-0BF4-74BA-D997E4B38529}"/>
              </a:ext>
            </a:extLst>
          </p:cNvPr>
          <p:cNvSpPr>
            <a:spLocks noGrp="1"/>
          </p:cNvSpPr>
          <p:nvPr>
            <p:ph idx="1"/>
          </p:nvPr>
        </p:nvSpPr>
        <p:spPr/>
        <p:txBody>
          <a:bodyPr vert="horz" lIns="91440" tIns="45720" rIns="91440" bIns="45720" rtlCol="0" anchor="t">
            <a:normAutofit fontScale="92500" lnSpcReduction="20000"/>
          </a:bodyPr>
          <a:lstStyle/>
          <a:p>
            <a:r>
              <a:rPr lang="en-US" sz="2800" b="1"/>
              <a:t>Overall employment for web and software developers is projected to grow about 10% to 15% in the next 10 years depending on the specific job title</a:t>
            </a:r>
          </a:p>
          <a:p>
            <a:r>
              <a:rPr lang="en-US" sz="2800" b="1"/>
              <a:t>Employment will grow as e-commerce continues to expand and the continued use of mobile devices and growing demand of online retail firms for things like shopping</a:t>
            </a:r>
          </a:p>
          <a:p>
            <a:r>
              <a:rPr lang="en-US" sz="2800" b="1"/>
              <a:t>The continued expansion of software for AI, robotics and automation will have the need for software developers</a:t>
            </a:r>
          </a:p>
          <a:p>
            <a:r>
              <a:rPr lang="en-US" sz="2800" b="1"/>
              <a:t>Median pay across the board is between $90,000 and $130,000 a year</a:t>
            </a:r>
          </a:p>
        </p:txBody>
      </p:sp>
    </p:spTree>
    <p:extLst>
      <p:ext uri="{BB962C8B-B14F-4D97-AF65-F5344CB8AC3E}">
        <p14:creationId xmlns:p14="http://schemas.microsoft.com/office/powerpoint/2010/main" val="12886795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B99E9-9F81-A58E-1689-AB5D63DB2085}"/>
              </a:ext>
            </a:extLst>
          </p:cNvPr>
          <p:cNvSpPr>
            <a:spLocks noGrp="1"/>
          </p:cNvSpPr>
          <p:nvPr>
            <p:ph type="title"/>
          </p:nvPr>
        </p:nvSpPr>
        <p:spPr/>
        <p:txBody>
          <a:bodyPr>
            <a:normAutofit/>
          </a:bodyPr>
          <a:lstStyle/>
          <a:p>
            <a:pPr algn="ctr"/>
            <a:r>
              <a:rPr lang="en-US" sz="4800"/>
              <a:t>Tools and skills for this role</a:t>
            </a:r>
            <a:endParaRPr lang="en-US"/>
          </a:p>
        </p:txBody>
      </p:sp>
      <p:sp>
        <p:nvSpPr>
          <p:cNvPr id="3" name="Content Placeholder 2">
            <a:extLst>
              <a:ext uri="{FF2B5EF4-FFF2-40B4-BE49-F238E27FC236}">
                <a16:creationId xmlns:a16="http://schemas.microsoft.com/office/drawing/2014/main" id="{1AE6D91A-E8B6-BADA-488C-F10A873C74B0}"/>
              </a:ext>
            </a:extLst>
          </p:cNvPr>
          <p:cNvSpPr>
            <a:spLocks noGrp="1"/>
          </p:cNvSpPr>
          <p:nvPr>
            <p:ph idx="1"/>
          </p:nvPr>
        </p:nvSpPr>
        <p:spPr>
          <a:xfrm>
            <a:off x="1144609" y="1715532"/>
            <a:ext cx="10653579" cy="4593828"/>
          </a:xfrm>
        </p:spPr>
        <p:txBody>
          <a:bodyPr vert="horz" lIns="91440" tIns="45720" rIns="91440" bIns="45720" rtlCol="0" anchor="t">
            <a:normAutofit/>
          </a:bodyPr>
          <a:lstStyle/>
          <a:p>
            <a:r>
              <a:rPr lang="en-US" sz="3200" b="1" dirty="0"/>
              <a:t>Tools: Git, Text editors/IDE, web browsers</a:t>
            </a:r>
          </a:p>
          <a:p>
            <a:r>
              <a:rPr lang="en-US" sz="3200" b="1" dirty="0"/>
              <a:t>Skills:  HTML CSS JavaScript</a:t>
            </a:r>
          </a:p>
          <a:p>
            <a:pPr lvl="1">
              <a:buFont typeface="Wingdings" panose="020B0604020202020204" pitchFamily="34" charset="0"/>
              <a:buChar char="Ø"/>
            </a:pPr>
            <a:r>
              <a:rPr lang="en-US" sz="3200" b="1" dirty="0"/>
              <a:t>Hard technical skills: Data structures and algorithms, testing/debugging</a:t>
            </a:r>
          </a:p>
          <a:p>
            <a:pPr lvl="1">
              <a:buFont typeface="Wingdings" panose="020B0604020202020204" pitchFamily="34" charset="0"/>
              <a:buChar char="Ø"/>
            </a:pPr>
            <a:r>
              <a:rPr lang="en-US" sz="3200" b="1" dirty="0"/>
              <a:t>People skills: problem solving, communication, time management</a:t>
            </a:r>
          </a:p>
        </p:txBody>
      </p:sp>
    </p:spTree>
    <p:extLst>
      <p:ext uri="{BB962C8B-B14F-4D97-AF65-F5344CB8AC3E}">
        <p14:creationId xmlns:p14="http://schemas.microsoft.com/office/powerpoint/2010/main" val="24252452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F66E0-8D18-4C45-597E-7E61EBC22F6A}"/>
              </a:ext>
            </a:extLst>
          </p:cNvPr>
          <p:cNvSpPr>
            <a:spLocks noGrp="1"/>
          </p:cNvSpPr>
          <p:nvPr>
            <p:ph type="title"/>
          </p:nvPr>
        </p:nvSpPr>
        <p:spPr/>
        <p:txBody>
          <a:bodyPr vert="horz" lIns="91440" tIns="45720" rIns="91440" bIns="45720" rtlCol="0" anchor="t">
            <a:noAutofit/>
          </a:bodyPr>
          <a:lstStyle/>
          <a:p>
            <a:pPr algn="ctr"/>
            <a:r>
              <a:rPr lang="en-US" sz="4800"/>
              <a:t>AI impact on field</a:t>
            </a:r>
            <a:br>
              <a:rPr lang="en-US" sz="4800"/>
            </a:br>
            <a:endParaRPr lang="en-US"/>
          </a:p>
        </p:txBody>
      </p:sp>
      <p:sp>
        <p:nvSpPr>
          <p:cNvPr id="3" name="Content Placeholder 2">
            <a:extLst>
              <a:ext uri="{FF2B5EF4-FFF2-40B4-BE49-F238E27FC236}">
                <a16:creationId xmlns:a16="http://schemas.microsoft.com/office/drawing/2014/main" id="{722499F9-E157-632B-7D3C-F93125A450DF}"/>
              </a:ext>
            </a:extLst>
          </p:cNvPr>
          <p:cNvSpPr>
            <a:spLocks noGrp="1"/>
          </p:cNvSpPr>
          <p:nvPr>
            <p:ph idx="1"/>
          </p:nvPr>
        </p:nvSpPr>
        <p:spPr/>
        <p:txBody>
          <a:bodyPr vert="horz" lIns="91440" tIns="45720" rIns="91440" bIns="45720" rtlCol="0" anchor="t">
            <a:normAutofit/>
          </a:bodyPr>
          <a:lstStyle/>
          <a:p>
            <a:r>
              <a:rPr lang="en-US" sz="2400" b="1"/>
              <a:t>Web and software developing as a whole should see an increase in jobs needed as AI continues to expand</a:t>
            </a:r>
          </a:p>
          <a:p>
            <a:r>
              <a:rPr lang="en-US" sz="2400" b="1"/>
              <a:t>There will be a fundamental shift in how they perform their jobs in the future as AI is implemented </a:t>
            </a:r>
          </a:p>
          <a:p>
            <a:r>
              <a:rPr lang="en-US" sz="2400" b="1"/>
              <a:t>AI is projected to augment abilities rather than hinder</a:t>
            </a:r>
          </a:p>
        </p:txBody>
      </p:sp>
    </p:spTree>
    <p:extLst>
      <p:ext uri="{BB962C8B-B14F-4D97-AF65-F5344CB8AC3E}">
        <p14:creationId xmlns:p14="http://schemas.microsoft.com/office/powerpoint/2010/main" val="41197126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B7E52-50B8-FCF4-65ED-3F9D25A0AADE}"/>
              </a:ext>
            </a:extLst>
          </p:cNvPr>
          <p:cNvSpPr>
            <a:spLocks noGrp="1"/>
          </p:cNvSpPr>
          <p:nvPr>
            <p:ph type="title"/>
          </p:nvPr>
        </p:nvSpPr>
        <p:spPr/>
        <p:txBody>
          <a:bodyPr>
            <a:normAutofit/>
          </a:bodyPr>
          <a:lstStyle/>
          <a:p>
            <a:pPr algn="ctr"/>
            <a:r>
              <a:rPr lang="en-US" sz="4400"/>
              <a:t>Hardware usage</a:t>
            </a:r>
            <a:endParaRPr lang="en-US"/>
          </a:p>
        </p:txBody>
      </p:sp>
      <p:sp>
        <p:nvSpPr>
          <p:cNvPr id="3" name="Content Placeholder 2">
            <a:extLst>
              <a:ext uri="{FF2B5EF4-FFF2-40B4-BE49-F238E27FC236}">
                <a16:creationId xmlns:a16="http://schemas.microsoft.com/office/drawing/2014/main" id="{195E9414-F043-4E52-80D8-6FDF9177D579}"/>
              </a:ext>
            </a:extLst>
          </p:cNvPr>
          <p:cNvSpPr>
            <a:spLocks noGrp="1"/>
          </p:cNvSpPr>
          <p:nvPr>
            <p:ph idx="1"/>
          </p:nvPr>
        </p:nvSpPr>
        <p:spPr/>
        <p:txBody>
          <a:bodyPr vert="horz" lIns="91440" tIns="45720" rIns="91440" bIns="45720" rtlCol="0" anchor="t">
            <a:normAutofit fontScale="85000" lnSpcReduction="10000"/>
          </a:bodyPr>
          <a:lstStyle/>
          <a:p>
            <a:r>
              <a:rPr lang="en-US" sz="3200" b="1"/>
              <a:t>Recommended a reliable multi-core processor</a:t>
            </a:r>
            <a:endParaRPr lang="en-US"/>
          </a:p>
          <a:p>
            <a:r>
              <a:rPr lang="en-US" sz="3200" b="1"/>
              <a:t>8GB minimum, 16GB+ preferred</a:t>
            </a:r>
          </a:p>
          <a:p>
            <a:r>
              <a:rPr lang="en-US" sz="3200" b="1"/>
              <a:t>SSD improves efficiency, speed, transfers, and load time</a:t>
            </a:r>
          </a:p>
          <a:p>
            <a:r>
              <a:rPr lang="en-US" sz="3200" b="1"/>
              <a:t>Monitor with high resolution, 2+ monitor</a:t>
            </a:r>
          </a:p>
          <a:p>
            <a:r>
              <a:rPr lang="en-US" sz="3200" b="1"/>
              <a:t>Hardware allows a web/software developer to:</a:t>
            </a:r>
          </a:p>
          <a:p>
            <a:pPr lvl="1">
              <a:buFont typeface="Wingdings" panose="020B0604020202020204" pitchFamily="34" charset="0"/>
              <a:buChar char="Ø"/>
            </a:pPr>
            <a:r>
              <a:rPr lang="en-US" sz="3000" b="1"/>
              <a:t>Render, have design,  quick access of files, and multitasking.</a:t>
            </a:r>
          </a:p>
          <a:p>
            <a:pPr lvl="1">
              <a:buFont typeface="Wingdings" panose="020B0604020202020204" pitchFamily="34" charset="0"/>
              <a:buChar char="Ø"/>
            </a:pPr>
            <a:r>
              <a:rPr lang="en-US" sz="3000" b="1"/>
              <a:t>Laptop vs desktop</a:t>
            </a:r>
          </a:p>
          <a:p>
            <a:pPr lvl="1">
              <a:buFont typeface="Wingdings" panose="020B0604020202020204" pitchFamily="34" charset="0"/>
              <a:buChar char="Ø"/>
            </a:pPr>
            <a:endParaRPr lang="en-US" sz="3000" b="1"/>
          </a:p>
        </p:txBody>
      </p:sp>
    </p:spTree>
    <p:extLst>
      <p:ext uri="{BB962C8B-B14F-4D97-AF65-F5344CB8AC3E}">
        <p14:creationId xmlns:p14="http://schemas.microsoft.com/office/powerpoint/2010/main" val="2136149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t="-9000" b="-9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7BB337-209E-6574-13A2-CB12ACCF0DC5}"/>
              </a:ext>
            </a:extLst>
          </p:cNvPr>
          <p:cNvSpPr>
            <a:spLocks noGrp="1"/>
          </p:cNvSpPr>
          <p:nvPr>
            <p:ph type="title"/>
          </p:nvPr>
        </p:nvSpPr>
        <p:spPr/>
        <p:txBody>
          <a:bodyPr>
            <a:normAutofit/>
          </a:bodyPr>
          <a:lstStyle/>
          <a:p>
            <a:pPr algn="ctr"/>
            <a:r>
              <a:rPr lang="en-US" sz="4400"/>
              <a:t>Software Usage</a:t>
            </a:r>
            <a:endParaRPr lang="en-US"/>
          </a:p>
        </p:txBody>
      </p:sp>
      <p:sp>
        <p:nvSpPr>
          <p:cNvPr id="3" name="Content Placeholder 2">
            <a:extLst>
              <a:ext uri="{FF2B5EF4-FFF2-40B4-BE49-F238E27FC236}">
                <a16:creationId xmlns:a16="http://schemas.microsoft.com/office/drawing/2014/main" id="{3A516842-883F-1C6E-1CE2-90036885C99D}"/>
              </a:ext>
            </a:extLst>
          </p:cNvPr>
          <p:cNvSpPr>
            <a:spLocks noGrp="1"/>
          </p:cNvSpPr>
          <p:nvPr>
            <p:ph idx="1"/>
          </p:nvPr>
        </p:nvSpPr>
        <p:spPr/>
        <p:txBody>
          <a:bodyPr vert="horz" lIns="91440" tIns="45720" rIns="91440" bIns="45720" rtlCol="0" anchor="t">
            <a:normAutofit/>
          </a:bodyPr>
          <a:lstStyle/>
          <a:p>
            <a:pPr marL="342900" indent="-342900"/>
            <a:r>
              <a:rPr lang="en-US" sz="2400" b="1"/>
              <a:t>Sublime- Great for beginners. Text editor that can handle code, markup, and prose. Can enable simultaneous editing to control multiple cursers and change multiple lines of code at once. Single software license that is compatible with any machine and operating system. Popular among front-end developers. </a:t>
            </a:r>
          </a:p>
          <a:p>
            <a:pPr marL="342900" indent="-342900"/>
            <a:r>
              <a:rPr lang="en-US" sz="2400" b="1"/>
              <a:t>Bootstrap- Includes a variety of HTML, CSS, and JavaScript-based scripts for web design components and functionalities. This saves time from having to manually code. Popular among front-end developers.</a:t>
            </a:r>
          </a:p>
        </p:txBody>
      </p:sp>
    </p:spTree>
    <p:extLst>
      <p:ext uri="{BB962C8B-B14F-4D97-AF65-F5344CB8AC3E}">
        <p14:creationId xmlns:p14="http://schemas.microsoft.com/office/powerpoint/2010/main" val="2669336285"/>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50F95F30808D4BBAEFA95D93A03673" ma:contentTypeVersion="7" ma:contentTypeDescription="Create a new document." ma:contentTypeScope="" ma:versionID="9ec786b20939febf24386b91dbc0a625">
  <xsd:schema xmlns:xsd="http://www.w3.org/2001/XMLSchema" xmlns:xs="http://www.w3.org/2001/XMLSchema" xmlns:p="http://schemas.microsoft.com/office/2006/metadata/properties" xmlns:ns2="47529c07-2e24-4910-a336-aa8f9ed8854f" targetNamespace="http://schemas.microsoft.com/office/2006/metadata/properties" ma:root="true" ma:fieldsID="c386872c3d7d9dc5898bef771b1d1125" ns2:_="">
    <xsd:import namespace="47529c07-2e24-4910-a336-aa8f9ed8854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7529c07-2e24-4910-a336-aa8f9ed8854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28EEFCAB-422E-406D-B82C-9DCE7424D64F}">
  <ds:schemaRefs>
    <ds:schemaRef ds:uri="47529c07-2e24-4910-a336-aa8f9ed885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589BB8DA-D796-4521-96B6-E0BDF9F1D3C0}">
  <ds:schemaRefs>
    <ds:schemaRef ds:uri="http://schemas.microsoft.com/sharepoint/v3/contenttype/forms"/>
  </ds:schemaRefs>
</ds:datastoreItem>
</file>

<file path=customXml/itemProps3.xml><?xml version="1.0" encoding="utf-8"?>
<ds:datastoreItem xmlns:ds="http://schemas.openxmlformats.org/officeDocument/2006/customXml" ds:itemID="{D38A1CAC-959F-4323-9A1D-6F586A30C0AF}">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15</Slides>
  <Notes>3</Notes>
  <HiddenSlides>0</HiddenSlide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VanillaVTI</vt:lpstr>
      <vt:lpstr>Web and Software Development</vt:lpstr>
      <vt:lpstr>Titles and duties </vt:lpstr>
      <vt:lpstr>Titles and duties </vt:lpstr>
      <vt:lpstr>Work Conditions, Outlook, Salary expectations</vt:lpstr>
      <vt:lpstr>Work Conditions, Outlook, Salary expectations</vt:lpstr>
      <vt:lpstr>Tools and skills for this role</vt:lpstr>
      <vt:lpstr>AI impact on field </vt:lpstr>
      <vt:lpstr>Hardware usage</vt:lpstr>
      <vt:lpstr>Software Usage</vt:lpstr>
      <vt:lpstr>Software Usage</vt:lpstr>
      <vt:lpstr>Virtualization and Cloud computing</vt:lpstr>
      <vt:lpstr>Importance of Networking/internet to the field</vt:lpstr>
      <vt:lpstr>Importance of Networking/Internet to the field</vt:lpstr>
      <vt:lpstr>Works Cited</vt:lpstr>
      <vt:lpstr>Works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220</cp:revision>
  <dcterms:created xsi:type="dcterms:W3CDTF">2025-10-10T20:53:18Z</dcterms:created>
  <dcterms:modified xsi:type="dcterms:W3CDTF">2025-10-14T03:33:42Z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0x0101007150F95F30808D4BBAEFA95D93A03673</vt:lpwstr>
  </property>
  <property fmtid="{D5CDD505-2E9C-101B-9397-08002B2CF9AE}" pid="3" name="_SourceUrl">
    <vt:lpwstr/>
  </property>
  <property fmtid="{D5CDD505-2E9C-101B-9397-08002B2CF9AE}" pid="4" name="_SharedFileIndex">
    <vt:lpwstr/>
  </property>
  <property fmtid="{D5CDD505-2E9C-101B-9397-08002B2CF9AE}" pid="5" name="ComplianceAssetId">
    <vt:lpwstr/>
  </property>
  <property fmtid="{D5CDD505-2E9C-101B-9397-08002B2CF9AE}" pid="6" name="_ExtendedDescription">
    <vt:lpwstr/>
  </property>
  <property fmtid="{D5CDD505-2E9C-101B-9397-08002B2CF9AE}" pid="7" name="_activity">
    <vt:lpwstr>{"FileActivityType":"6","FileActivityTimeStamp":"2025-10-10T22:15:02.140Z","FileActivityUsersOnPage":[{"DisplayName":"Vue, Walter","Id":"vuew2@students.westerntc.edu"}],"FileActivityNavigationId":null}</vt:lpwstr>
  </property>
  <property fmtid="{D5CDD505-2E9C-101B-9397-08002B2CF9AE}" pid="8" name="TriggerFlowInfo">
    <vt:lpwstr/>
  </property>
</Properties>
</file>