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Nunito"/>
      <p:regular r:id="rId63"/>
      <p:bold r:id="rId64"/>
      <p:italic r:id="rId65"/>
      <p:boldItalic r:id="rId66"/>
    </p:embeddedFont>
    <p:embeddedFont>
      <p:font typeface="Maven Pro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Nunito-bold.fntdata"/><Relationship Id="rId63" Type="http://schemas.openxmlformats.org/officeDocument/2006/relationships/font" Target="fonts/Nunito-regular.fntdata"/><Relationship Id="rId22" Type="http://schemas.openxmlformats.org/officeDocument/2006/relationships/slide" Target="slides/slide16.xml"/><Relationship Id="rId66" Type="http://schemas.openxmlformats.org/officeDocument/2006/relationships/font" Target="fonts/Nunito-boldItalic.fntdata"/><Relationship Id="rId21" Type="http://schemas.openxmlformats.org/officeDocument/2006/relationships/slide" Target="slides/slide15.xml"/><Relationship Id="rId65" Type="http://schemas.openxmlformats.org/officeDocument/2006/relationships/font" Target="fonts/Nunito-italic.fntdata"/><Relationship Id="rId24" Type="http://schemas.openxmlformats.org/officeDocument/2006/relationships/slide" Target="slides/slide18.xml"/><Relationship Id="rId68" Type="http://schemas.openxmlformats.org/officeDocument/2006/relationships/font" Target="fonts/MavenPro-bold.fntdata"/><Relationship Id="rId23" Type="http://schemas.openxmlformats.org/officeDocument/2006/relationships/slide" Target="slides/slide17.xml"/><Relationship Id="rId67" Type="http://schemas.openxmlformats.org/officeDocument/2006/relationships/font" Target="fonts/MavenPr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d715555a0_7_2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5d715555a0_7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fcbaa82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8fcbaa82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fcbaa82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8fcbaa82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fcbaa82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8fcbaa82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fcbaa82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8fcbaa82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fcbaa82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8fcbaa82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fcbaa82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8fcbaa82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fcbaa82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8fcbaa82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8fcbaa82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8fcbaa82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fcbaa82e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28fcbaa82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fcbaa82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8fcbaa82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d715555a0_7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5d715555a0_7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fcbaa82e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8fcbaa82e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fcbaa82e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8fcbaa82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fcbaa82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8fcbaa82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fcbaa82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28fcbaa82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8fcbaa82e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8fcbaa82e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fcbaa82e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8fcbaa82e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8fcbaa82e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8fcbaa82e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8b80d813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28b80d813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8b80d8131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28b80d8131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8b80d8131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8b80d8131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d715555a0_7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5d715555a0_7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8b80d8131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28b80d8131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8b80d8131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8b80d8131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b80d813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28b80d813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8b80d813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8b80d813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8fcbaa82e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28fcbaa82e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fcbaa82e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8fcbaa82e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8fcbaa82e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28fcbaa82e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8fcbaa82e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28fcbaa82e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8fcbaa82e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28fcbaa82e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8fcbaa82e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28fcbaa82e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b80d813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8b80d813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8fcbaa82e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8fcbaa82e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8fcbaa82e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28fcbaa82e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93cee396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293cee396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fcbaa82e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8fcbaa82e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960e7fdf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2960e7fdf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60e7fdf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960e7fdf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8fcbaa82e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28fcbaa82e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8fcbaa82e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8fcbaa82e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ea4e7049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ea4e7049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8fcbaa82e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28fcbaa82e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b80d813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8b80d813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a4e7049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1ea4e7049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ea4e7049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1ea4e7049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60e7fdf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2960e7fdf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ea4e7049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ea4e7049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60e7fdf2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2960e7fdf2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60e7fdf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2960e7fdf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960e7fdf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2960e7fdf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b80d813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8b80d813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b80d813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8b80d813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fcbaa82e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8fcbaa82e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fcbaa8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8fcbaa8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8509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Segmentez des clients d'un site e-commerce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29838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/>
              <a:t>Florent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ctrTitle"/>
          </p:nvPr>
        </p:nvSpPr>
        <p:spPr>
          <a:xfrm>
            <a:off x="813625" y="1498675"/>
            <a:ext cx="7062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Nombre de clients par ville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63" y="246525"/>
            <a:ext cx="6299875" cy="46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ctrTitle"/>
          </p:nvPr>
        </p:nvSpPr>
        <p:spPr>
          <a:xfrm>
            <a:off x="813625" y="1498675"/>
            <a:ext cx="7062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Nombre de clients par état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888" y="152400"/>
            <a:ext cx="599022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ctrTitle"/>
          </p:nvPr>
        </p:nvSpPr>
        <p:spPr>
          <a:xfrm>
            <a:off x="813625" y="1498675"/>
            <a:ext cx="7062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Les 10 premières villes avec le plus de vendeurs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27" y="242125"/>
            <a:ext cx="5619136" cy="46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ctrTitle"/>
          </p:nvPr>
        </p:nvSpPr>
        <p:spPr>
          <a:xfrm>
            <a:off x="813625" y="1498675"/>
            <a:ext cx="7062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Les 10 premiers états avec le plus de vendeurs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750" y="276563"/>
            <a:ext cx="5558500" cy="45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ctrTitle"/>
          </p:nvPr>
        </p:nvSpPr>
        <p:spPr>
          <a:xfrm>
            <a:off x="813625" y="1498675"/>
            <a:ext cx="7893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Nombre de produits par commande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75" y="301775"/>
            <a:ext cx="6081451" cy="453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ctrTitle"/>
          </p:nvPr>
        </p:nvSpPr>
        <p:spPr>
          <a:xfrm>
            <a:off x="446800" y="242325"/>
            <a:ext cx="8624700" cy="4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9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lang="fr" sz="1140"/>
              <a:t>Comprendre le contexte</a:t>
            </a:r>
            <a:endParaRPr sz="1140"/>
          </a:p>
          <a:p>
            <a:pPr indent="-3009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lang="fr" sz="1140"/>
              <a:t>Analyse Exploratoire</a:t>
            </a:r>
            <a:endParaRPr sz="1140"/>
          </a:p>
          <a:p>
            <a:pPr indent="-3009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lang="fr" sz="1140"/>
              <a:t>Analyses univariées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Nombre de clients par ville / état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Les 10 premières villes / états avec le plus de vendeurs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Nombre de produits par commande, Moyens de paiement, Reviews, Statut des commandes</a:t>
            </a:r>
            <a:endParaRPr sz="1140"/>
          </a:p>
          <a:p>
            <a:pPr indent="-3009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lang="fr" sz="1140"/>
              <a:t>Nettoyage des données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Garder une seule review par commande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Nouvelle table pour gérer les produits par commande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Nouvelle table pour gérer les paiements (avec </a:t>
            </a:r>
            <a:r>
              <a:rPr lang="fr" sz="1140"/>
              <a:t>One-hot Encoding</a:t>
            </a:r>
            <a:r>
              <a:rPr lang="fr" sz="1140"/>
              <a:t>)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Assembler toutes les données dans un seul dataset</a:t>
            </a:r>
            <a:endParaRPr sz="1140"/>
          </a:p>
          <a:p>
            <a:pPr indent="-3009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lang="fr" sz="1140"/>
              <a:t>Analyses bivariées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Création de la Heatmap Pearson</a:t>
            </a:r>
            <a:endParaRPr sz="1140"/>
          </a:p>
          <a:p>
            <a:pPr indent="-30098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■"/>
            </a:pPr>
            <a:r>
              <a:rPr lang="fr" sz="1140"/>
              <a:t>Analyse des corrélations (positives et négatives)</a:t>
            </a:r>
            <a:endParaRPr sz="1140"/>
          </a:p>
          <a:p>
            <a:pPr indent="-3009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lang="fr" sz="1140"/>
              <a:t>Choix des algorithmes de clustering</a:t>
            </a:r>
            <a:endParaRPr sz="1140"/>
          </a:p>
          <a:p>
            <a:pPr indent="-3009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lang="fr" sz="1140"/>
              <a:t>K-means</a:t>
            </a:r>
            <a:endParaRPr sz="1140"/>
          </a:p>
          <a:p>
            <a:pPr indent="-3009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lang="fr" sz="1140"/>
              <a:t>Mini-Batch K-Means</a:t>
            </a:r>
            <a:endParaRPr sz="1140"/>
          </a:p>
          <a:p>
            <a:pPr indent="-3009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lang="fr" sz="1140"/>
              <a:t>DBSCAN</a:t>
            </a:r>
            <a:endParaRPr sz="1140"/>
          </a:p>
          <a:p>
            <a:pPr indent="-3009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40"/>
              <a:buChar char="○"/>
            </a:pPr>
            <a:r>
              <a:rPr lang="fr" sz="1140"/>
              <a:t>BIRCH</a:t>
            </a:r>
            <a:endParaRPr sz="11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ctrTitle"/>
          </p:nvPr>
        </p:nvSpPr>
        <p:spPr>
          <a:xfrm>
            <a:off x="813625" y="1498675"/>
            <a:ext cx="7893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Moyens</a:t>
            </a:r>
            <a:r>
              <a:rPr lang="fr"/>
              <a:t> de paiement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13" y="332213"/>
            <a:ext cx="5572574" cy="44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ctrTitle"/>
          </p:nvPr>
        </p:nvSpPr>
        <p:spPr>
          <a:xfrm>
            <a:off x="813625" y="1498675"/>
            <a:ext cx="7893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Reviews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313" y="315087"/>
            <a:ext cx="5703374" cy="45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ctrTitle"/>
          </p:nvPr>
        </p:nvSpPr>
        <p:spPr>
          <a:xfrm>
            <a:off x="813625" y="1498675"/>
            <a:ext cx="7893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Statut des commandes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600" y="361950"/>
            <a:ext cx="7000800" cy="44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063" y="342875"/>
            <a:ext cx="6999874" cy="44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des données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>
            <p:ph type="ctrTitle"/>
          </p:nvPr>
        </p:nvSpPr>
        <p:spPr>
          <a:xfrm>
            <a:off x="824000" y="1160525"/>
            <a:ext cx="77703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660"/>
              <a:t>Après une analyse détaillée, on voit que:</a:t>
            </a:r>
            <a:endParaRPr b="0" sz="1660"/>
          </a:p>
          <a:p>
            <a:pPr indent="-334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0" lang="fr" sz="1660"/>
              <a:t>Les clients peuvent mettre des reviews avant d’avoir </a:t>
            </a:r>
            <a:r>
              <a:rPr b="0" lang="fr" sz="1660"/>
              <a:t>reçu</a:t>
            </a:r>
            <a:r>
              <a:rPr b="0" lang="fr" sz="1660"/>
              <a:t> la commande</a:t>
            </a:r>
            <a:endParaRPr b="0" sz="1660"/>
          </a:p>
          <a:p>
            <a:pPr indent="-334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0" lang="fr" sz="1660"/>
              <a:t>Les champs titre et commentaire sont optionnel</a:t>
            </a:r>
            <a:endParaRPr b="0" sz="16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1660"/>
              <a:t>Donc</a:t>
            </a:r>
            <a:r>
              <a:rPr b="0" lang="fr" sz="1660"/>
              <a:t>, il peut y avoir des doublons pour une même commande, il n’y a pas de contrôle/blocage fonctionnels côté Olist.</a:t>
            </a:r>
            <a:endParaRPr b="0" sz="16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60"/>
              <a:t>Les doublons ont donc été supprimés en ne gardant que la review la plus récente. </a:t>
            </a:r>
            <a:endParaRPr sz="1660"/>
          </a:p>
        </p:txBody>
      </p:sp>
      <p:sp>
        <p:nvSpPr>
          <p:cNvPr id="459" name="Google Shape;459;p52"/>
          <p:cNvSpPr txBox="1"/>
          <p:nvPr/>
        </p:nvSpPr>
        <p:spPr>
          <a:xfrm>
            <a:off x="824000" y="437050"/>
            <a:ext cx="673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6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Reviews </a:t>
            </a:r>
            <a:r>
              <a:rPr b="1" lang="fr" sz="206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(table order_reviews):</a:t>
            </a:r>
            <a:endParaRPr b="1" sz="20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00" y="821275"/>
            <a:ext cx="8725799" cy="151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53"/>
          <p:cNvCxnSpPr/>
          <p:nvPr/>
        </p:nvCxnSpPr>
        <p:spPr>
          <a:xfrm>
            <a:off x="285750" y="1773625"/>
            <a:ext cx="8572500" cy="1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53"/>
          <p:cNvSpPr txBox="1"/>
          <p:nvPr/>
        </p:nvSpPr>
        <p:spPr>
          <a:xfrm>
            <a:off x="2114700" y="3536300"/>
            <a:ext cx="4914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6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garde seulement la review la plus récente</a:t>
            </a:r>
            <a:endParaRPr b="1" sz="16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7" name="Google Shape;467;p53"/>
          <p:cNvSpPr/>
          <p:nvPr/>
        </p:nvSpPr>
        <p:spPr>
          <a:xfrm flipH="1">
            <a:off x="4380600" y="2682238"/>
            <a:ext cx="382800" cy="61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Comprendre le contexte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824000" y="1160525"/>
            <a:ext cx="77703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0" lang="fr" sz="1660"/>
              <a:t>Ajout de la colonne nb_of_items pour stocke le nombre de produits par commande</a:t>
            </a:r>
            <a:endParaRPr b="0"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60"/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0" lang="fr" sz="1660"/>
              <a:t>Ajout de la colonne total_price_per_order pour stocker le prix total</a:t>
            </a:r>
            <a:endParaRPr b="0"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60"/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0" lang="fr" sz="1660"/>
              <a:t>Ajout de la colonne average_price pour stocker la moyenne du prix des produits dans la commande.</a:t>
            </a:r>
            <a:endParaRPr b="0"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60"/>
              <a:t>Ainsi, on a réussi à simplifier ces données tout en gardant l’information du nombre de produits par commande, le prix total de la commande et du prix moyen des produits.</a:t>
            </a:r>
            <a:endParaRPr b="0" sz="1660"/>
          </a:p>
        </p:txBody>
      </p:sp>
      <p:sp>
        <p:nvSpPr>
          <p:cNvPr id="473" name="Google Shape;473;p54"/>
          <p:cNvSpPr txBox="1"/>
          <p:nvPr/>
        </p:nvSpPr>
        <p:spPr>
          <a:xfrm>
            <a:off x="824000" y="437050"/>
            <a:ext cx="673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6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Produits par commande</a:t>
            </a:r>
            <a:r>
              <a:rPr b="1" lang="fr" sz="206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(table order_items):</a:t>
            </a:r>
            <a:endParaRPr b="1" sz="20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/>
          <p:nvPr/>
        </p:nvSpPr>
        <p:spPr>
          <a:xfrm flipH="1">
            <a:off x="4380600" y="2266188"/>
            <a:ext cx="382800" cy="61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9" name="Google Shape;4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90" y="360175"/>
            <a:ext cx="7364422" cy="16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00" y="3220832"/>
            <a:ext cx="7364399" cy="142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ctrTitle"/>
          </p:nvPr>
        </p:nvSpPr>
        <p:spPr>
          <a:xfrm>
            <a:off x="824000" y="1121100"/>
            <a:ext cx="68835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0" lang="fr" sz="1660"/>
              <a:t>One-hot encoding</a:t>
            </a:r>
            <a:r>
              <a:rPr b="0" lang="fr" sz="1660"/>
              <a:t> pour la colonne payment_type (</a:t>
            </a:r>
            <a:r>
              <a:rPr b="0" lang="fr" sz="1660"/>
              <a:t>credit_card, boleto, voucher, debit_card, not_defined</a:t>
            </a:r>
            <a:r>
              <a:rPr b="0" lang="fr" sz="1660"/>
              <a:t>)</a:t>
            </a:r>
            <a:endParaRPr b="0" sz="16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60"/>
          </a:p>
          <a:p>
            <a:pPr indent="-3340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0" lang="fr" sz="1660"/>
              <a:t>Ajout de colonne nb_payment_installments qui stocke le nombre de paiements</a:t>
            </a:r>
            <a:endParaRPr b="0" sz="16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60"/>
              <a:t>Ainsi, on a réussi à simplifier </a:t>
            </a:r>
            <a:r>
              <a:rPr lang="fr" sz="1660"/>
              <a:t>la table des paiements tout en gardant l’information du nombre de paiements effectués par le client et ses modes de paiements.</a:t>
            </a:r>
            <a:endParaRPr sz="1660"/>
          </a:p>
        </p:txBody>
      </p:sp>
      <p:sp>
        <p:nvSpPr>
          <p:cNvPr id="486" name="Google Shape;486;p56"/>
          <p:cNvSpPr txBox="1"/>
          <p:nvPr/>
        </p:nvSpPr>
        <p:spPr>
          <a:xfrm>
            <a:off x="824000" y="437050"/>
            <a:ext cx="6734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6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Paiements (table order_payments):</a:t>
            </a:r>
            <a:endParaRPr b="1" sz="20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/>
          <p:nvPr/>
        </p:nvSpPr>
        <p:spPr>
          <a:xfrm flipH="1">
            <a:off x="4380600" y="2266188"/>
            <a:ext cx="382800" cy="61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2" name="Google Shape;4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00" y="559328"/>
            <a:ext cx="6771401" cy="146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15925"/>
            <a:ext cx="8839197" cy="139222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7"/>
          <p:cNvSpPr/>
          <p:nvPr/>
        </p:nvSpPr>
        <p:spPr>
          <a:xfrm>
            <a:off x="3105000" y="3520575"/>
            <a:ext cx="5886600" cy="611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>
            <p:ph type="ctrTitle"/>
          </p:nvPr>
        </p:nvSpPr>
        <p:spPr>
          <a:xfrm>
            <a:off x="824000" y="447250"/>
            <a:ext cx="78732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60"/>
              <a:t>Rassembler toutes les données dans un seul dataset</a:t>
            </a:r>
            <a:endParaRPr sz="2060"/>
          </a:p>
          <a:p>
            <a:pPr indent="-3594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60"/>
              <a:buChar char="➔"/>
            </a:pPr>
            <a:r>
              <a:rPr lang="fr" sz="2060"/>
              <a:t>commandes, clients, paiements, produits par commandes et reviews</a:t>
            </a:r>
            <a:endParaRPr sz="2060"/>
          </a:p>
          <a:p>
            <a:pPr indent="-3594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60"/>
              <a:buChar char="➔"/>
            </a:pPr>
            <a:r>
              <a:rPr lang="fr" sz="2060"/>
              <a:t>En utilisant des clés étrangères</a:t>
            </a:r>
            <a:endParaRPr sz="20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60"/>
              <a:t>Avantages</a:t>
            </a:r>
            <a:endParaRPr sz="2060"/>
          </a:p>
          <a:p>
            <a:pPr indent="-3594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60"/>
              <a:buChar char="➔"/>
            </a:pPr>
            <a:r>
              <a:rPr lang="fr" sz="2060"/>
              <a:t>Permet de simplifier les analyses bivariées</a:t>
            </a:r>
            <a:endParaRPr sz="2060"/>
          </a:p>
          <a:p>
            <a:pPr indent="-3594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60"/>
              <a:buChar char="➔"/>
            </a:pPr>
            <a:r>
              <a:rPr lang="fr" sz="2060"/>
              <a:t>En sélectionnant seulement les variables utiles, cela réduit le nombre de features et simplifie la modélisation.</a:t>
            </a:r>
            <a:endParaRPr sz="20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37" y="1602650"/>
            <a:ext cx="7845126" cy="19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Analyses bivariées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Pearson Heatmap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925" y="152400"/>
            <a:ext cx="503013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>
            <p:ph type="ctrTitle"/>
          </p:nvPr>
        </p:nvSpPr>
        <p:spPr>
          <a:xfrm>
            <a:off x="824100" y="301500"/>
            <a:ext cx="83199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60"/>
              <a:t>Corrélations positives fortes</a:t>
            </a:r>
            <a:endParaRPr sz="1660"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➔"/>
            </a:pPr>
            <a:r>
              <a:rPr lang="fr" sz="1660"/>
              <a:t>total_price_per_order  / average_price</a:t>
            </a:r>
            <a:endParaRPr sz="1660"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➔"/>
            </a:pPr>
            <a:r>
              <a:rPr lang="fr" sz="1660"/>
              <a:t>nb_payment_installments / payment_type_voucher (les clients </a:t>
            </a:r>
            <a:r>
              <a:rPr lang="fr" sz="1660"/>
              <a:t>combinent l'utilisation de bons d'achat avec un autre mode de paiement</a:t>
            </a:r>
            <a:r>
              <a:rPr lang="fr" sz="1660"/>
              <a:t>)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60"/>
              <a:t>Corrélations positives faibles</a:t>
            </a:r>
            <a:endParaRPr sz="1660"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➔"/>
            </a:pPr>
            <a:r>
              <a:rPr lang="fr" sz="1660"/>
              <a:t>total_price_per_order  / nb_items (plus il y a de produits dans la commande, plus le prix de la commande augmente)</a:t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60"/>
              <a:t>Corrélations négatives fortes</a:t>
            </a:r>
            <a:endParaRPr sz="1660"/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0"/>
              <a:buChar char="➔"/>
            </a:pPr>
            <a:r>
              <a:rPr lang="fr" sz="1660"/>
              <a:t>payment_type_credit_card  / payment_type_boleto (les clients qui utilisent leurs cartes de crédit paient rarement avec boleto, et vice versa)</a:t>
            </a:r>
            <a:endParaRPr sz="16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37" y="351051"/>
            <a:ext cx="7037923" cy="44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4"/>
          <p:cNvSpPr txBox="1"/>
          <p:nvPr>
            <p:ph type="ctrTitle"/>
          </p:nvPr>
        </p:nvSpPr>
        <p:spPr>
          <a:xfrm>
            <a:off x="824000" y="1613825"/>
            <a:ext cx="80187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 </a:t>
            </a:r>
            <a:r>
              <a:rPr lang="fr"/>
              <a:t>Choix des algorithmes de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ctrTitle"/>
          </p:nvPr>
        </p:nvSpPr>
        <p:spPr>
          <a:xfrm>
            <a:off x="824100" y="301500"/>
            <a:ext cx="83199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60"/>
              <a:t>Algorithmes basés sur les centroïdes</a:t>
            </a:r>
            <a:endParaRPr sz="14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➢"/>
            </a:pPr>
            <a:r>
              <a:rPr lang="fr" sz="1460"/>
              <a:t>K-Means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chemeClr val="accent4"/>
                </a:solidFill>
              </a:rPr>
              <a:t>+++  </a:t>
            </a:r>
            <a:r>
              <a:rPr lang="fr" sz="1460"/>
              <a:t>Facile à comprendre et à mettre en œuvre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rgbClr val="EA9999"/>
                </a:solidFill>
              </a:rPr>
              <a:t>- - - </a:t>
            </a:r>
            <a:r>
              <a:rPr lang="fr" sz="1460"/>
              <a:t>Différentes initialisations peuvent conduire à différents clusters</a:t>
            </a:r>
            <a:endParaRPr sz="146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➢"/>
            </a:pPr>
            <a:r>
              <a:rPr lang="fr" sz="1460"/>
              <a:t>Mini-Batch K-Means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chemeClr val="accent4"/>
                </a:solidFill>
              </a:rPr>
              <a:t>+++</a:t>
            </a:r>
            <a:r>
              <a:rPr lang="fr" sz="1460"/>
              <a:t> Variante de l'algorithme K-Means utilisant des mini-lots pour mettre à jour les </a:t>
            </a:r>
            <a:r>
              <a:rPr lang="fr" sz="1460"/>
              <a:t>centroïdes, accélère la convergence surtout pour les grands jeu de données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rgbClr val="EA9999"/>
                </a:solidFill>
              </a:rPr>
              <a:t>- - -</a:t>
            </a:r>
            <a:r>
              <a:rPr lang="fr" sz="1460"/>
              <a:t> Peut être moins précis que K-Means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rgbClr val="EA9999"/>
                </a:solidFill>
              </a:rPr>
              <a:t>- - -</a:t>
            </a:r>
            <a:r>
              <a:rPr lang="fr" sz="1460"/>
              <a:t> Stochastique (mini lots choisis au hasard pour mettre à jour les centroïdes)</a:t>
            </a:r>
            <a:endParaRPr sz="146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"/>
          <p:cNvSpPr txBox="1"/>
          <p:nvPr>
            <p:ph type="ctrTitle"/>
          </p:nvPr>
        </p:nvSpPr>
        <p:spPr>
          <a:xfrm>
            <a:off x="824100" y="301500"/>
            <a:ext cx="83199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60"/>
              <a:t>Algorithmes basés sur la densité</a:t>
            </a:r>
            <a:endParaRPr sz="14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➢"/>
            </a:pPr>
            <a:r>
              <a:rPr lang="fr" sz="1460"/>
              <a:t>DBSCAN (density-based spatial clustering of applications with noise)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chemeClr val="accent4"/>
                </a:solidFill>
              </a:rPr>
              <a:t>+++</a:t>
            </a:r>
            <a:r>
              <a:rPr lang="fr" sz="1460"/>
              <a:t>  Recherche et omet les bruits ou les valeurs aberrantes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chemeClr val="accent4"/>
                </a:solidFill>
              </a:rPr>
              <a:t>+++</a:t>
            </a:r>
            <a:r>
              <a:rPr lang="fr" sz="1460"/>
              <a:t>  Moins sensible à la configuration initiale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chemeClr val="accent4"/>
                </a:solidFill>
              </a:rPr>
              <a:t>+++</a:t>
            </a:r>
            <a:r>
              <a:rPr lang="fr" sz="1460"/>
              <a:t>  Pas besoin de préciser le nombre de clusters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rgbClr val="EA9999"/>
                </a:solidFill>
              </a:rPr>
              <a:t>- - - </a:t>
            </a:r>
            <a:r>
              <a:rPr lang="fr" sz="1460"/>
              <a:t>Sensibilité des paramètres (choisir les bons eps et minPts peut être délicat)</a:t>
            </a:r>
            <a:endParaRPr sz="1460"/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fr" sz="1460">
                <a:solidFill>
                  <a:srgbClr val="EA9999"/>
                </a:solidFill>
              </a:rPr>
              <a:t>- - - </a:t>
            </a:r>
            <a:r>
              <a:rPr lang="fr" sz="1460"/>
              <a:t>Les performances peuvent se dégrader dans les espaces de grande dimension</a:t>
            </a:r>
            <a:endParaRPr sz="14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"/>
          <p:cNvSpPr txBox="1"/>
          <p:nvPr>
            <p:ph type="ctrTitle"/>
          </p:nvPr>
        </p:nvSpPr>
        <p:spPr>
          <a:xfrm>
            <a:off x="824100" y="301500"/>
            <a:ext cx="83199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60"/>
              <a:t>Algorithmes hiérarchiques</a:t>
            </a:r>
            <a:endParaRPr sz="13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➢"/>
            </a:pPr>
            <a:r>
              <a:rPr lang="fr" sz="1360"/>
              <a:t>Clustering hiérarchique agglomératif (AHC)</a:t>
            </a:r>
            <a:endParaRPr sz="1360"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○"/>
            </a:pPr>
            <a:r>
              <a:rPr lang="fr" sz="1360">
                <a:solidFill>
                  <a:schemeClr val="accent4"/>
                </a:solidFill>
              </a:rPr>
              <a:t>+++</a:t>
            </a:r>
            <a:r>
              <a:rPr lang="fr" sz="1360"/>
              <a:t>  Structure hiérarchique permettant de voir les relations entre différents clusters à différents niveaux de granularité.</a:t>
            </a:r>
            <a:endParaRPr sz="1360"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○"/>
            </a:pPr>
            <a:r>
              <a:rPr lang="fr" sz="1360">
                <a:solidFill>
                  <a:schemeClr val="accent4"/>
                </a:solidFill>
              </a:rPr>
              <a:t>+++</a:t>
            </a:r>
            <a:r>
              <a:rPr lang="fr" sz="1360"/>
              <a:t>  Pas besoin de préciser le nombre de clusters (C’est optionnel)</a:t>
            </a:r>
            <a:endParaRPr sz="1360"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○"/>
            </a:pPr>
            <a:r>
              <a:rPr lang="fr" sz="1360">
                <a:solidFill>
                  <a:srgbClr val="EA9999"/>
                </a:solidFill>
              </a:rPr>
              <a:t>- - - </a:t>
            </a:r>
            <a:r>
              <a:rPr lang="fr" sz="1360"/>
              <a:t>Sensibilité des paramètres (choisir les bons eps et minPts peut être délicat)</a:t>
            </a:r>
            <a:endParaRPr sz="1360"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○"/>
            </a:pPr>
            <a:r>
              <a:rPr lang="fr" sz="1360">
                <a:solidFill>
                  <a:srgbClr val="EA9999"/>
                </a:solidFill>
              </a:rPr>
              <a:t>- - - </a:t>
            </a:r>
            <a:r>
              <a:rPr lang="fr" sz="1360"/>
              <a:t>Les performances peuvent se dégrader dans les espaces de grande dimension</a:t>
            </a:r>
            <a:endParaRPr sz="136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➢"/>
            </a:pPr>
            <a:r>
              <a:rPr lang="fr" sz="1360"/>
              <a:t>Balanced Iterative Reducing and Clustering using Hierarchie (BIRCH)</a:t>
            </a:r>
            <a:endParaRPr sz="1360"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○"/>
            </a:pPr>
            <a:r>
              <a:rPr lang="fr" sz="1360">
                <a:solidFill>
                  <a:schemeClr val="accent4"/>
                </a:solidFill>
              </a:rPr>
              <a:t>+++</a:t>
            </a:r>
            <a:r>
              <a:rPr lang="fr" sz="1360"/>
              <a:t>  Structure hiérarchique</a:t>
            </a:r>
            <a:endParaRPr sz="1360"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○"/>
            </a:pPr>
            <a:r>
              <a:rPr lang="fr" sz="1360">
                <a:solidFill>
                  <a:schemeClr val="accent4"/>
                </a:solidFill>
              </a:rPr>
              <a:t>+++</a:t>
            </a:r>
            <a:r>
              <a:rPr lang="fr" sz="1360"/>
              <a:t>   Scalable et efficace avec de grandes quantités de données</a:t>
            </a:r>
            <a:endParaRPr sz="1360"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Char char="○"/>
            </a:pPr>
            <a:r>
              <a:rPr lang="fr" sz="1360">
                <a:solidFill>
                  <a:srgbClr val="EA9999"/>
                </a:solidFill>
              </a:rPr>
              <a:t>- - - </a:t>
            </a:r>
            <a:r>
              <a:rPr lang="fr" sz="1360"/>
              <a:t> Fonctionne mieux lorsque les clusters ont des formes approximativement sphériques</a:t>
            </a:r>
            <a:endParaRPr sz="136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5275"/>
            <a:ext cx="8839202" cy="20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8"/>
          <p:cNvSpPr txBox="1"/>
          <p:nvPr/>
        </p:nvSpPr>
        <p:spPr>
          <a:xfrm>
            <a:off x="566400" y="539450"/>
            <a:ext cx="384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4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Comparaisons</a:t>
            </a:r>
            <a:endParaRPr b="1" sz="15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/>
          <p:nvPr/>
        </p:nvSpPr>
        <p:spPr>
          <a:xfrm>
            <a:off x="566400" y="539450"/>
            <a:ext cx="5241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4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Exemple de clusters non adaptés</a:t>
            </a:r>
            <a:endParaRPr b="1" sz="15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6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6" name="Google Shape;5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838" y="1198800"/>
            <a:ext cx="4030318" cy="35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/>
          <p:nvPr>
            <p:ph type="ctrTitle"/>
          </p:nvPr>
        </p:nvSpPr>
        <p:spPr>
          <a:xfrm>
            <a:off x="824100" y="301500"/>
            <a:ext cx="83199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60"/>
              <a:t>Pour évaluer la stabilité du clustering:</a:t>
            </a:r>
            <a:endParaRPr sz="15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/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Char char="-"/>
            </a:pPr>
            <a:r>
              <a:rPr lang="fr" sz="1560"/>
              <a:t>Éviter les random state avec une valeur fixe</a:t>
            </a:r>
            <a:endParaRPr sz="156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/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Char char="-"/>
            </a:pPr>
            <a:r>
              <a:rPr lang="fr" sz="1560"/>
              <a:t>utilisation de l’argument n_init pour les algorithmes de type K-Means qui sont sensibles à l’initialisation. Ce paramètre permet de faire plusieurs runs et de prendre celui avec la plus faible inertie en utilisant  WCSS (Within-Cluster Sum of Squares)</a:t>
            </a:r>
            <a:endParaRPr sz="156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/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Char char="-"/>
            </a:pPr>
            <a:r>
              <a:rPr lang="fr" sz="1560"/>
              <a:t>Utilisation de k-means++  qui améliore l’initialisation, le premier </a:t>
            </a:r>
            <a:r>
              <a:rPr lang="fr" sz="1560"/>
              <a:t>centroïde</a:t>
            </a:r>
            <a:r>
              <a:rPr lang="fr" sz="1560"/>
              <a:t> est choisi au hasard et les suivants sont choisis via une approche </a:t>
            </a:r>
            <a:r>
              <a:rPr lang="fr" sz="1560"/>
              <a:t>probabiliste (les points éloignés des centroïdes existants ont plus de chance d’être choisi)</a:t>
            </a:r>
            <a:endParaRPr sz="156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choisi: </a:t>
            </a:r>
            <a:r>
              <a:rPr lang="fr"/>
              <a:t>K-means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ctrTitle"/>
          </p:nvPr>
        </p:nvSpPr>
        <p:spPr>
          <a:xfrm>
            <a:off x="824100" y="301500"/>
            <a:ext cx="83199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40"/>
              <a:t>Trouver le K optimal avec</a:t>
            </a:r>
            <a:endParaRPr sz="15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/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Char char="-"/>
            </a:pPr>
            <a:r>
              <a:rPr lang="fr" sz="1840"/>
              <a:t>La méthode du coude : permet de trouver le nombre de clusters avec le moins d’inertie (somme des carrés intra-cluster la plus faible)</a:t>
            </a:r>
            <a:endParaRPr sz="184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0"/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Char char="-"/>
            </a:pPr>
            <a:r>
              <a:rPr lang="fr" sz="1840"/>
              <a:t>Le score silhouette: calcule la cohésion intra-cluster (distance moyenne entre les points d’un même cluster) et inter-cluster (la moyenne des distances minimales entre les points d'un cluster et les points des autres clusters).</a:t>
            </a:r>
            <a:endParaRPr sz="184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0"/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Char char="-"/>
            </a:pPr>
            <a:r>
              <a:rPr lang="fr" sz="1840"/>
              <a:t>Score Davies Bouldin: calcule la similarité entre chaque paire de clusters</a:t>
            </a:r>
            <a:endParaRPr sz="136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"/>
          <p:cNvSpPr txBox="1"/>
          <p:nvPr>
            <p:ph type="ctrTitle"/>
          </p:nvPr>
        </p:nvSpPr>
        <p:spPr>
          <a:xfrm>
            <a:off x="1336800" y="398075"/>
            <a:ext cx="6470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40"/>
              <a:t>Méthode du coude</a:t>
            </a:r>
            <a:endParaRPr sz="20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t/>
            </a:r>
            <a:endParaRPr sz="2040"/>
          </a:p>
        </p:txBody>
      </p:sp>
      <p:pic>
        <p:nvPicPr>
          <p:cNvPr id="577" name="Google Shape;5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38" y="1160700"/>
            <a:ext cx="6979115" cy="36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ctrTitle"/>
          </p:nvPr>
        </p:nvSpPr>
        <p:spPr>
          <a:xfrm>
            <a:off x="824000" y="447250"/>
            <a:ext cx="70629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À retenir, fonctionnellement le client peut: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400"/>
              <a:t>Payer en plusieurs fois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400"/>
              <a:t>Utiliser plusieurs mode de paiements différents pour la même commande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400"/>
              <a:t>Associer plusieurs produits pour une même commande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400"/>
              <a:t>Ajouter</a:t>
            </a:r>
            <a:r>
              <a:rPr lang="fr" sz="2400"/>
              <a:t> plusieurs reviews pour une même commande (nécessite un nettoyage des données)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4"/>
          <p:cNvSpPr txBox="1"/>
          <p:nvPr>
            <p:ph type="ctrTitle"/>
          </p:nvPr>
        </p:nvSpPr>
        <p:spPr>
          <a:xfrm>
            <a:off x="1336800" y="398075"/>
            <a:ext cx="6470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40"/>
              <a:t>Score Silhouette</a:t>
            </a:r>
            <a:endParaRPr sz="20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t/>
            </a:r>
            <a:endParaRPr sz="2040"/>
          </a:p>
        </p:txBody>
      </p:sp>
      <p:pic>
        <p:nvPicPr>
          <p:cNvPr id="583" name="Google Shape;58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75" y="1299100"/>
            <a:ext cx="7351651" cy="3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5"/>
          <p:cNvSpPr txBox="1"/>
          <p:nvPr>
            <p:ph type="ctrTitle"/>
          </p:nvPr>
        </p:nvSpPr>
        <p:spPr>
          <a:xfrm>
            <a:off x="1336800" y="398075"/>
            <a:ext cx="6470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40"/>
              <a:t>Score Davies Bouldin</a:t>
            </a:r>
            <a:endParaRPr sz="20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t/>
            </a:r>
            <a:endParaRPr sz="2040"/>
          </a:p>
        </p:txBody>
      </p:sp>
      <p:pic>
        <p:nvPicPr>
          <p:cNvPr id="589" name="Google Shape;58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50" y="1433627"/>
            <a:ext cx="7379508" cy="32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51" y="186700"/>
            <a:ext cx="6823225" cy="477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175" y="176800"/>
            <a:ext cx="5766398" cy="478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>
            <p:ph type="ctrTitle"/>
          </p:nvPr>
        </p:nvSpPr>
        <p:spPr>
          <a:xfrm>
            <a:off x="824100" y="301500"/>
            <a:ext cx="83199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40"/>
              <a:t>Nos 5 Clusters:</a:t>
            </a:r>
            <a:endParaRPr sz="11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"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fr" sz="1440"/>
              <a:t>13 424 clients -&gt; C'est le profil typique, ils dépensent peu, ne reviennent pas, mais donnent les meilleures notes (4,74/5 en moyenne).</a:t>
            </a:r>
            <a:endParaRPr sz="14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fr" sz="1440"/>
              <a:t>4 516 clients -&gt; Clients qui dépensent peu, ne reviennent pas et donnent une mauvaise note (1,76/5 en moyenne).</a:t>
            </a:r>
            <a:endParaRPr sz="14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fr" sz="1440"/>
              <a:t>4 455 clients -&gt; Clients qui dépensent peu, ne reviennent pas et utilisent un autre moyen de paiement que la carte de crédit (Boleto, par exemple), avec une note de 4,56/5 en moyenne.</a:t>
            </a:r>
            <a:endParaRPr sz="14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fr" sz="1440"/>
              <a:t>704 clients -&gt; Clients qui dépensent en moyenne, utilisent souvent leur carte de crédit et donnent une note moyenne de 4,13/5.</a:t>
            </a:r>
            <a:endParaRPr sz="144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arenR"/>
            </a:pPr>
            <a:r>
              <a:rPr lang="fr" sz="1440"/>
              <a:t>577 clients -&gt; Clients qui dépensent le plus, en moyenne 1191 € au total, avec une note de 4,01/5.</a:t>
            </a:r>
            <a:endParaRPr sz="144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9"/>
          <p:cNvSpPr txBox="1"/>
          <p:nvPr>
            <p:ph type="ctrTitle"/>
          </p:nvPr>
        </p:nvSpPr>
        <p:spPr>
          <a:xfrm>
            <a:off x="1336800" y="398075"/>
            <a:ext cx="6470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40"/>
              <a:t>ARI et contrat de maintenance</a:t>
            </a:r>
            <a:endParaRPr sz="20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t/>
            </a:r>
            <a:endParaRPr sz="2040"/>
          </a:p>
        </p:txBody>
      </p:sp>
      <p:pic>
        <p:nvPicPr>
          <p:cNvPr id="610" name="Google Shape;6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975" y="970750"/>
            <a:ext cx="7008051" cy="391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9"/>
          <p:cNvSpPr/>
          <p:nvPr/>
        </p:nvSpPr>
        <p:spPr>
          <a:xfrm>
            <a:off x="5180025" y="1435275"/>
            <a:ext cx="522000" cy="5871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Merci 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ctrTitle"/>
          </p:nvPr>
        </p:nvSpPr>
        <p:spPr>
          <a:xfrm>
            <a:off x="824000" y="447250"/>
            <a:ext cx="70629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Techniquement</a:t>
            </a:r>
            <a:r>
              <a:rPr lang="fr" sz="2400"/>
              <a:t>: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400"/>
              <a:t>Il peut y avoir plusieurs lignes pour le même order_id dans la table paiement.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400"/>
              <a:t>Chaque produit est sauvegardé dans le dataset order_item et associé à la commande avec l’order_id.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400"/>
              <a:t>Après nettoyage des données, seulement la dernière review du client pour une même commande sera pris en compte.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 </a:t>
            </a:r>
            <a:r>
              <a:rPr lang="fr"/>
              <a:t>Analyse Exploratoire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ctrTitle"/>
          </p:nvPr>
        </p:nvSpPr>
        <p:spPr>
          <a:xfrm>
            <a:off x="824000" y="1613825"/>
            <a:ext cx="70629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Analyses univariées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ctrTitle"/>
          </p:nvPr>
        </p:nvSpPr>
        <p:spPr>
          <a:xfrm>
            <a:off x="824000" y="447250"/>
            <a:ext cx="78732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Quelques chiffres: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fr" sz="2400"/>
              <a:t>99441 commandes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fr" sz="2400"/>
              <a:t>96096 clients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fr" sz="2400"/>
              <a:t>2997 clients </a:t>
            </a:r>
            <a:r>
              <a:rPr lang="fr" sz="2400"/>
              <a:t>(3%) </a:t>
            </a:r>
            <a:r>
              <a:rPr lang="fr" sz="2400"/>
              <a:t>ont fait plusieurs commandes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2745 avec 2 commandes (91%)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203 avec 3 commandes (7%)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fr" sz="2400"/>
              <a:t>49 avec plus de 3 commandes (2%)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