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8996a268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48996a2683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8996a268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48996a2683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8996a268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48996a2683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8996a268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48996a2683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8996a26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48996a268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8996a26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48996a2683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8996a268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48996a2683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8996a268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48996a2683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8996a268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48996a2683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8996a268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48996a2683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8996a268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48996a2683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1981200" y="-533400"/>
            <a:ext cx="5181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4 Content" type="fourObj">
  <p:cSld name="FOUR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9906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4648200" y="9906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3" type="body"/>
          </p:nvPr>
        </p:nvSpPr>
        <p:spPr>
          <a:xfrm>
            <a:off x="457200" y="36576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4" type="body"/>
          </p:nvPr>
        </p:nvSpPr>
        <p:spPr>
          <a:xfrm>
            <a:off x="4648200" y="36576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120651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70C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▪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00CC00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walteryu/e63-final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hts.ornl.gov/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/>
              <a:t>‹#›</a:t>
            </a:fld>
            <a:endParaRPr b="1" sz="1600"/>
          </a:p>
        </p:txBody>
      </p:sp>
      <p:sp>
        <p:nvSpPr>
          <p:cNvPr id="99" name="Google Shape;99;p14"/>
          <p:cNvSpPr txBox="1"/>
          <p:nvPr>
            <p:ph type="ctrTitle"/>
          </p:nvPr>
        </p:nvSpPr>
        <p:spPr>
          <a:xfrm>
            <a:off x="647700" y="1219200"/>
            <a:ext cx="7772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/>
            </a:br>
            <a:r>
              <a:rPr lang="en-US" sz="2400"/>
              <a:t>Final Project</a:t>
            </a:r>
            <a:br>
              <a:rPr lang="en-US" sz="3200"/>
            </a:br>
            <a:r>
              <a:rPr lang="en-US" sz="3200"/>
              <a:t>Reducing Commute Time with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Machine Learning and Graph Analysis</a:t>
            </a:r>
            <a:br>
              <a:rPr b="1" lang="en-US" sz="3200"/>
            </a:br>
            <a:endParaRPr b="1" sz="3200"/>
          </a:p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1333500" y="2586400"/>
            <a:ext cx="640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17365D"/>
                </a:solidFill>
              </a:rPr>
              <a:t>Yu</a:t>
            </a:r>
            <a:r>
              <a:rPr lang="en-US" sz="2400">
                <a:solidFill>
                  <a:srgbClr val="17365D"/>
                </a:solidFill>
              </a:rPr>
              <a:t>, Walter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494429"/>
              </a:solidFill>
            </a:endParaRPr>
          </a:p>
        </p:txBody>
      </p:sp>
      <p:sp>
        <p:nvSpPr>
          <p:cNvPr id="101" name="Google Shape;10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@Your Name</a:t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9225" y="342900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2055813" y="5029200"/>
            <a:ext cx="494982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CSCI E-63 Big Data Analytics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Harvard University Extension School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Prof. Zoran B. Djordjević</a:t>
            </a:r>
            <a:endParaRPr b="0" i="0" sz="1600" u="none" cap="none" strike="noStrike">
              <a:solidFill>
                <a:srgbClr val="4944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6188725" y="1487852"/>
            <a:ext cx="2677800" cy="4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Calculate annual miles driven by division</a:t>
            </a:r>
            <a:endParaRPr sz="24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Separate by access to mass transit</a:t>
            </a:r>
            <a:endParaRPr sz="24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Areas without mass transit typically have higher miles driven</a:t>
            </a:r>
            <a:endParaRPr sz="2400"/>
          </a:p>
        </p:txBody>
      </p:sp>
      <p:sp>
        <p:nvSpPr>
          <p:cNvPr id="185" name="Google Shape;185;p23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Annual Miles Driven</a:t>
            </a:r>
            <a:r>
              <a:rPr lang="en-US"/>
              <a:t> - Summary Statistics</a:t>
            </a:r>
            <a:endParaRPr/>
          </a:p>
        </p:txBody>
      </p:sp>
      <p:sp>
        <p:nvSpPr>
          <p:cNvPr id="186" name="Google Shape;186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Walter Yu</a:t>
            </a:r>
            <a:endParaRPr/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6351"/>
            <a:ext cx="5883926" cy="4761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Analysis</a:t>
            </a:r>
            <a:r>
              <a:rPr lang="en-US"/>
              <a:t> - Out-Degree Relationship Count</a:t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6188725" y="1825361"/>
            <a:ext cx="2677800" cy="3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Calculate out-degree relationships between division and total trips</a:t>
            </a:r>
            <a:endParaRPr sz="24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Areas without mass transit and lower population</a:t>
            </a:r>
            <a:endParaRPr sz="2400"/>
          </a:p>
        </p:txBody>
      </p:sp>
      <p:sp>
        <p:nvSpPr>
          <p:cNvPr id="195" name="Google Shape;195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Walter Yu</a:t>
            </a:r>
            <a:endParaRPr/>
          </a:p>
        </p:txBody>
      </p:sp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5351"/>
            <a:ext cx="5705604" cy="52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Observations</a:t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457200" y="3715225"/>
            <a:ext cx="8229600" cy="27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Mass transit does not appear to directly influence driving behavior; however, trip distance/length has high significance</a:t>
            </a:r>
            <a:endParaRPr sz="24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Urban areas have higher population so appear to have higher total trips but shorter distances; rural</a:t>
            </a:r>
            <a:r>
              <a:rPr lang="en-US" sz="2400"/>
              <a:t> areas have lower population so have lower total trips but longer distances</a:t>
            </a:r>
            <a:endParaRPr sz="24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Households with higher income appear to have higher vehicle count and usage; trip destination also has significance</a:t>
            </a:r>
            <a:endParaRPr sz="2400"/>
          </a:p>
        </p:txBody>
      </p:sp>
      <p:sp>
        <p:nvSpPr>
          <p:cNvPr id="204" name="Google Shape;204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Walter Yu</a:t>
            </a:r>
            <a:endParaRPr/>
          </a:p>
        </p:txBody>
      </p: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888" y="836750"/>
            <a:ext cx="4504224" cy="236472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2630400" y="3268813"/>
            <a:ext cx="3883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Photo Reference: http://bit.ly/2DZ2avA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Recommendations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457200" y="4174175"/>
            <a:ext cx="82296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Public education is recommended to raise awareness</a:t>
            </a:r>
            <a:endParaRPr sz="24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Results may be useful to urban planners</a:t>
            </a:r>
            <a:endParaRPr sz="24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Encourage households to take action by living near urban areas instead of relying on urban planning to solve problem</a:t>
            </a:r>
            <a:endParaRPr sz="24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Mass transit alone is unlikely to reduce vehicle usage; actions to change driving behavior are recommended</a:t>
            </a:r>
            <a:endParaRPr sz="2400"/>
          </a:p>
        </p:txBody>
      </p:sp>
      <p:sp>
        <p:nvSpPr>
          <p:cNvPr id="214" name="Google Shape;214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Walter Yu</a:t>
            </a:r>
            <a:endParaRPr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825" y="1065350"/>
            <a:ext cx="3388351" cy="254127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2630400" y="3726013"/>
            <a:ext cx="3883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Photo Reference: </a:t>
            </a:r>
            <a:r>
              <a:rPr lang="en-US"/>
              <a:t>http://bit.ly/2E2N7Rh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457200" y="120651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YouTube URLs, Last Page</a:t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/>
              <a:t>Two minute (short):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/>
              <a:t>15 minutes (long):</a:t>
            </a:r>
            <a:endParaRPr/>
          </a:p>
        </p:txBody>
      </p:sp>
      <p:sp>
        <p:nvSpPr>
          <p:cNvPr id="224" name="Google Shape;224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lang="en-US"/>
              <a:t>@Walter Yu</a:t>
            </a:r>
            <a:endParaRPr/>
          </a:p>
        </p:txBody>
      </p:sp>
      <p:sp>
        <p:nvSpPr>
          <p:cNvPr id="225" name="Google Shape;225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57200" y="120651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457200" y="1130275"/>
            <a:ext cx="8229600" cy="17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/>
              <a:t>Analyze commuter data (NHTS) to identify trends</a:t>
            </a:r>
            <a:endParaRPr sz="24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Goal to reduce U.S. commute time</a:t>
            </a:r>
            <a:endParaRPr sz="24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Machine learning (ML) and graph analysis</a:t>
            </a:r>
            <a:endParaRPr sz="24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Github: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https://github.com/walteryu/e63-final</a:t>
            </a:r>
            <a:r>
              <a:rPr lang="en-US" sz="2400"/>
              <a:t> </a:t>
            </a:r>
            <a:endParaRPr sz="2400"/>
          </a:p>
        </p:txBody>
      </p:sp>
      <p:sp>
        <p:nvSpPr>
          <p:cNvPr id="110" name="Google Shape;11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Walter Yu</a:t>
            </a:r>
            <a:endParaRPr/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275" y="3429000"/>
            <a:ext cx="333375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7225" y="3421075"/>
            <a:ext cx="484822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457200" y="914400"/>
            <a:ext cx="82296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National Household Transportation Survey (NHTS) dataset: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https://nhts.ornl.gov/</a:t>
            </a:r>
            <a:r>
              <a:rPr lang="en-US" sz="2400"/>
              <a:t> </a:t>
            </a:r>
            <a:endParaRPr sz="24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Based on 2017 NHTS Data Challenge contest entry</a:t>
            </a:r>
            <a:endParaRPr sz="24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Final project extends analysis with ML and graph analysis</a:t>
            </a:r>
            <a:endParaRPr sz="24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National survey with ~1M records; ~700MB total</a:t>
            </a:r>
            <a:endParaRPr sz="2400"/>
          </a:p>
        </p:txBody>
      </p:sp>
      <p:sp>
        <p:nvSpPr>
          <p:cNvPr id="120" name="Google Shape;120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Walter Yu</a:t>
            </a:r>
            <a:endParaRPr/>
          </a:p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2986" y="3071300"/>
            <a:ext cx="4698025" cy="310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457200" y="914400"/>
            <a:ext cx="8229600" cy="1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Data cleaning, exploration and visualization</a:t>
            </a:r>
            <a:endParaRPr sz="24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Calculate summary statistics</a:t>
            </a:r>
            <a:endParaRPr sz="24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Analyze with ML and graph analysis</a:t>
            </a:r>
            <a:endParaRPr sz="24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Document results in Jupyter Notebook</a:t>
            </a:r>
            <a:endParaRPr sz="2400"/>
          </a:p>
        </p:txBody>
      </p:sp>
      <p:sp>
        <p:nvSpPr>
          <p:cNvPr id="129" name="Google Shape;12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Walter Yu</a:t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54300"/>
            <a:ext cx="8839200" cy="3272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 and Graph Analysis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457200" y="1069953"/>
            <a:ext cx="8229600" cy="14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Evaluate ML algorithm performance</a:t>
            </a:r>
            <a:endParaRPr sz="24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Identify key factors with feature importance</a:t>
            </a:r>
            <a:endParaRPr sz="24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Develop graph and calculate out-degree relationships</a:t>
            </a:r>
            <a:endParaRPr sz="2400"/>
          </a:p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Walter Yu</a:t>
            </a:r>
            <a:endParaRPr/>
          </a:p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513" y="2792313"/>
            <a:ext cx="6154567" cy="2143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0" y="5201563"/>
            <a:ext cx="57912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228600" y="3547575"/>
            <a:ext cx="2133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Example ML Output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Feature Importance:</a:t>
            </a:r>
            <a:endParaRPr b="1"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381000" y="5300175"/>
            <a:ext cx="18222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Example Graph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Analysis Output: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Household Data - Summary Statistics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6188725" y="1487838"/>
            <a:ext cx="2677800" cy="3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Calculate household count by division</a:t>
            </a:r>
            <a:endParaRPr sz="24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Separate by access to mass transit</a:t>
            </a:r>
            <a:endParaRPr sz="24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Areas with mass transit typically have higher household count</a:t>
            </a:r>
            <a:endParaRPr sz="2400"/>
          </a:p>
        </p:txBody>
      </p:sp>
      <p:sp>
        <p:nvSpPr>
          <p:cNvPr id="150" name="Google Shape;150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Walter Yu</a:t>
            </a:r>
            <a:endParaRPr/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75" y="1483087"/>
            <a:ext cx="5855325" cy="46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Household Data - Feature Importance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234050" y="1400388"/>
            <a:ext cx="2677800" cy="3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Vehicle usage most impacts total count</a:t>
            </a:r>
            <a:endParaRPr sz="24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Other features have low significance</a:t>
            </a:r>
            <a:endParaRPr sz="24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Mass transit feature has low significance with vehicle usage</a:t>
            </a:r>
            <a:endParaRPr sz="2400"/>
          </a:p>
        </p:txBody>
      </p:sp>
      <p:sp>
        <p:nvSpPr>
          <p:cNvPr id="159" name="Google Shape;159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Walter Yu</a:t>
            </a:r>
            <a:endParaRPr/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250" y="1400400"/>
            <a:ext cx="5890825" cy="41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6188725" y="1487838"/>
            <a:ext cx="2677800" cy="3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Calculate trip count by division</a:t>
            </a:r>
            <a:endParaRPr sz="24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Separate by access to mass transit</a:t>
            </a:r>
            <a:endParaRPr sz="24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Areas with mass transit typically have higher trip count</a:t>
            </a:r>
            <a:endParaRPr sz="2400"/>
          </a:p>
        </p:txBody>
      </p:sp>
      <p:sp>
        <p:nvSpPr>
          <p:cNvPr id="167" name="Google Shape;167;p21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Trip</a:t>
            </a:r>
            <a:r>
              <a:rPr lang="en-US"/>
              <a:t> Data - Summary Statistics</a:t>
            </a:r>
            <a:endParaRPr/>
          </a:p>
        </p:txBody>
      </p:sp>
      <p:sp>
        <p:nvSpPr>
          <p:cNvPr id="168" name="Google Shape;168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Walter Yu</a:t>
            </a:r>
            <a:endParaRPr/>
          </a:p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2551"/>
            <a:ext cx="5883925" cy="4676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457200" y="120651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Trip</a:t>
            </a:r>
            <a:r>
              <a:rPr lang="en-US"/>
              <a:t> Data - Feature Importance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234050" y="1324188"/>
            <a:ext cx="2677800" cy="3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Trip distance</a:t>
            </a:r>
            <a:r>
              <a:rPr lang="en-US" sz="2400"/>
              <a:t> most impacts vehicle miles per trip</a:t>
            </a:r>
            <a:endParaRPr sz="24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Trip duration is also significant feature</a:t>
            </a:r>
            <a:endParaRPr sz="24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Other features have low significance</a:t>
            </a:r>
            <a:endParaRPr sz="2400"/>
          </a:p>
        </p:txBody>
      </p:sp>
      <p:sp>
        <p:nvSpPr>
          <p:cNvPr id="177" name="Google Shape;17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Walter Yu</a:t>
            </a:r>
            <a:endParaRPr/>
          </a:p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9" name="Google Shape;1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250" y="1270989"/>
            <a:ext cx="5927350" cy="431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