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3"/>
  </p:notesMasterIdLst>
  <p:sldIdLst>
    <p:sldId id="258" r:id="rId2"/>
    <p:sldId id="261" r:id="rId3"/>
    <p:sldId id="330" r:id="rId4"/>
    <p:sldId id="332" r:id="rId5"/>
    <p:sldId id="333" r:id="rId6"/>
    <p:sldId id="335" r:id="rId7"/>
    <p:sldId id="337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25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86095" autoAdjust="0"/>
  </p:normalViewPr>
  <p:slideViewPr>
    <p:cSldViewPr snapToGrid="0" showGuides="1">
      <p:cViewPr varScale="1">
        <p:scale>
          <a:sx n="73" d="100"/>
          <a:sy n="73" d="100"/>
        </p:scale>
        <p:origin x="948" y="72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F676-E0EC-41A4-8140-9CD24A63F9EF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53728-98D1-4E35-9FD4-5D10B48CD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1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3728-98D1-4E35-9FD4-5D10B48CD1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1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6638" y="95279"/>
            <a:ext cx="4857750" cy="394067"/>
          </a:xfrm>
        </p:spPr>
        <p:txBody>
          <a:bodyPr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</a:lstStyle>
          <a:p>
            <a:r>
              <a:rPr lang="en-US" dirty="0" err="1" smtClean="0"/>
              <a:t>Ethereum</a:t>
            </a:r>
            <a:r>
              <a:rPr lang="en-US" dirty="0" smtClean="0"/>
              <a:t> Voting </a:t>
            </a:r>
            <a:r>
              <a:rPr lang="en-US" dirty="0" err="1" smtClean="0"/>
              <a:t>DApp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043" y="621332"/>
            <a:ext cx="8946882" cy="595861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맑은 고딕" panose="020B0503020000020004" pitchFamily="50" charset="-127"/>
              <a:buChar char="≫"/>
              <a:defRPr sz="1600"/>
            </a:lvl2pPr>
            <a:lvl3pPr marL="1143000" indent="-228600">
              <a:buFont typeface="Calibri" panose="020F0502020204030204" pitchFamily="34" charset="0"/>
              <a:buChar char="―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5831" y="6626839"/>
            <a:ext cx="1098094" cy="194287"/>
          </a:xfrm>
        </p:spPr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Google Shape;107;p15">
            <a:extLst>
              <a:ext uri="{FF2B5EF4-FFF2-40B4-BE49-F238E27FC236}">
                <a16:creationId xmlns="" xmlns:a16="http://schemas.microsoft.com/office/drawing/2014/main" id="{1398DF21-9C97-4BBD-B3BF-1948D5EEF2CB}"/>
              </a:ext>
            </a:extLst>
          </p:cNvPr>
          <p:cNvSpPr/>
          <p:nvPr userDrawn="1"/>
        </p:nvSpPr>
        <p:spPr>
          <a:xfrm>
            <a:off x="-4763" y="0"/>
            <a:ext cx="260795" cy="5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08;p15">
            <a:extLst>
              <a:ext uri="{FF2B5EF4-FFF2-40B4-BE49-F238E27FC236}">
                <a16:creationId xmlns="" xmlns:a16="http://schemas.microsoft.com/office/drawing/2014/main" id="{32058C55-9BE3-4421-896E-4A48608CE152}"/>
              </a:ext>
            </a:extLst>
          </p:cNvPr>
          <p:cNvCxnSpPr/>
          <p:nvPr userDrawn="1"/>
        </p:nvCxnSpPr>
        <p:spPr>
          <a:xfrm>
            <a:off x="197118" y="534181"/>
            <a:ext cx="8946882" cy="7144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9;p15">
            <a:extLst>
              <a:ext uri="{FF2B5EF4-FFF2-40B4-BE49-F238E27FC236}">
                <a16:creationId xmlns="" xmlns:a16="http://schemas.microsoft.com/office/drawing/2014/main" id="{14C4A39F-AC9E-4602-BED0-BCD45876ED9C}"/>
              </a:ext>
            </a:extLst>
          </p:cNvPr>
          <p:cNvSpPr/>
          <p:nvPr userDrawn="1"/>
        </p:nvSpPr>
        <p:spPr>
          <a:xfrm>
            <a:off x="0" y="153619"/>
            <a:ext cx="117043" cy="3805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="" xmlns:a16="http://schemas.microsoft.com/office/drawing/2014/main" id="{9E89AEDB-DBA5-429E-AF73-E856285DF56D}"/>
              </a:ext>
            </a:extLst>
          </p:cNvPr>
          <p:cNvSpPr txBox="1"/>
          <p:nvPr userDrawn="1"/>
        </p:nvSpPr>
        <p:spPr>
          <a:xfrm>
            <a:off x="256032" y="42435"/>
            <a:ext cx="17493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50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638" y="95279"/>
            <a:ext cx="4857750" cy="394067"/>
          </a:xfrm>
        </p:spPr>
        <p:txBody>
          <a:bodyPr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043" y="621332"/>
            <a:ext cx="8946882" cy="595861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1800">
                <a:latin typeface="+mn-ea"/>
                <a:ea typeface="+mn-ea"/>
              </a:defRPr>
            </a:lvl1pPr>
            <a:lvl2pPr marL="685800" indent="-228600">
              <a:buFont typeface="맑은 고딕" panose="020B0503020000020004" pitchFamily="50" charset="-127"/>
              <a:buChar char="≫"/>
              <a:defRPr sz="1400"/>
            </a:lvl2pPr>
            <a:lvl3pPr marL="1143000" indent="-228600">
              <a:buFont typeface="Calibri" panose="020F0502020204030204" pitchFamily="34" charset="0"/>
              <a:buChar char="―"/>
              <a:defRPr sz="12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5831" y="6626839"/>
            <a:ext cx="1098094" cy="194287"/>
          </a:xfrm>
        </p:spPr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Google Shape;107;p15">
            <a:extLst>
              <a:ext uri="{FF2B5EF4-FFF2-40B4-BE49-F238E27FC236}">
                <a16:creationId xmlns="" xmlns:a16="http://schemas.microsoft.com/office/drawing/2014/main" id="{1398DF21-9C97-4BBD-B3BF-1948D5EEF2CB}"/>
              </a:ext>
            </a:extLst>
          </p:cNvPr>
          <p:cNvSpPr/>
          <p:nvPr userDrawn="1"/>
        </p:nvSpPr>
        <p:spPr>
          <a:xfrm>
            <a:off x="-4763" y="0"/>
            <a:ext cx="260795" cy="5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08;p15">
            <a:extLst>
              <a:ext uri="{FF2B5EF4-FFF2-40B4-BE49-F238E27FC236}">
                <a16:creationId xmlns="" xmlns:a16="http://schemas.microsoft.com/office/drawing/2014/main" id="{32058C55-9BE3-4421-896E-4A48608CE152}"/>
              </a:ext>
            </a:extLst>
          </p:cNvPr>
          <p:cNvCxnSpPr/>
          <p:nvPr userDrawn="1"/>
        </p:nvCxnSpPr>
        <p:spPr>
          <a:xfrm>
            <a:off x="197118" y="534181"/>
            <a:ext cx="8946882" cy="7144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9;p15">
            <a:extLst>
              <a:ext uri="{FF2B5EF4-FFF2-40B4-BE49-F238E27FC236}">
                <a16:creationId xmlns="" xmlns:a16="http://schemas.microsoft.com/office/drawing/2014/main" id="{14C4A39F-AC9E-4602-BED0-BCD45876ED9C}"/>
              </a:ext>
            </a:extLst>
          </p:cNvPr>
          <p:cNvSpPr/>
          <p:nvPr userDrawn="1"/>
        </p:nvSpPr>
        <p:spPr>
          <a:xfrm>
            <a:off x="0" y="153619"/>
            <a:ext cx="117043" cy="3805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="" xmlns:a16="http://schemas.microsoft.com/office/drawing/2014/main" id="{9E89AEDB-DBA5-429E-AF73-E856285DF56D}"/>
              </a:ext>
            </a:extLst>
          </p:cNvPr>
          <p:cNvSpPr txBox="1"/>
          <p:nvPr userDrawn="1"/>
        </p:nvSpPr>
        <p:spPr>
          <a:xfrm>
            <a:off x="256032" y="42435"/>
            <a:ext cx="17493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1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0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9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python.org/downloads/release/python-271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ruffleframework.com/ganach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translate?hl=ko&amp;sl=en&amp;u=https://remix.ethereum.org/&amp;prev=search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ranslate.google.com/translate?hl=ko&amp;sl=en&amp;u=https://remix.ethereum.org/&amp;prev=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48639"/>
            <a:ext cx="9144000" cy="5763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2" name="그룹 391"/>
          <p:cNvGrpSpPr/>
          <p:nvPr/>
        </p:nvGrpSpPr>
        <p:grpSpPr>
          <a:xfrm>
            <a:off x="413239" y="1134836"/>
            <a:ext cx="8317522" cy="4588328"/>
            <a:chOff x="757691" y="740229"/>
            <a:chExt cx="9324893" cy="5688238"/>
          </a:xfrm>
        </p:grpSpPr>
        <p:sp>
          <p:nvSpPr>
            <p:cNvPr id="393" name="직각 삼각형 392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4" name="직각 삼각형 393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5" name="모서리가 둥근 직사각형 39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96" name="직사각형 395"/>
          <p:cNvSpPr/>
          <p:nvPr/>
        </p:nvSpPr>
        <p:spPr>
          <a:xfrm>
            <a:off x="1791934" y="1282340"/>
            <a:ext cx="405387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Ethereum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Dapp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tutorial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한국항공대학교 박준범</a:t>
            </a:r>
            <a:endParaRPr lang="ko-KR" altLang="en-US" sz="14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97" name="AutoShape 3"/>
          <p:cNvSpPr>
            <a:spLocks noChangeAspect="1" noChangeArrowheads="1" noTextEdit="1"/>
          </p:cNvSpPr>
          <p:nvPr/>
        </p:nvSpPr>
        <p:spPr bwMode="auto">
          <a:xfrm>
            <a:off x="1013131" y="3802312"/>
            <a:ext cx="2095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</a:endParaRPr>
          </a:p>
        </p:txBody>
      </p:sp>
      <p:sp>
        <p:nvSpPr>
          <p:cNvPr id="398" name="자유형 397"/>
          <p:cNvSpPr/>
          <p:nvPr/>
        </p:nvSpPr>
        <p:spPr>
          <a:xfrm>
            <a:off x="5106249" y="1644461"/>
            <a:ext cx="3059029" cy="3320716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399" name="그림 3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16" y="4621587"/>
            <a:ext cx="610374" cy="610374"/>
          </a:xfrm>
          <a:prstGeom prst="rect">
            <a:avLst/>
          </a:prstGeom>
        </p:spPr>
      </p:pic>
      <p:sp>
        <p:nvSpPr>
          <p:cNvPr id="400" name="자유형 399"/>
          <p:cNvSpPr/>
          <p:nvPr/>
        </p:nvSpPr>
        <p:spPr>
          <a:xfrm>
            <a:off x="2248538" y="3223946"/>
            <a:ext cx="4095371" cy="1720175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401" name="Group 41"/>
          <p:cNvGrpSpPr>
            <a:grpSpLocks noChangeAspect="1"/>
          </p:cNvGrpSpPr>
          <p:nvPr/>
        </p:nvGrpSpPr>
        <p:grpSpPr bwMode="auto">
          <a:xfrm>
            <a:off x="718181" y="3093999"/>
            <a:ext cx="1677709" cy="2372693"/>
            <a:chOff x="1766" y="469"/>
            <a:chExt cx="2892" cy="4090"/>
          </a:xfrm>
        </p:grpSpPr>
        <p:sp>
          <p:nvSpPr>
            <p:cNvPr id="402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3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4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5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6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7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8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9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0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1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2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3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4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5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6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7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8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9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0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1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2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3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4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5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6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7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8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9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0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1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2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3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4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5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6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7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8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9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0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1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2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3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4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5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6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7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8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9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0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1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2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3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4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5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6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57" name="Group 41"/>
          <p:cNvGrpSpPr>
            <a:grpSpLocks noChangeAspect="1"/>
          </p:cNvGrpSpPr>
          <p:nvPr/>
        </p:nvGrpSpPr>
        <p:grpSpPr bwMode="auto">
          <a:xfrm>
            <a:off x="738536" y="3093999"/>
            <a:ext cx="1655135" cy="2340769"/>
            <a:chOff x="1766" y="469"/>
            <a:chExt cx="2892" cy="4090"/>
          </a:xfrm>
        </p:grpSpPr>
        <p:sp>
          <p:nvSpPr>
            <p:cNvPr id="458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59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0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1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2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3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4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5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6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7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8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9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0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1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2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3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4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5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6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7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8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9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0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1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2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3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4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5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6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7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8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9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0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1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2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3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4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5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6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7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8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9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0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1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2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3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4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5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6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7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8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9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0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1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2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pic>
        <p:nvPicPr>
          <p:cNvPr id="513" name="그림 5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774307" y="4292439"/>
            <a:ext cx="675000" cy="675000"/>
          </a:xfrm>
          <a:prstGeom prst="rect">
            <a:avLst/>
          </a:prstGeom>
        </p:spPr>
      </p:pic>
      <p:pic>
        <p:nvPicPr>
          <p:cNvPr id="514" name="그림 5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049" y="3705824"/>
            <a:ext cx="675000" cy="675000"/>
          </a:xfrm>
          <a:prstGeom prst="rect">
            <a:avLst/>
          </a:prstGeom>
        </p:spPr>
      </p:pic>
      <p:pic>
        <p:nvPicPr>
          <p:cNvPr id="515" name="그림 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60" y="3377822"/>
            <a:ext cx="675000" cy="675000"/>
          </a:xfrm>
          <a:prstGeom prst="rect">
            <a:avLst/>
          </a:prstGeom>
        </p:spPr>
      </p:pic>
      <p:pic>
        <p:nvPicPr>
          <p:cNvPr id="516" name="그림 5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367" y="2536763"/>
            <a:ext cx="675000" cy="675000"/>
          </a:xfrm>
          <a:prstGeom prst="rect">
            <a:avLst/>
          </a:prstGeom>
        </p:spPr>
      </p:pic>
      <p:pic>
        <p:nvPicPr>
          <p:cNvPr id="517" name="그림 5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197" y="4592319"/>
            <a:ext cx="675000" cy="675000"/>
          </a:xfrm>
          <a:prstGeom prst="rect">
            <a:avLst/>
          </a:prstGeom>
        </p:spPr>
      </p:pic>
      <p:pic>
        <p:nvPicPr>
          <p:cNvPr id="518" name="그림 5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752" y="1344777"/>
            <a:ext cx="675000" cy="675000"/>
          </a:xfrm>
          <a:prstGeom prst="rect">
            <a:avLst/>
          </a:prstGeom>
        </p:spPr>
      </p:pic>
      <p:pic>
        <p:nvPicPr>
          <p:cNvPr id="519" name="그림 5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1456" y="2426026"/>
            <a:ext cx="675000" cy="675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390FC07-55A7-4CF8-BA2D-C597F534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75365"/>
            <a:ext cx="2057400" cy="365125"/>
          </a:xfrm>
        </p:spPr>
        <p:txBody>
          <a:bodyPr/>
          <a:lstStyle/>
          <a:p>
            <a:fld id="{5FCD2815-C2E4-4642-89BE-08D92278FA4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1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정상적으로 </a:t>
            </a:r>
            <a:r>
              <a:rPr lang="en-US" altLang="ko-KR" dirty="0" smtClean="0"/>
              <a:t>Deploy</a:t>
            </a:r>
            <a:r>
              <a:rPr lang="ko-KR" altLang="en-US" dirty="0" smtClean="0"/>
              <a:t>을 한 이후에 하단의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창과 오른쪽의 </a:t>
            </a:r>
            <a:r>
              <a:rPr lang="en-US" altLang="ko-KR" dirty="0" smtClean="0"/>
              <a:t>Deployed</a:t>
            </a:r>
            <a:br>
              <a:rPr lang="en-US" altLang="ko-KR" dirty="0" smtClean="0"/>
            </a:br>
            <a:r>
              <a:rPr lang="en-US" altLang="ko-KR" dirty="0" smtClean="0"/>
              <a:t>Contracts </a:t>
            </a:r>
            <a:r>
              <a:rPr lang="ko-KR" altLang="en-US" dirty="0" smtClean="0"/>
              <a:t>를 통해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4" y="1816234"/>
            <a:ext cx="7878251" cy="3298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456" y="3731968"/>
            <a:ext cx="5524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chapter1 </a:t>
            </a:r>
            <a:r>
              <a:rPr lang="ko-KR" altLang="en-US" dirty="0" smtClean="0"/>
              <a:t>폴더 안에서 </a:t>
            </a:r>
            <a:r>
              <a:rPr lang="en-US" altLang="ko-KR" dirty="0" smtClean="0"/>
              <a:t>index.js </a:t>
            </a:r>
            <a:r>
              <a:rPr lang="ko-KR" altLang="en-US" dirty="0" smtClean="0"/>
              <a:t>파일 선택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</a:t>
            </a:r>
            <a:r>
              <a:rPr lang="en-US" altLang="ko-KR" dirty="0"/>
              <a:t>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replace me1 </a:t>
            </a:r>
            <a:r>
              <a:rPr lang="ko-KR" altLang="en-US" dirty="0" smtClean="0"/>
              <a:t>부분에 아래의 코드 입력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replace me2 </a:t>
            </a:r>
            <a:r>
              <a:rPr lang="ko-KR" altLang="en-US" dirty="0" smtClean="0"/>
              <a:t>부분에 아래의 코드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address </a:t>
            </a:r>
            <a:r>
              <a:rPr lang="ko-KR" altLang="en-US" dirty="0" smtClean="0"/>
              <a:t>는 방금 배포한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컨트랙트의</a:t>
            </a:r>
            <a:r>
              <a:rPr lang="ko-KR" altLang="en-US" dirty="0" smtClean="0"/>
              <a:t> 주소를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복사하여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" y="2075202"/>
            <a:ext cx="8911793" cy="344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" y="3147410"/>
            <a:ext cx="8359750" cy="6362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3865336"/>
            <a:ext cx="4638675" cy="28637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88200" y="4660900"/>
            <a:ext cx="1682400" cy="6363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작성한 코드에서 </a:t>
            </a:r>
            <a:r>
              <a:rPr lang="en-US" altLang="ko-KR" dirty="0" err="1" smtClean="0"/>
              <a:t>abi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부분에는 처음 </a:t>
            </a:r>
            <a:r>
              <a:rPr lang="en-US" altLang="ko-KR" dirty="0" smtClean="0"/>
              <a:t>compile </a:t>
            </a:r>
            <a:r>
              <a:rPr lang="ko-KR" altLang="en-US" dirty="0" smtClean="0"/>
              <a:t>탭으로 이동하여서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ABI </a:t>
            </a:r>
            <a:r>
              <a:rPr lang="ko-KR" altLang="en-US" dirty="0" smtClean="0"/>
              <a:t>버튼을 눌러</a:t>
            </a:r>
            <a:r>
              <a:rPr lang="en-US" altLang="ko-KR" dirty="0"/>
              <a:t> </a:t>
            </a:r>
            <a:r>
              <a:rPr lang="en-US" altLang="ko-KR" dirty="0" smtClean="0"/>
              <a:t>ABI </a:t>
            </a:r>
            <a:r>
              <a:rPr lang="ko-KR" altLang="en-US" dirty="0" smtClean="0"/>
              <a:t>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 후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Bytecode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ABI </a:t>
            </a:r>
            <a:r>
              <a:rPr lang="ko-KR" altLang="en-US" dirty="0" smtClean="0"/>
              <a:t>코드 복사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아래와 같은 긴 코드가 입력됨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31" y="1534500"/>
            <a:ext cx="4605313" cy="38620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26300" y="3810000"/>
            <a:ext cx="1682400" cy="6363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22" y="3459671"/>
            <a:ext cx="1373731" cy="3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코드를 모두 작성 후 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파일을 클릭하여서 실행 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아래와 같은 화면이 나오게 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이름을 입력 후 </a:t>
            </a:r>
            <a:r>
              <a:rPr lang="en-US" altLang="ko-KR" dirty="0" smtClean="0"/>
              <a:t>, Vote 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votes </a:t>
            </a:r>
            <a:r>
              <a:rPr lang="ko-KR" altLang="en-US" dirty="0" smtClean="0"/>
              <a:t>증가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ganache </a:t>
            </a:r>
            <a:r>
              <a:rPr lang="ko-KR" altLang="en-US" dirty="0" smtClean="0"/>
              <a:t>에서도 트랜잭션 발생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637"/>
            <a:ext cx="9144000" cy="21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</a:t>
            </a:r>
            <a:r>
              <a:rPr lang="en-US" altLang="ko-KR" dirty="0" smtClean="0"/>
              <a:t>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실습파일에서 </a:t>
            </a:r>
            <a:r>
              <a:rPr lang="en-US" altLang="ko-KR" dirty="0" err="1" smtClean="0"/>
              <a:t>ethereum_voting_dapp_master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압축을 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Chapter2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폴더 안의 </a:t>
            </a:r>
            <a:r>
              <a:rPr lang="en-US" altLang="ko-KR" dirty="0" smtClean="0"/>
              <a:t>truffle.js </a:t>
            </a:r>
            <a:r>
              <a:rPr lang="ko-KR" altLang="en-US" dirty="0" smtClean="0"/>
              <a:t>파일을 열어서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7545 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, gas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4700000 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contracts </a:t>
            </a:r>
            <a:r>
              <a:rPr lang="ko-KR" altLang="en-US" dirty="0" err="1" smtClean="0"/>
              <a:t>폴더안의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Voting.sol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열어서 안의 내용을 이전에 작성한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solidity </a:t>
            </a:r>
            <a:r>
              <a:rPr lang="ko-KR" altLang="en-US" dirty="0" smtClean="0"/>
              <a:t>코드로 변경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migrations </a:t>
            </a:r>
            <a:r>
              <a:rPr lang="ko-KR" altLang="en-US" dirty="0" smtClean="0"/>
              <a:t>폴더 안의 </a:t>
            </a:r>
            <a:r>
              <a:rPr lang="en-US" altLang="ko-KR" dirty="0" smtClean="0"/>
              <a:t>2_deploy_contracts.js </a:t>
            </a:r>
            <a:r>
              <a:rPr lang="ko-KR" altLang="en-US" dirty="0" smtClean="0"/>
              <a:t>파일을 열어서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안의 </a:t>
            </a:r>
            <a:r>
              <a:rPr lang="en-US" altLang="ko-KR" dirty="0" smtClean="0"/>
              <a:t>Rama, Nick, Jose </a:t>
            </a:r>
            <a:r>
              <a:rPr lang="ko-KR" altLang="en-US" dirty="0" smtClean="0"/>
              <a:t>부분을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으로 변경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96801" y="4382056"/>
            <a:ext cx="554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[ "</a:t>
            </a:r>
            <a:r>
              <a:rPr lang="ko-KR" altLang="en-US" dirty="0" smtClean="0"/>
              <a:t>0x52616d61" , "0x4e69636b＂, ＂0x4a6f7365</a:t>
            </a:r>
            <a:r>
              <a:rPr lang="ko-KR" altLang="en-US" dirty="0"/>
              <a:t>"]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8" y="4944469"/>
            <a:ext cx="6819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chapter2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폴더로 이동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javascripts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app.js </a:t>
            </a:r>
            <a:r>
              <a:rPr lang="ko-KR" altLang="en-US" dirty="0" smtClean="0"/>
              <a:t>파일을 열어서 안의 내용을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주석처리된</a:t>
            </a:r>
            <a:r>
              <a:rPr lang="ko-KR" altLang="en-US" dirty="0" smtClean="0"/>
              <a:t> 비어있는 </a:t>
            </a:r>
            <a:r>
              <a:rPr lang="en-US" altLang="ko-KR" dirty="0" smtClean="0"/>
              <a:t>42, 46 </a:t>
            </a:r>
            <a:r>
              <a:rPr lang="ko-KR" altLang="en-US" dirty="0" smtClean="0"/>
              <a:t>라인 에 아래의 코드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아래 </a:t>
            </a:r>
            <a:r>
              <a:rPr lang="en-US" altLang="ko-KR" dirty="0" err="1" smtClean="0"/>
              <a:t>HttpProvider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7545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" y="3735130"/>
            <a:ext cx="8880544" cy="20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코드 변경이 완료되면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창을 키고</a:t>
            </a:r>
            <a:r>
              <a:rPr lang="en-US" altLang="ko-KR" dirty="0" smtClean="0"/>
              <a:t> chapter2 </a:t>
            </a:r>
            <a:r>
              <a:rPr lang="ko-KR" altLang="en-US" dirty="0" smtClean="0"/>
              <a:t>의 경로로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 cd C</a:t>
            </a:r>
            <a:r>
              <a:rPr lang="en-US" altLang="ko-KR" dirty="0" smtClean="0"/>
              <a:t>:\ethereum_voting_dapp-master\chapter2 )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설치가 완료되면 같은 경로에서 </a:t>
            </a:r>
            <a:r>
              <a:rPr lang="en-US" altLang="ko-KR" dirty="0" smtClean="0"/>
              <a:t>truffle.cmd compile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아래와 같은 화면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16" y="3727637"/>
            <a:ext cx="6008767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compile</a:t>
            </a:r>
            <a:r>
              <a:rPr lang="ko-KR" altLang="en-US" dirty="0" smtClean="0"/>
              <a:t>이 완료되고 나면 같은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truffle.cmd migration </a:t>
            </a:r>
            <a:r>
              <a:rPr lang="ko-KR" altLang="en-US" dirty="0" smtClean="0"/>
              <a:t>을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에러가 </a:t>
            </a:r>
            <a:r>
              <a:rPr lang="ko-KR" altLang="en-US" dirty="0" err="1" smtClean="0"/>
              <a:t>나는경우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truffle.cmd migration --reset </a:t>
            </a:r>
            <a:r>
              <a:rPr lang="ko-KR" altLang="en-US" dirty="0" smtClean="0"/>
              <a:t>입력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82" y="2331220"/>
            <a:ext cx="6758249" cy="42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migration </a:t>
            </a:r>
            <a:r>
              <a:rPr lang="ko-KR" altLang="en-US" dirty="0" smtClean="0"/>
              <a:t>까지 완료가 되면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web server</a:t>
            </a:r>
            <a:r>
              <a:rPr lang="ko-KR" altLang="en-US" dirty="0" smtClean="0"/>
              <a:t>가 작동하면서 포트를 알려줌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크롬에서 아래 포트로 이동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971675"/>
            <a:ext cx="8639175" cy="4362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66638" y="1725857"/>
            <a:ext cx="1943362" cy="6363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이전에 설치해놓은 메타마스크와 </a:t>
            </a:r>
            <a:r>
              <a:rPr lang="en-US" altLang="ko-KR" dirty="0" smtClean="0"/>
              <a:t>ganache </a:t>
            </a:r>
            <a:r>
              <a:rPr lang="ko-KR" altLang="en-US" dirty="0" smtClean="0"/>
              <a:t>블록체인을 연결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사용자 정의로 이동하여서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 </a:t>
            </a:r>
            <a:r>
              <a:rPr lang="en-US" altLang="ko-KR" dirty="0" smtClean="0"/>
              <a:t>RPC 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127.0.0.1:7545 </a:t>
            </a:r>
            <a:r>
              <a:rPr lang="ko-KR" altLang="en-US" dirty="0" smtClean="0"/>
              <a:t>주소를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연결이 되면 오른쪽 상단의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동그라미를 눌러서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계정 가져오기를 클릭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개인키 입력란에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ganache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Account Private Key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복사하여서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23" y="1485863"/>
            <a:ext cx="2536125" cy="33695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54" y="1482725"/>
            <a:ext cx="2400565" cy="39655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661399" y="1306757"/>
            <a:ext cx="453619" cy="6363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33045" y="3282482"/>
            <a:ext cx="1183855" cy="6363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1" y="336509"/>
            <a:ext cx="8356117" cy="35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DC31B7-006F-4B1A-ABEB-FCAF4DB9FE24}"/>
              </a:ext>
            </a:extLst>
          </p:cNvPr>
          <p:cNvSpPr txBox="1"/>
          <p:nvPr/>
        </p:nvSpPr>
        <p:spPr>
          <a:xfrm>
            <a:off x="1929812" y="4222216"/>
            <a:ext cx="5284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Ethereum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Voting </a:t>
            </a:r>
            <a:r>
              <a:rPr lang="en-US" altLang="ko-KR" sz="3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DApp</a:t>
            </a:r>
            <a:endParaRPr lang="en-US" altLang="ko-KR" sz="32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Ethereum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Auction </a:t>
            </a:r>
            <a:r>
              <a:rPr lang="en-US" altLang="ko-KR" sz="3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DApp</a:t>
            </a:r>
            <a:endParaRPr lang="en-US" altLang="ko-KR" sz="32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97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332"/>
            <a:ext cx="9144000" cy="2442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41" y="2974953"/>
            <a:ext cx="6424317" cy="33890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75099" y="2259837"/>
            <a:ext cx="596901" cy="6363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74899" y="5727732"/>
            <a:ext cx="825501" cy="6363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1" y="336509"/>
            <a:ext cx="8356117" cy="35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DC31B7-006F-4B1A-ABEB-FCAF4DB9FE24}"/>
              </a:ext>
            </a:extLst>
          </p:cNvPr>
          <p:cNvSpPr txBox="1"/>
          <p:nvPr/>
        </p:nvSpPr>
        <p:spPr>
          <a:xfrm>
            <a:off x="1385459" y="4347151"/>
            <a:ext cx="6939675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06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Ethereum</a:t>
            </a:r>
            <a:r>
              <a:rPr lang="en-US" altLang="ko-KR" dirty="0" smtClean="0"/>
              <a:t> Voting </a:t>
            </a:r>
            <a:r>
              <a:rPr lang="en-US" altLang="ko-KR" dirty="0" err="1" smtClean="0"/>
              <a:t>DApp</a:t>
            </a:r>
            <a:r>
              <a:rPr lang="en-US" altLang="ko-KR" dirty="0" smtClean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r>
              <a:rPr lang="en-US" altLang="ko-KR" dirty="0"/>
              <a:t>Truffle framework </a:t>
            </a:r>
            <a:r>
              <a:rPr lang="ko-KR" altLang="en-US" dirty="0"/>
              <a:t>를 통한 간단한 </a:t>
            </a:r>
            <a:r>
              <a:rPr lang="en-US" altLang="ko-KR" dirty="0" err="1"/>
              <a:t>dapp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Background Program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Node.js / </a:t>
            </a:r>
            <a:r>
              <a:rPr lang="en-US" altLang="ko-KR" dirty="0" err="1"/>
              <a:t>npm</a:t>
            </a:r>
            <a:r>
              <a:rPr lang="en-US" altLang="ko-KR" dirty="0"/>
              <a:t>  -&gt; </a:t>
            </a:r>
            <a:r>
              <a:rPr lang="en-US" altLang="ko-KR" dirty="0">
                <a:hlinkClick r:id="rId2"/>
              </a:rPr>
              <a:t>https://nodejs.org/en/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10.15.3 </a:t>
            </a:r>
            <a:r>
              <a:rPr lang="ko-KR" altLang="en-US" dirty="0"/>
              <a:t>버전 설치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git -&gt; </a:t>
            </a:r>
            <a:r>
              <a:rPr lang="en-US" altLang="ko-KR" dirty="0">
                <a:hlinkClick r:id="rId3"/>
              </a:rPr>
              <a:t>https://git-scm.com/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python 2 -&gt; </a:t>
            </a:r>
            <a:r>
              <a:rPr lang="en-US" altLang="ko-KR" dirty="0">
                <a:hlinkClick r:id="rId4"/>
              </a:rPr>
              <a:t>https://www.python.org/downloads/release/python-2716/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Chrome Browser</a:t>
            </a:r>
            <a:r>
              <a:rPr lang="ko-KR" altLang="en-US" dirty="0"/>
              <a:t>에서 </a:t>
            </a:r>
            <a:r>
              <a:rPr lang="en-US" altLang="ko-KR" dirty="0" err="1"/>
              <a:t>Metamask</a:t>
            </a:r>
            <a:r>
              <a:rPr lang="en-US" altLang="ko-KR" dirty="0"/>
              <a:t> add-on</a:t>
            </a:r>
            <a:r>
              <a:rPr lang="ko-KR" altLang="en-US" dirty="0"/>
              <a:t>을 설치</a:t>
            </a:r>
            <a:endParaRPr lang="en-US" altLang="ko-KR" dirty="0"/>
          </a:p>
          <a:p>
            <a:pPr lvl="2"/>
            <a:r>
              <a:rPr lang="ko-KR" altLang="en-US" dirty="0"/>
              <a:t>크롬 브라우저의 웹스토어에서 </a:t>
            </a:r>
            <a:r>
              <a:rPr lang="en-US" altLang="ko-KR" dirty="0" err="1"/>
              <a:t>metamask</a:t>
            </a:r>
            <a:r>
              <a:rPr lang="ko-KR" altLang="en-US" dirty="0"/>
              <a:t>를 검색하여 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6F3921D-BDC8-4EA1-BCAF-CE050CCC4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709" y="4010212"/>
            <a:ext cx="2936219" cy="23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r>
              <a:rPr lang="en-US" altLang="ko-KR" dirty="0" smtClean="0"/>
              <a:t>Background </a:t>
            </a:r>
            <a:r>
              <a:rPr lang="en-US" altLang="ko-KR" dirty="0"/>
              <a:t>Program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ganache (private 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) -&gt;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truffleframework.com/ganache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설치가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경우에는 </a:t>
            </a:r>
            <a:r>
              <a:rPr lang="en-US" altLang="ko-KR" dirty="0" smtClean="0"/>
              <a:t>PowerShell </a:t>
            </a:r>
            <a:r>
              <a:rPr lang="ko-KR" altLang="en-US" dirty="0" smtClean="0"/>
              <a:t>실행하여 </a:t>
            </a:r>
            <a:r>
              <a:rPr lang="en-US" altLang="ko-KR" dirty="0" smtClean="0"/>
              <a:t>Add-</a:t>
            </a:r>
            <a:r>
              <a:rPr lang="en-US" altLang="ko-KR" dirty="0" err="1" smtClean="0"/>
              <a:t>AppxPackage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(file</a:t>
            </a:r>
            <a:r>
              <a:rPr lang="ko-KR" altLang="en-US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.appx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설치 후 </a:t>
            </a:r>
            <a:r>
              <a:rPr lang="en-US" altLang="ko-KR" dirty="0" smtClean="0"/>
              <a:t>ganache </a:t>
            </a:r>
            <a:r>
              <a:rPr lang="ko-KR" altLang="en-US" dirty="0" smtClean="0"/>
              <a:t>프로그램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15" y="2289953"/>
            <a:ext cx="7388770" cy="38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r>
              <a:rPr lang="ko-KR" altLang="en-US" dirty="0" smtClean="0"/>
              <a:t>실습파일에서 </a:t>
            </a:r>
            <a:r>
              <a:rPr lang="en-US" altLang="ko-KR" dirty="0" err="1" smtClean="0"/>
              <a:t>ethereum_voting_dapp_master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압축을 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Chapter1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Voting.sol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선택하여 안의 </a:t>
            </a:r>
            <a:r>
              <a:rPr lang="en-US" altLang="ko-KR" dirty="0" smtClean="0"/>
              <a:t>Voting </a:t>
            </a:r>
            <a:r>
              <a:rPr lang="ko-KR" altLang="en-US" dirty="0" err="1" smtClean="0"/>
              <a:t>컨트랙트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solidity </a:t>
            </a:r>
            <a:r>
              <a:rPr lang="ko-KR" altLang="en-US" dirty="0" smtClean="0"/>
              <a:t>언어로 코드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94" y="1699670"/>
            <a:ext cx="5665611" cy="51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r>
              <a:rPr lang="ko-KR" altLang="en-US" dirty="0" smtClean="0"/>
              <a:t>수정한 </a:t>
            </a:r>
            <a:r>
              <a:rPr lang="en-US" altLang="ko-KR" dirty="0" smtClean="0"/>
              <a:t>Sol </a:t>
            </a:r>
            <a:r>
              <a:rPr lang="ko-KR" altLang="en-US" dirty="0" smtClean="0"/>
              <a:t>코드를 </a:t>
            </a:r>
            <a:r>
              <a:rPr lang="en-US" altLang="ko-KR" dirty="0" smtClean="0"/>
              <a:t>Remix </a:t>
            </a:r>
            <a:r>
              <a:rPr lang="ko-KR" altLang="en-US" dirty="0" smtClean="0"/>
              <a:t>사이트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remix.ethereum.org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접속하여 </a:t>
            </a:r>
            <a:r>
              <a:rPr lang="en-US" altLang="ko-KR" dirty="0" smtClean="0"/>
              <a:t>Compile</a:t>
            </a: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/>
            </a:r>
            <a:br>
              <a:rPr lang="en-US" altLang="ko-KR" dirty="0">
                <a:hlinkClick r:id="rId3"/>
              </a:rPr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5" y="1518275"/>
            <a:ext cx="8183489" cy="41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r>
              <a:rPr lang="ko-KR" altLang="en-US" dirty="0" smtClean="0"/>
              <a:t>오른쪽의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탭으로 이동하여 </a:t>
            </a:r>
            <a:r>
              <a:rPr lang="en-US" altLang="ko-KR" dirty="0" smtClean="0"/>
              <a:t>Web3 Provider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ko-KR" altLang="en-US" dirty="0" smtClean="0"/>
              <a:t>클릭 후 </a:t>
            </a:r>
            <a:r>
              <a:rPr lang="en-US" altLang="ko-KR" dirty="0" smtClean="0"/>
              <a:t>ganache </a:t>
            </a:r>
            <a:r>
              <a:rPr lang="ko-KR" altLang="en-US" dirty="0" smtClean="0"/>
              <a:t>블록체인의 주소를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(127.0.0.1:7545 / localhost:7545 </a:t>
            </a:r>
            <a:r>
              <a:rPr lang="ko-KR" altLang="en-US" dirty="0" smtClean="0"/>
              <a:t>같은 의미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후 연동된 지갑과 같은지 확인</a:t>
            </a:r>
            <a:endParaRPr lang="en-US" altLang="ko-KR" dirty="0"/>
          </a:p>
          <a:p>
            <a:endParaRPr lang="en-US" altLang="ko-KR" dirty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/>
            </a:r>
            <a:br>
              <a:rPr lang="en-US" altLang="ko-KR" dirty="0">
                <a:hlinkClick r:id="rId2"/>
              </a:rPr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" y="2534022"/>
            <a:ext cx="4721737" cy="29329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528" y="2619979"/>
            <a:ext cx="3881252" cy="8090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631" y="3761579"/>
            <a:ext cx="3591045" cy="20544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34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오른쪽 중간의 </a:t>
            </a:r>
            <a:r>
              <a:rPr lang="en-US" altLang="ko-KR" dirty="0" smtClean="0"/>
              <a:t>Deploy </a:t>
            </a:r>
            <a:r>
              <a:rPr lang="ko-KR" altLang="en-US" dirty="0" smtClean="0"/>
              <a:t>버튼의 </a:t>
            </a:r>
            <a:r>
              <a:rPr lang="ko-KR" altLang="en-US" dirty="0" err="1" smtClean="0"/>
              <a:t>입력칸에</a:t>
            </a:r>
            <a:r>
              <a:rPr lang="ko-KR" altLang="en-US" dirty="0" smtClean="0"/>
              <a:t> 아래의</a:t>
            </a:r>
            <a:r>
              <a:rPr lang="en-US" altLang="ko-KR" dirty="0" smtClean="0"/>
              <a:t> bytes32 </a:t>
            </a:r>
            <a:r>
              <a:rPr lang="ko-KR" altLang="en-US" dirty="0" smtClean="0"/>
              <a:t>코드를 입력 후 </a:t>
            </a:r>
            <a:r>
              <a:rPr lang="en-US" altLang="ko-KR" dirty="0" smtClean="0"/>
              <a:t>Deploy </a:t>
            </a:r>
            <a:r>
              <a:rPr lang="ko-KR" altLang="en-US" dirty="0" smtClean="0"/>
              <a:t>버튼을 눌러 </a:t>
            </a:r>
            <a:r>
              <a:rPr lang="ko-KR" altLang="en-US" dirty="0" smtClean="0"/>
              <a:t>배포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아래의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피피티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복사하지말고</a:t>
            </a:r>
            <a:r>
              <a:rPr lang="ko-KR" altLang="en-US" dirty="0" smtClean="0"/>
              <a:t> 직접 타이핑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에서는 </a:t>
            </a:r>
            <a:r>
              <a:rPr lang="en-US" altLang="ko-KR" dirty="0" smtClean="0"/>
              <a:t>String Array </a:t>
            </a:r>
            <a:r>
              <a:rPr lang="ko-KR" altLang="en-US" dirty="0" smtClean="0"/>
              <a:t>가 지원되지 않으므로 </a:t>
            </a:r>
            <a:r>
              <a:rPr lang="en-US" altLang="ko-KR" dirty="0" smtClean="0"/>
              <a:t>bytes32 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bytes32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“Rama” , “Nick” , “Jose” </a:t>
            </a:r>
            <a:r>
              <a:rPr lang="ko-KR" altLang="en-US" dirty="0" smtClean="0"/>
              <a:t>를 의미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16884" y="1689656"/>
            <a:ext cx="554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[ "</a:t>
            </a:r>
            <a:r>
              <a:rPr lang="ko-KR" altLang="en-US" dirty="0" smtClean="0"/>
              <a:t>0x52616d61" , "0x4e69636b＂, ＂0x4a6f7365</a:t>
            </a:r>
            <a:r>
              <a:rPr lang="ko-KR" altLang="en-US" dirty="0"/>
              <a:t>"]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33" y="4245954"/>
            <a:ext cx="5467350" cy="15716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86324" y="4752367"/>
            <a:ext cx="2768600" cy="4445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Ethereum</a:t>
            </a:r>
            <a:r>
              <a:rPr lang="en-US" altLang="ko-KR" dirty="0"/>
              <a:t> Voting </a:t>
            </a:r>
            <a:r>
              <a:rPr lang="en-US" altLang="ko-KR" dirty="0" err="1"/>
              <a:t>DApp</a:t>
            </a:r>
            <a:r>
              <a:rPr lang="en-US" altLang="ko-KR" dirty="0"/>
              <a:t> – V1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배포할 때 </a:t>
            </a:r>
            <a:r>
              <a:rPr lang="en-US" altLang="ko-KR" dirty="0" err="1" smtClean="0"/>
              <a:t>Priavate</a:t>
            </a:r>
            <a:r>
              <a:rPr lang="en-US" altLang="ko-KR" dirty="0" smtClean="0"/>
              <a:t> Key</a:t>
            </a:r>
            <a:r>
              <a:rPr lang="ko-KR" altLang="en-US" dirty="0" smtClean="0"/>
              <a:t>를 입력하라는 창이 나오면 </a:t>
            </a:r>
            <a:r>
              <a:rPr lang="en-US" altLang="ko-KR" dirty="0" smtClean="0"/>
              <a:t>ganache </a:t>
            </a:r>
            <a:r>
              <a:rPr lang="ko-KR" altLang="en-US" dirty="0" smtClean="0"/>
              <a:t>프로그램에서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첫번째</a:t>
            </a:r>
            <a:r>
              <a:rPr lang="ko-KR" altLang="en-US" dirty="0" smtClean="0"/>
              <a:t> 계정의 오른쪽 열쇠모양을 클릭해서 </a:t>
            </a:r>
            <a:r>
              <a:rPr lang="en-US" altLang="ko-KR" dirty="0" smtClean="0"/>
              <a:t>Private Key</a:t>
            </a:r>
            <a:r>
              <a:rPr lang="ko-KR" altLang="en-US" dirty="0" smtClean="0"/>
              <a:t>를 복사 후 입력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9" y="1801266"/>
            <a:ext cx="7469602" cy="46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3430</TotalTime>
  <Words>456</Words>
  <Application>Microsoft Office PowerPoint</Application>
  <PresentationFormat>화면 슬라이드 쇼(4:3)</PresentationFormat>
  <Paragraphs>128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Arial</vt:lpstr>
      <vt:lpstr>맑은 고딕</vt:lpstr>
      <vt:lpstr>Office 테마</vt:lpstr>
      <vt:lpstr>PowerPoint 프레젠테이션</vt:lpstr>
      <vt:lpstr>PowerPoint 프레젠테이션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V1</vt:lpstr>
      <vt:lpstr>Ethereum Voting DApp – V2</vt:lpstr>
      <vt:lpstr>Ethereum Voting DApp – V2</vt:lpstr>
      <vt:lpstr>Ethereum Voting DApp – V2</vt:lpstr>
      <vt:lpstr>Ethereum Voting DApp – V2</vt:lpstr>
      <vt:lpstr>Ethereum Voting DApp – V2</vt:lpstr>
      <vt:lpstr>Ethereum Voting DApp – V2</vt:lpstr>
      <vt:lpstr>Ethereum Voting DApp – V2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준범</dc:creator>
  <cp:lastModifiedBy>박 준범</cp:lastModifiedBy>
  <cp:revision>772</cp:revision>
  <dcterms:created xsi:type="dcterms:W3CDTF">2019-03-12T06:53:14Z</dcterms:created>
  <dcterms:modified xsi:type="dcterms:W3CDTF">2019-06-27T08:17:46Z</dcterms:modified>
</cp:coreProperties>
</file>