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58" r:id="rId4"/>
    <p:sldId id="266" r:id="rId5"/>
    <p:sldId id="260" r:id="rId6"/>
    <p:sldId id="269" r:id="rId7"/>
    <p:sldId id="272" r:id="rId8"/>
    <p:sldId id="273" r:id="rId9"/>
    <p:sldId id="259" r:id="rId10"/>
    <p:sldId id="263" r:id="rId11"/>
    <p:sldId id="274" r:id="rId12"/>
    <p:sldId id="270" r:id="rId13"/>
    <p:sldId id="264" r:id="rId14"/>
    <p:sldId id="271" r:id="rId15"/>
    <p:sldId id="275" r:id="rId16"/>
    <p:sldId id="276" r:id="rId17"/>
    <p:sldId id="278" r:id="rId18"/>
    <p:sldId id="277" r:id="rId19"/>
    <p:sldId id="262" r:id="rId20"/>
    <p:sldId id="26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3029" autoAdjust="0"/>
  </p:normalViewPr>
  <p:slideViewPr>
    <p:cSldViewPr>
      <p:cViewPr varScale="1">
        <p:scale>
          <a:sx n="42" d="100"/>
          <a:sy n="42" d="100"/>
        </p:scale>
        <p:origin x="-1618" y="-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46B946-527D-4AD4-8C0A-27AABE5B9D58}" type="datetimeFigureOut">
              <a:rPr lang="en-US" smtClean="0"/>
              <a:pPr/>
              <a:t>5/11/2017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7A3F01-5413-45D2-B54F-65095D7C444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Large-scale earth system simulation codes</a:t>
            </a:r>
          </a:p>
          <a:p>
            <a:endParaRPr lang="en-US" dirty="0" smtClean="0"/>
          </a:p>
          <a:p>
            <a:r>
              <a:rPr lang="en-US" dirty="0" smtClean="0"/>
              <a:t>Designed to represent the interactions of atmosphere, ocean, land, ice and biosphere to project global climate</a:t>
            </a:r>
            <a:r>
              <a:rPr lang="en-US" baseline="0" dirty="0" smtClean="0"/>
              <a:t> under a wide variety of conditions</a:t>
            </a:r>
            <a:endParaRPr lang="en-US" dirty="0"/>
          </a:p>
        </p:txBody>
      </p:sp>
      <p:sp>
        <p:nvSpPr>
          <p:cNvPr id="4" name="Slide Number Placeholder 3"/>
          <p:cNvSpPr>
            <a:spLocks noGrp="1"/>
          </p:cNvSpPr>
          <p:nvPr>
            <p:ph type="sldNum" sz="quarter" idx="10"/>
          </p:nvPr>
        </p:nvSpPr>
        <p:spPr/>
        <p:txBody>
          <a:bodyPr/>
          <a:lstStyle/>
          <a:p>
            <a:fld id="{B17A3F01-5413-45D2-B54F-65095D7C444A}"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 the code is developed with the community governance, we have to ensure that the restructuring does not interface the other development which, with dozens of changes occurring every day, make it impossible to work on a shared development branch. The active development also occurs on almost five hundred branches, making it extremely difficult to assess potential interactions. </a:t>
            </a:r>
            <a:endParaRPr lang="en-US" dirty="0"/>
          </a:p>
        </p:txBody>
      </p:sp>
      <p:sp>
        <p:nvSpPr>
          <p:cNvPr id="4" name="Slide Number Placeholder 3"/>
          <p:cNvSpPr>
            <a:spLocks noGrp="1"/>
          </p:cNvSpPr>
          <p:nvPr>
            <p:ph type="sldNum" sz="quarter" idx="10"/>
          </p:nvPr>
        </p:nvSpPr>
        <p:spPr/>
        <p:txBody>
          <a:bodyPr/>
          <a:lstStyle/>
          <a:p>
            <a:fld id="{B17A3F01-5413-45D2-B54F-65095D7C444A}"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B17A3F01-5413-45D2-B54F-65095D7C444A}"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17A3F01-5413-45D2-B54F-65095D7C444A}"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7A3F01-5413-45D2-B54F-65095D7C444A}"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Spearman – rank value</a:t>
            </a:r>
            <a:r>
              <a:rPr lang="en-US" baseline="0" dirty="0" smtClean="0"/>
              <a:t> relationship between two values</a:t>
            </a:r>
          </a:p>
          <a:p>
            <a:endParaRPr lang="en-US" baseline="0" dirty="0" smtClean="0"/>
          </a:p>
          <a:p>
            <a:r>
              <a:rPr lang="en-US" baseline="0" dirty="0" smtClean="0"/>
              <a:t>Different than </a:t>
            </a:r>
            <a:r>
              <a:rPr lang="en-US" baseline="0" dirty="0" err="1" smtClean="0"/>
              <a:t>pearson</a:t>
            </a:r>
            <a:r>
              <a:rPr lang="en-US" baseline="0" dirty="0" smtClean="0"/>
              <a:t>, doesn’t have to be linear</a:t>
            </a:r>
            <a:endParaRPr lang="en-US" dirty="0"/>
          </a:p>
        </p:txBody>
      </p:sp>
      <p:sp>
        <p:nvSpPr>
          <p:cNvPr id="4" name="Slide Number Placeholder 3"/>
          <p:cNvSpPr>
            <a:spLocks noGrp="1"/>
          </p:cNvSpPr>
          <p:nvPr>
            <p:ph type="sldNum" sz="quarter" idx="10"/>
          </p:nvPr>
        </p:nvSpPr>
        <p:spPr/>
        <p:txBody>
          <a:bodyPr/>
          <a:lstStyle/>
          <a:p>
            <a:fld id="{B17A3F01-5413-45D2-B54F-65095D7C444A}"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select subset of predictors</a:t>
            </a:r>
            <a:endParaRPr lang="en-US" dirty="0"/>
          </a:p>
        </p:txBody>
      </p:sp>
      <p:sp>
        <p:nvSpPr>
          <p:cNvPr id="4" name="Slide Number Placeholder 3"/>
          <p:cNvSpPr>
            <a:spLocks noGrp="1"/>
          </p:cNvSpPr>
          <p:nvPr>
            <p:ph type="sldNum" sz="quarter" idx="10"/>
          </p:nvPr>
        </p:nvSpPr>
        <p:spPr/>
        <p:txBody>
          <a:bodyPr/>
          <a:lstStyle/>
          <a:p>
            <a:fld id="{B17A3F01-5413-45D2-B54F-65095D7C444A}"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 value which terms show significance</a:t>
            </a:r>
          </a:p>
          <a:p>
            <a:endParaRPr lang="en-US" dirty="0" smtClean="0"/>
          </a:p>
          <a:p>
            <a:r>
              <a:rPr lang="en-US" dirty="0" err="1" smtClean="0"/>
              <a:t>Adj</a:t>
            </a:r>
            <a:r>
              <a:rPr lang="en-US" dirty="0" smtClean="0"/>
              <a:t> R squared</a:t>
            </a:r>
          </a:p>
          <a:p>
            <a:r>
              <a:rPr lang="en-US" dirty="0" smtClean="0"/>
              <a:t>Summary of overall goodness of fit</a:t>
            </a:r>
          </a:p>
          <a:p>
            <a:r>
              <a:rPr lang="en-US" dirty="0" smtClean="0"/>
              <a:t>Fraction of overall variance the model accounts for</a:t>
            </a:r>
            <a:endParaRPr lang="en-US" dirty="0"/>
          </a:p>
        </p:txBody>
      </p:sp>
      <p:sp>
        <p:nvSpPr>
          <p:cNvPr id="4" name="Slide Number Placeholder 3"/>
          <p:cNvSpPr>
            <a:spLocks noGrp="1"/>
          </p:cNvSpPr>
          <p:nvPr>
            <p:ph type="sldNum" sz="quarter" idx="10"/>
          </p:nvPr>
        </p:nvSpPr>
        <p:spPr/>
        <p:txBody>
          <a:bodyPr/>
          <a:lstStyle/>
          <a:p>
            <a:fld id="{B17A3F01-5413-45D2-B54F-65095D7C444A}"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Difficulty ~=</a:t>
            </a:r>
            <a:r>
              <a:rPr lang="en-US" baseline="0" dirty="0" smtClean="0"/>
              <a:t> -1.025(Insertions) + 5.72(Automation Difficulty) + 3.124(</a:t>
            </a:r>
            <a:r>
              <a:rPr lang="en-US" baseline="0" dirty="0" err="1" smtClean="0"/>
              <a:t>UserIssueDependency</a:t>
            </a:r>
            <a:r>
              <a:rPr lang="en-US" baseline="0" dirty="0" smtClean="0"/>
              <a:t> Flag) + 1.011 (</a:t>
            </a:r>
            <a:r>
              <a:rPr lang="en-US" baseline="0" dirty="0" err="1" smtClean="0"/>
              <a:t>Fadd</a:t>
            </a:r>
            <a:r>
              <a:rPr lang="en-US" baseline="0" dirty="0" smtClean="0"/>
              <a:t>)</a:t>
            </a:r>
          </a:p>
          <a:p>
            <a:endParaRPr lang="en-US" baseline="0" dirty="0" smtClean="0"/>
          </a:p>
          <a:p>
            <a:endParaRPr lang="en-US" baseline="0" dirty="0" smtClean="0"/>
          </a:p>
          <a:p>
            <a:r>
              <a:rPr lang="en-US" baseline="0" dirty="0" smtClean="0"/>
              <a:t>P-value of </a:t>
            </a:r>
            <a:r>
              <a:rPr lang="en-US" baseline="0" dirty="0" err="1" smtClean="0"/>
              <a:t>AutoDifficulty</a:t>
            </a:r>
            <a:r>
              <a:rPr lang="en-US" baseline="0" dirty="0" smtClean="0"/>
              <a:t> and </a:t>
            </a:r>
            <a:r>
              <a:rPr lang="en-US" baseline="0" dirty="0" err="1" smtClean="0"/>
              <a:t>UserIssueDependency</a:t>
            </a:r>
            <a:endParaRPr lang="en-US" baseline="0" dirty="0" smtClean="0"/>
          </a:p>
          <a:p>
            <a:r>
              <a:rPr lang="en-US" baseline="0" dirty="0" smtClean="0"/>
              <a:t>Strong evidence</a:t>
            </a:r>
            <a:endParaRPr lang="en-US" dirty="0"/>
          </a:p>
        </p:txBody>
      </p:sp>
      <p:sp>
        <p:nvSpPr>
          <p:cNvPr id="4" name="Slide Number Placeholder 3"/>
          <p:cNvSpPr>
            <a:spLocks noGrp="1"/>
          </p:cNvSpPr>
          <p:nvPr>
            <p:ph type="sldNum" sz="quarter" idx="10"/>
          </p:nvPr>
        </p:nvSpPr>
        <p:spPr/>
        <p:txBody>
          <a:bodyPr/>
          <a:lstStyle/>
          <a:p>
            <a:fld id="{B17A3F01-5413-45D2-B54F-65095D7C444A}"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99118" y="1828800"/>
            <a:ext cx="6173808"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799118" y="4800600"/>
            <a:ext cx="6173808"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xmlns="" val="949990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8C44A6A-C699-434B-B2BD-05E4F4FD2D11}" type="datetimeFigureOut">
              <a:rPr lang="en-US" smtClean="0"/>
              <a:pPr/>
              <a:t>5/11/2017</a:t>
            </a:fld>
            <a:endParaRPr lang="en-US"/>
          </a:p>
        </p:txBody>
      </p:sp>
      <p:sp>
        <p:nvSpPr>
          <p:cNvPr id="6" name="Slide Number Placeholder 5"/>
          <p:cNvSpPr>
            <a:spLocks noGrp="1"/>
          </p:cNvSpPr>
          <p:nvPr>
            <p:ph type="sldNum" sz="quarter" idx="12"/>
          </p:nvPr>
        </p:nvSpPr>
        <p:spPr/>
        <p:txBody>
          <a:bodyPr/>
          <a:lstStyle/>
          <a:p>
            <a:fld id="{EA1D2137-DD69-475E-AA6B-389F873A373C}" type="slidenum">
              <a:rPr lang="en-US" smtClean="0"/>
              <a:pPr/>
              <a:t>‹#›</a:t>
            </a:fld>
            <a:endParaRPr lang="en-US"/>
          </a:p>
        </p:txBody>
      </p:sp>
    </p:spTree>
    <p:extLst>
      <p:ext uri="{BB962C8B-B14F-4D97-AF65-F5344CB8AC3E}">
        <p14:creationId xmlns:p14="http://schemas.microsoft.com/office/powerpoint/2010/main" xmlns="" val="4600953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596" y="381001"/>
            <a:ext cx="1143298"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42107" y="381001"/>
            <a:ext cx="5544993"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8C44A6A-C699-434B-B2BD-05E4F4FD2D11}" type="datetimeFigureOut">
              <a:rPr lang="en-US" smtClean="0"/>
              <a:pPr/>
              <a:t>5/11/2017</a:t>
            </a:fld>
            <a:endParaRPr lang="en-US"/>
          </a:p>
        </p:txBody>
      </p:sp>
      <p:sp>
        <p:nvSpPr>
          <p:cNvPr id="6" name="Slide Number Placeholder 5"/>
          <p:cNvSpPr>
            <a:spLocks noGrp="1"/>
          </p:cNvSpPr>
          <p:nvPr>
            <p:ph type="sldNum" sz="quarter" idx="12"/>
          </p:nvPr>
        </p:nvSpPr>
        <p:spPr/>
        <p:txBody>
          <a:bodyPr/>
          <a:lstStyle/>
          <a:p>
            <a:fld id="{EA1D2137-DD69-475E-AA6B-389F873A373C}" type="slidenum">
              <a:rPr lang="en-US" smtClean="0"/>
              <a:pPr/>
              <a:t>‹#›</a:t>
            </a:fld>
            <a:endParaRPr lang="en-US"/>
          </a:p>
        </p:txBody>
      </p:sp>
    </p:spTree>
    <p:extLst>
      <p:ext uri="{BB962C8B-B14F-4D97-AF65-F5344CB8AC3E}">
        <p14:creationId xmlns:p14="http://schemas.microsoft.com/office/powerpoint/2010/main" xmlns="" val="40790354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8C44A6A-C699-434B-B2BD-05E4F4FD2D11}" type="datetimeFigureOut">
              <a:rPr lang="en-US" smtClean="0"/>
              <a:pPr/>
              <a:t>5/11/2017</a:t>
            </a:fld>
            <a:endParaRPr lang="en-US"/>
          </a:p>
        </p:txBody>
      </p:sp>
      <p:sp>
        <p:nvSpPr>
          <p:cNvPr id="6" name="Slide Number Placeholder 5"/>
          <p:cNvSpPr>
            <a:spLocks noGrp="1"/>
          </p:cNvSpPr>
          <p:nvPr>
            <p:ph type="sldNum" sz="quarter" idx="12"/>
          </p:nvPr>
        </p:nvSpPr>
        <p:spPr/>
        <p:txBody>
          <a:bodyPr/>
          <a:lstStyle/>
          <a:p>
            <a:fld id="{EA1D2137-DD69-475E-AA6B-389F873A373C}" type="slidenum">
              <a:rPr lang="en-US" smtClean="0"/>
              <a:pPr/>
              <a:t>‹#›</a:t>
            </a:fld>
            <a:endParaRPr lang="en-US"/>
          </a:p>
        </p:txBody>
      </p:sp>
    </p:spTree>
    <p:extLst>
      <p:ext uri="{BB962C8B-B14F-4D97-AF65-F5344CB8AC3E}">
        <p14:creationId xmlns:p14="http://schemas.microsoft.com/office/powerpoint/2010/main" xmlns="" val="27382540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4918" y="2514600"/>
            <a:ext cx="6520997"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799118" y="5410201"/>
            <a:ext cx="6517197"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8C44A6A-C699-434B-B2BD-05E4F4FD2D11}" type="datetimeFigureOut">
              <a:rPr lang="en-US" smtClean="0"/>
              <a:pPr/>
              <a:t>5/11/2017</a:t>
            </a:fld>
            <a:endParaRPr lang="en-US"/>
          </a:p>
        </p:txBody>
      </p:sp>
      <p:sp>
        <p:nvSpPr>
          <p:cNvPr id="6" name="Slide Number Placeholder 5"/>
          <p:cNvSpPr>
            <a:spLocks noGrp="1"/>
          </p:cNvSpPr>
          <p:nvPr>
            <p:ph type="sldNum" sz="quarter" idx="12"/>
          </p:nvPr>
        </p:nvSpPr>
        <p:spPr/>
        <p:txBody>
          <a:bodyPr/>
          <a:lstStyle/>
          <a:p>
            <a:fld id="{EA1D2137-DD69-475E-AA6B-389F873A373C}" type="slidenum">
              <a:rPr lang="en-US" smtClean="0"/>
              <a:pPr/>
              <a:t>‹#›</a:t>
            </a:fld>
            <a:endParaRPr lang="en-US"/>
          </a:p>
        </p:txBody>
      </p:sp>
    </p:spTree>
    <p:extLst>
      <p:ext uri="{BB962C8B-B14F-4D97-AF65-F5344CB8AC3E}">
        <p14:creationId xmlns:p14="http://schemas.microsoft.com/office/powerpoint/2010/main" xmlns="" val="17618133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28880" y="1905001"/>
            <a:ext cx="3315563"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73104" y="1905001"/>
            <a:ext cx="3315563"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E8C44A6A-C699-434B-B2BD-05E4F4FD2D11}" type="datetimeFigureOut">
              <a:rPr lang="en-US" smtClean="0"/>
              <a:pPr/>
              <a:t>5/11/2017</a:t>
            </a:fld>
            <a:endParaRPr lang="en-US"/>
          </a:p>
        </p:txBody>
      </p:sp>
      <p:sp>
        <p:nvSpPr>
          <p:cNvPr id="7" name="Slide Number Placeholder 6"/>
          <p:cNvSpPr>
            <a:spLocks noGrp="1"/>
          </p:cNvSpPr>
          <p:nvPr>
            <p:ph type="sldNum" sz="quarter" idx="12"/>
          </p:nvPr>
        </p:nvSpPr>
        <p:spPr/>
        <p:txBody>
          <a:bodyPr/>
          <a:lstStyle/>
          <a:p>
            <a:fld id="{EA1D2137-DD69-475E-AA6B-389F873A373C}" type="slidenum">
              <a:rPr lang="en-US" smtClean="0"/>
              <a:pPr/>
              <a:t>‹#›</a:t>
            </a:fld>
            <a:endParaRPr lang="en-US"/>
          </a:p>
        </p:txBody>
      </p:sp>
    </p:spTree>
    <p:extLst>
      <p:ext uri="{BB962C8B-B14F-4D97-AF65-F5344CB8AC3E}">
        <p14:creationId xmlns:p14="http://schemas.microsoft.com/office/powerpoint/2010/main" xmlns="" val="28253407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42106" y="1905000"/>
            <a:ext cx="3313277"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2106" y="2743201"/>
            <a:ext cx="3313277"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688617" y="1905000"/>
            <a:ext cx="3313277"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88617" y="2743201"/>
            <a:ext cx="3313277"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E8C44A6A-C699-434B-B2BD-05E4F4FD2D11}" type="datetimeFigureOut">
              <a:rPr lang="en-US" smtClean="0"/>
              <a:pPr/>
              <a:t>5/11/2017</a:t>
            </a:fld>
            <a:endParaRPr lang="en-US"/>
          </a:p>
        </p:txBody>
      </p:sp>
      <p:sp>
        <p:nvSpPr>
          <p:cNvPr id="9" name="Slide Number Placeholder 8"/>
          <p:cNvSpPr>
            <a:spLocks noGrp="1"/>
          </p:cNvSpPr>
          <p:nvPr>
            <p:ph type="sldNum" sz="quarter" idx="12"/>
          </p:nvPr>
        </p:nvSpPr>
        <p:spPr/>
        <p:txBody>
          <a:bodyPr/>
          <a:lstStyle/>
          <a:p>
            <a:fld id="{EA1D2137-DD69-475E-AA6B-389F873A373C}" type="slidenum">
              <a:rPr lang="en-US" smtClean="0"/>
              <a:pPr/>
              <a:t>‹#›</a:t>
            </a:fld>
            <a:endParaRPr lang="en-US"/>
          </a:p>
        </p:txBody>
      </p:sp>
    </p:spTree>
    <p:extLst>
      <p:ext uri="{BB962C8B-B14F-4D97-AF65-F5344CB8AC3E}">
        <p14:creationId xmlns:p14="http://schemas.microsoft.com/office/powerpoint/2010/main" xmlns="" val="42084195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E8C44A6A-C699-434B-B2BD-05E4F4FD2D11}" type="datetimeFigureOut">
              <a:rPr lang="en-US" smtClean="0"/>
              <a:pPr/>
              <a:t>5/11/2017</a:t>
            </a:fld>
            <a:endParaRPr lang="en-US"/>
          </a:p>
        </p:txBody>
      </p:sp>
      <p:sp>
        <p:nvSpPr>
          <p:cNvPr id="5" name="Slide Number Placeholder 4"/>
          <p:cNvSpPr>
            <a:spLocks noGrp="1"/>
          </p:cNvSpPr>
          <p:nvPr>
            <p:ph type="sldNum" sz="quarter" idx="12"/>
          </p:nvPr>
        </p:nvSpPr>
        <p:spPr/>
        <p:txBody>
          <a:bodyPr/>
          <a:lstStyle/>
          <a:p>
            <a:fld id="{EA1D2137-DD69-475E-AA6B-389F873A373C}" type="slidenum">
              <a:rPr lang="en-US" smtClean="0"/>
              <a:pPr/>
              <a:t>‹#›</a:t>
            </a:fld>
            <a:endParaRPr lang="en-US"/>
          </a:p>
        </p:txBody>
      </p:sp>
    </p:spTree>
    <p:extLst>
      <p:ext uri="{BB962C8B-B14F-4D97-AF65-F5344CB8AC3E}">
        <p14:creationId xmlns:p14="http://schemas.microsoft.com/office/powerpoint/2010/main" xmlns="" val="16266314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E8C44A6A-C699-434B-B2BD-05E4F4FD2D11}" type="datetimeFigureOut">
              <a:rPr lang="en-US" smtClean="0"/>
              <a:pPr/>
              <a:t>5/11/2017</a:t>
            </a:fld>
            <a:endParaRPr lang="en-US"/>
          </a:p>
        </p:txBody>
      </p:sp>
      <p:sp>
        <p:nvSpPr>
          <p:cNvPr id="4" name="Slide Number Placeholder 3"/>
          <p:cNvSpPr>
            <a:spLocks noGrp="1"/>
          </p:cNvSpPr>
          <p:nvPr>
            <p:ph type="sldNum" sz="quarter" idx="12"/>
          </p:nvPr>
        </p:nvSpPr>
        <p:spPr/>
        <p:txBody>
          <a:bodyPr/>
          <a:lstStyle/>
          <a:p>
            <a:fld id="{EA1D2137-DD69-475E-AA6B-389F873A373C}" type="slidenum">
              <a:rPr lang="en-US" smtClean="0"/>
              <a:pPr/>
              <a:t>‹#›</a:t>
            </a:fld>
            <a:endParaRPr lang="en-US"/>
          </a:p>
        </p:txBody>
      </p:sp>
    </p:spTree>
    <p:extLst>
      <p:ext uri="{BB962C8B-B14F-4D97-AF65-F5344CB8AC3E}">
        <p14:creationId xmlns:p14="http://schemas.microsoft.com/office/powerpoint/2010/main" xmlns="" val="36075401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1910" y="1905000"/>
            <a:ext cx="2698158"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799118" y="4648200"/>
            <a:ext cx="268674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3714528" y="685800"/>
            <a:ext cx="480185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E8C44A6A-C699-434B-B2BD-05E4F4FD2D11}" type="datetimeFigureOut">
              <a:rPr lang="en-US" smtClean="0"/>
              <a:pPr/>
              <a:t>5/11/2017</a:t>
            </a:fld>
            <a:endParaRPr lang="en-US"/>
          </a:p>
        </p:txBody>
      </p:sp>
      <p:sp>
        <p:nvSpPr>
          <p:cNvPr id="7" name="Slide Number Placeholder 6"/>
          <p:cNvSpPr>
            <a:spLocks noGrp="1"/>
          </p:cNvSpPr>
          <p:nvPr>
            <p:ph type="sldNum" sz="quarter" idx="12"/>
          </p:nvPr>
        </p:nvSpPr>
        <p:spPr/>
        <p:txBody>
          <a:bodyPr/>
          <a:lstStyle/>
          <a:p>
            <a:fld id="{EA1D2137-DD69-475E-AA6B-389F873A373C}" type="slidenum">
              <a:rPr lang="en-US" smtClean="0"/>
              <a:pPr/>
              <a:t>‹#›</a:t>
            </a:fld>
            <a:endParaRPr lang="en-US"/>
          </a:p>
        </p:txBody>
      </p:sp>
    </p:spTree>
    <p:extLst>
      <p:ext uri="{BB962C8B-B14F-4D97-AF65-F5344CB8AC3E}">
        <p14:creationId xmlns:p14="http://schemas.microsoft.com/office/powerpoint/2010/main" xmlns="" val="25449815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1910" y="1905000"/>
            <a:ext cx="2698158"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799118" y="4648200"/>
            <a:ext cx="268674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3714528" y="685800"/>
            <a:ext cx="4801850"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E8C44A6A-C699-434B-B2BD-05E4F4FD2D11}" type="datetimeFigureOut">
              <a:rPr lang="en-US" smtClean="0"/>
              <a:pPr/>
              <a:t>5/11/2017</a:t>
            </a:fld>
            <a:endParaRPr lang="en-US"/>
          </a:p>
        </p:txBody>
      </p:sp>
      <p:sp>
        <p:nvSpPr>
          <p:cNvPr id="7" name="Slide Number Placeholder 6"/>
          <p:cNvSpPr>
            <a:spLocks noGrp="1"/>
          </p:cNvSpPr>
          <p:nvPr>
            <p:ph type="sldNum" sz="quarter" idx="12"/>
          </p:nvPr>
        </p:nvSpPr>
        <p:spPr/>
        <p:txBody>
          <a:bodyPr/>
          <a:lstStyle/>
          <a:p>
            <a:fld id="{EA1D2137-DD69-475E-AA6B-389F873A373C}" type="slidenum">
              <a:rPr lang="en-US" smtClean="0"/>
              <a:pPr/>
              <a:t>‹#›</a:t>
            </a:fld>
            <a:endParaRPr lang="en-US"/>
          </a:p>
        </p:txBody>
      </p:sp>
    </p:spTree>
    <p:extLst>
      <p:ext uri="{BB962C8B-B14F-4D97-AF65-F5344CB8AC3E}">
        <p14:creationId xmlns:p14="http://schemas.microsoft.com/office/powerpoint/2010/main" xmlns="" val="22491721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2108" y="381000"/>
            <a:ext cx="6859787"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42107" y="1904999"/>
            <a:ext cx="6852578"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142107" y="6400800"/>
            <a:ext cx="4916180"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a:p>
        </p:txBody>
      </p:sp>
      <p:sp>
        <p:nvSpPr>
          <p:cNvPr id="4" name="Date Placeholder 3"/>
          <p:cNvSpPr>
            <a:spLocks noGrp="1"/>
          </p:cNvSpPr>
          <p:nvPr>
            <p:ph type="dt" sz="half" idx="2"/>
          </p:nvPr>
        </p:nvSpPr>
        <p:spPr>
          <a:xfrm>
            <a:off x="6171424" y="6400800"/>
            <a:ext cx="1087325"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E8C44A6A-C699-434B-B2BD-05E4F4FD2D11}" type="datetimeFigureOut">
              <a:rPr lang="en-US" smtClean="0"/>
              <a:pPr/>
              <a:t>5/11/2017</a:t>
            </a:fld>
            <a:endParaRPr lang="en-US"/>
          </a:p>
        </p:txBody>
      </p:sp>
      <p:sp>
        <p:nvSpPr>
          <p:cNvPr id="6" name="Slide Number Placeholder 5"/>
          <p:cNvSpPr>
            <a:spLocks noGrp="1"/>
          </p:cNvSpPr>
          <p:nvPr>
            <p:ph type="sldNum" sz="quarter" idx="4"/>
          </p:nvPr>
        </p:nvSpPr>
        <p:spPr>
          <a:xfrm>
            <a:off x="7373078" y="6400800"/>
            <a:ext cx="628815"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EA1D2137-DD69-475E-AA6B-389F873A373C}" type="slidenum">
              <a:rPr lang="en-US" smtClean="0"/>
              <a:pPr/>
              <a:t>‹#›</a:t>
            </a:fld>
            <a:endParaRPr lang="en-US"/>
          </a:p>
        </p:txBody>
      </p:sp>
    </p:spTree>
    <p:extLst>
      <p:ext uri="{BB962C8B-B14F-4D97-AF65-F5344CB8AC3E}">
        <p14:creationId xmlns:p14="http://schemas.microsoft.com/office/powerpoint/2010/main" xmlns="" val="140305999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ACME Data Restructuring</a:t>
            </a:r>
            <a:endParaRPr lang="en-US" dirty="0"/>
          </a:p>
        </p:txBody>
      </p:sp>
      <p:sp>
        <p:nvSpPr>
          <p:cNvPr id="3" name="Subtitle 2"/>
          <p:cNvSpPr>
            <a:spLocks noGrp="1"/>
          </p:cNvSpPr>
          <p:nvPr>
            <p:ph type="subTitle" idx="1"/>
          </p:nvPr>
        </p:nvSpPr>
        <p:spPr/>
        <p:txBody>
          <a:bodyPr/>
          <a:lstStyle/>
          <a:p>
            <a:r>
              <a:rPr lang="en-US" dirty="0" smtClean="0"/>
              <a:t>Walton </a:t>
            </a:r>
            <a:r>
              <a:rPr lang="en-US" dirty="0" err="1" smtClean="0"/>
              <a:t>Macey</a:t>
            </a:r>
            <a:endParaRPr lang="en-US"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Data restructuring history</a:t>
            </a:r>
            <a:endParaRPr lang="en-US" dirty="0"/>
          </a:p>
        </p:txBody>
      </p:sp>
      <p:pic>
        <p:nvPicPr>
          <p:cNvPr id="3074" name="Picture 2"/>
          <p:cNvPicPr>
            <a:picLocks noChangeAspect="1" noChangeArrowheads="1"/>
          </p:cNvPicPr>
          <p:nvPr/>
        </p:nvPicPr>
        <p:blipFill>
          <a:blip r:embed="rId3"/>
          <a:srcRect/>
          <a:stretch>
            <a:fillRect/>
          </a:stretch>
        </p:blipFill>
        <p:spPr bwMode="auto">
          <a:xfrm>
            <a:off x="0" y="2286000"/>
            <a:ext cx="8955129" cy="25146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Effort Data: Clear</a:t>
            </a:r>
            <a:endParaRPr lang="en-US" dirty="0"/>
          </a:p>
        </p:txBody>
      </p:sp>
      <p:sp>
        <p:nvSpPr>
          <p:cNvPr id="3" name="Content Placeholder 2"/>
          <p:cNvSpPr>
            <a:spLocks noGrp="1"/>
          </p:cNvSpPr>
          <p:nvPr>
            <p:ph idx="1"/>
          </p:nvPr>
        </p:nvSpPr>
        <p:spPr>
          <a:xfrm>
            <a:off x="685800" y="1904999"/>
            <a:ext cx="7308885" cy="4495801"/>
          </a:xfrm>
        </p:spPr>
        <p:txBody>
          <a:bodyPr>
            <a:normAutofit/>
          </a:bodyPr>
          <a:lstStyle/>
          <a:p>
            <a:r>
              <a:rPr lang="en-US" dirty="0" smtClean="0"/>
              <a:t>Branch (Incorporates Time)</a:t>
            </a:r>
          </a:p>
          <a:p>
            <a:r>
              <a:rPr lang="en-US" dirty="0" smtClean="0"/>
              <a:t>Actions per Branch</a:t>
            </a:r>
          </a:p>
          <a:p>
            <a:pPr lvl="1"/>
            <a:r>
              <a:rPr lang="en-US" dirty="0" smtClean="0"/>
              <a:t>Addition, Deletion, Automation, Merge, Modification</a:t>
            </a:r>
          </a:p>
          <a:p>
            <a:r>
              <a:rPr lang="en-US" dirty="0" smtClean="0"/>
              <a:t>New Commits</a:t>
            </a:r>
          </a:p>
          <a:p>
            <a:r>
              <a:rPr lang="en-US" dirty="0" smtClean="0"/>
              <a:t>Automations</a:t>
            </a:r>
          </a:p>
          <a:p>
            <a:r>
              <a:rPr lang="en-US" dirty="0" smtClean="0"/>
              <a:t>Insertions</a:t>
            </a:r>
          </a:p>
          <a:p>
            <a:r>
              <a:rPr lang="en-US" dirty="0" smtClean="0"/>
              <a:t>Deletions</a:t>
            </a:r>
          </a:p>
          <a:p>
            <a:r>
              <a:rPr lang="en-US" dirty="0" smtClean="0"/>
              <a:t>Files Modified, Deleted, Added</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Effort Data: Calculated </a:t>
            </a:r>
            <a:endParaRPr lang="en-US" dirty="0"/>
          </a:p>
        </p:txBody>
      </p:sp>
      <p:sp>
        <p:nvSpPr>
          <p:cNvPr id="3" name="Content Placeholder 2"/>
          <p:cNvSpPr>
            <a:spLocks noGrp="1"/>
          </p:cNvSpPr>
          <p:nvPr>
            <p:ph idx="1"/>
          </p:nvPr>
        </p:nvSpPr>
        <p:spPr>
          <a:xfrm>
            <a:off x="1142106" y="1904999"/>
            <a:ext cx="7087493" cy="4343401"/>
          </a:xfrm>
        </p:spPr>
        <p:txBody>
          <a:bodyPr>
            <a:normAutofit fontScale="85000" lnSpcReduction="20000"/>
          </a:bodyPr>
          <a:lstStyle/>
          <a:p>
            <a:r>
              <a:rPr lang="en-US" dirty="0" smtClean="0"/>
              <a:t>Automation Difficulty</a:t>
            </a:r>
          </a:p>
          <a:p>
            <a:pPr lvl="1"/>
            <a:r>
              <a:rPr lang="en-US" dirty="0" smtClean="0"/>
              <a:t>(0 to 1) Incorporate experience, extent of variable distribution and  aliasing difficulty when automation occurs</a:t>
            </a:r>
          </a:p>
          <a:p>
            <a:r>
              <a:rPr lang="en-US" dirty="0" smtClean="0"/>
              <a:t>Manual Line Estimate</a:t>
            </a:r>
          </a:p>
          <a:p>
            <a:pPr lvl="1"/>
            <a:r>
              <a:rPr lang="en-US" dirty="0" smtClean="0"/>
              <a:t>Estimate of lines changed not due to auto replacement procedures</a:t>
            </a:r>
          </a:p>
          <a:p>
            <a:r>
              <a:rPr lang="en-US" dirty="0" smtClean="0"/>
              <a:t>Manual Add Difficulty</a:t>
            </a:r>
          </a:p>
          <a:p>
            <a:pPr lvl="1"/>
            <a:r>
              <a:rPr lang="en-US" dirty="0" smtClean="0"/>
              <a:t>(1-5) Attempted to estimate how tricky non-automated insertions were</a:t>
            </a:r>
          </a:p>
          <a:p>
            <a:r>
              <a:rPr lang="en-US" dirty="0" smtClean="0"/>
              <a:t>Dependency or User Issue</a:t>
            </a:r>
          </a:p>
          <a:p>
            <a:pPr lvl="1"/>
            <a:r>
              <a:rPr lang="en-US" dirty="0" smtClean="0"/>
              <a:t>Flag (1 or  0) – If mistake made, or error discovered in previous naming (</a:t>
            </a:r>
            <a:r>
              <a:rPr lang="en-US" dirty="0" err="1" smtClean="0"/>
              <a:t>i.e</a:t>
            </a:r>
            <a:r>
              <a:rPr lang="en-US" dirty="0" smtClean="0"/>
              <a:t> variable match module name leads to missed replacements</a:t>
            </a:r>
          </a:p>
          <a:p>
            <a:r>
              <a:rPr lang="en-US" dirty="0" smtClean="0"/>
              <a:t>Difficulty</a:t>
            </a:r>
          </a:p>
          <a:p>
            <a:pPr lvl="1"/>
            <a:r>
              <a:rPr lang="en-US" dirty="0" smtClean="0"/>
              <a:t>(1-10) Engineer’s apparent estimate of difficulty for each branch</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Predictors – Model of Development Effort</a:t>
            </a:r>
            <a:endParaRPr lang="en-US" dirty="0"/>
          </a:p>
        </p:txBody>
      </p:sp>
      <p:sp>
        <p:nvSpPr>
          <p:cNvPr id="3" name="Content Placeholder 2"/>
          <p:cNvSpPr>
            <a:spLocks noGrp="1"/>
          </p:cNvSpPr>
          <p:nvPr>
            <p:ph idx="1"/>
          </p:nvPr>
        </p:nvSpPr>
        <p:spPr/>
        <p:txBody>
          <a:bodyPr/>
          <a:lstStyle/>
          <a:p>
            <a:r>
              <a:rPr lang="en-US" dirty="0" smtClean="0"/>
              <a:t>Fitting observed data to Engineer’s input</a:t>
            </a:r>
          </a:p>
          <a:p>
            <a:r>
              <a:rPr lang="en-US" dirty="0" smtClean="0"/>
              <a:t>Weight different parameters</a:t>
            </a:r>
          </a:p>
          <a:p>
            <a:r>
              <a:rPr lang="en-US" dirty="0" smtClean="0"/>
              <a:t>Log transform data </a:t>
            </a:r>
          </a:p>
          <a:p>
            <a:pPr lvl="1"/>
            <a:r>
              <a:rPr lang="en-US" dirty="0" smtClean="0"/>
              <a:t>Range of Data now (0 to 8)</a:t>
            </a:r>
          </a:p>
          <a:p>
            <a:r>
              <a:rPr lang="en-US" dirty="0" smtClean="0"/>
              <a:t>PCA</a:t>
            </a:r>
          </a:p>
          <a:p>
            <a:pPr lvl="1"/>
            <a:r>
              <a:rPr lang="en-US" dirty="0" smtClean="0"/>
              <a:t>Narrow list of predictors and reduce similar variables</a:t>
            </a:r>
          </a:p>
          <a:p>
            <a:r>
              <a:rPr lang="en-US" dirty="0" smtClean="0"/>
              <a:t>Linear Model</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3"/>
          <a:srcRect/>
          <a:stretch>
            <a:fillRect/>
          </a:stretch>
        </p:blipFill>
        <p:spPr bwMode="auto">
          <a:xfrm>
            <a:off x="0" y="609600"/>
            <a:ext cx="6715125" cy="4400550"/>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1981200" y="2590800"/>
            <a:ext cx="7162800" cy="408622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srcRect/>
          <a:stretch>
            <a:fillRect/>
          </a:stretch>
        </p:blipFill>
        <p:spPr bwMode="auto">
          <a:xfrm>
            <a:off x="304800" y="2895600"/>
            <a:ext cx="3590925" cy="36195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4038600" y="1600200"/>
            <a:ext cx="4781550" cy="4864100"/>
          </a:xfrm>
          <a:prstGeom prst="rect">
            <a:avLst/>
          </a:prstGeom>
          <a:noFill/>
          <a:ln w="9525">
            <a:noFill/>
            <a:miter lim="800000"/>
            <a:headEnd/>
            <a:tailEnd/>
          </a:ln>
          <a:effectLst/>
        </p:spPr>
      </p:pic>
      <p:sp>
        <p:nvSpPr>
          <p:cNvPr id="8" name="Right Arrow 7"/>
          <p:cNvSpPr/>
          <p:nvPr/>
        </p:nvSpPr>
        <p:spPr>
          <a:xfrm rot="5400000">
            <a:off x="5829300" y="2019300"/>
            <a:ext cx="19050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05600" y="3429000"/>
            <a:ext cx="152400" cy="297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Component Analysis</a:t>
            </a:r>
            <a:endParaRPr lang="en-US" dirty="0"/>
          </a:p>
        </p:txBody>
      </p:sp>
      <p:sp>
        <p:nvSpPr>
          <p:cNvPr id="3" name="Content Placeholder 2"/>
          <p:cNvSpPr>
            <a:spLocks noGrp="1"/>
          </p:cNvSpPr>
          <p:nvPr>
            <p:ph idx="1"/>
          </p:nvPr>
        </p:nvSpPr>
        <p:spPr/>
        <p:txBody>
          <a:bodyPr/>
          <a:lstStyle/>
          <a:p>
            <a:endParaRPr lang="en-US"/>
          </a:p>
        </p:txBody>
      </p:sp>
      <p:pic>
        <p:nvPicPr>
          <p:cNvPr id="9219" name="Picture 3"/>
          <p:cNvPicPr>
            <a:picLocks noChangeAspect="1" noChangeArrowheads="1"/>
          </p:cNvPicPr>
          <p:nvPr/>
        </p:nvPicPr>
        <p:blipFill>
          <a:blip r:embed="rId3"/>
          <a:srcRect/>
          <a:stretch>
            <a:fillRect/>
          </a:stretch>
        </p:blipFill>
        <p:spPr bwMode="auto">
          <a:xfrm>
            <a:off x="0" y="1752600"/>
            <a:ext cx="6172200" cy="3009900"/>
          </a:xfrm>
          <a:prstGeom prst="rect">
            <a:avLst/>
          </a:prstGeom>
          <a:noFill/>
          <a:ln w="9525">
            <a:noFill/>
            <a:miter lim="800000"/>
            <a:headEnd/>
            <a:tailEnd/>
          </a:ln>
          <a:effectLst/>
        </p:spPr>
      </p:pic>
      <p:pic>
        <p:nvPicPr>
          <p:cNvPr id="9218" name="Picture 2"/>
          <p:cNvPicPr>
            <a:picLocks noChangeAspect="1" noChangeArrowheads="1"/>
          </p:cNvPicPr>
          <p:nvPr/>
        </p:nvPicPr>
        <p:blipFill>
          <a:blip r:embed="rId4"/>
          <a:srcRect/>
          <a:stretch>
            <a:fillRect/>
          </a:stretch>
        </p:blipFill>
        <p:spPr bwMode="auto">
          <a:xfrm>
            <a:off x="4495800" y="2286000"/>
            <a:ext cx="4648200" cy="4295668"/>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3"/>
          <a:srcRect/>
          <a:stretch>
            <a:fillRect/>
          </a:stretch>
        </p:blipFill>
        <p:spPr bwMode="auto">
          <a:xfrm>
            <a:off x="0" y="0"/>
            <a:ext cx="7172325" cy="4486275"/>
          </a:xfrm>
          <a:prstGeom prst="rect">
            <a:avLst/>
          </a:prstGeom>
          <a:noFill/>
          <a:ln w="9525">
            <a:noFill/>
            <a:miter lim="800000"/>
            <a:headEnd/>
            <a:tailEnd/>
          </a:ln>
          <a:effectLst/>
        </p:spPr>
      </p:pic>
      <p:pic>
        <p:nvPicPr>
          <p:cNvPr id="13315" name="Picture 3"/>
          <p:cNvPicPr>
            <a:picLocks noChangeAspect="1" noChangeArrowheads="1"/>
          </p:cNvPicPr>
          <p:nvPr/>
        </p:nvPicPr>
        <p:blipFill>
          <a:blip r:embed="rId4"/>
          <a:srcRect/>
          <a:stretch>
            <a:fillRect/>
          </a:stretch>
        </p:blipFill>
        <p:spPr bwMode="auto">
          <a:xfrm>
            <a:off x="4648200" y="4562475"/>
            <a:ext cx="3781425" cy="229552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4572000"/>
            <a:ext cx="4953000" cy="4114801"/>
          </a:xfrm>
        </p:spPr>
        <p:txBody>
          <a:bodyPr/>
          <a:lstStyle/>
          <a:p>
            <a:r>
              <a:rPr lang="en-US" dirty="0" smtClean="0"/>
              <a:t>Predictor Weights</a:t>
            </a:r>
          </a:p>
          <a:p>
            <a:r>
              <a:rPr lang="en-US" dirty="0" smtClean="0"/>
              <a:t>Difficulty ~= -1.025(Insertions) + 5.72(Automation Difficulty) + 3.124(</a:t>
            </a:r>
            <a:r>
              <a:rPr lang="en-US" dirty="0" err="1" smtClean="0"/>
              <a:t>UserIssueDependency</a:t>
            </a:r>
            <a:r>
              <a:rPr lang="en-US" dirty="0" smtClean="0"/>
              <a:t> Flag) + 1.011 (</a:t>
            </a:r>
            <a:r>
              <a:rPr lang="en-US" dirty="0" err="1" smtClean="0"/>
              <a:t>Fadd</a:t>
            </a:r>
            <a:r>
              <a:rPr lang="en-US" dirty="0" smtClean="0"/>
              <a:t>)</a:t>
            </a:r>
          </a:p>
          <a:p>
            <a:endParaRPr lang="en-US" dirty="0"/>
          </a:p>
        </p:txBody>
      </p:sp>
      <p:pic>
        <p:nvPicPr>
          <p:cNvPr id="11270" name="Picture 6"/>
          <p:cNvPicPr>
            <a:picLocks noChangeAspect="1" noChangeArrowheads="1"/>
          </p:cNvPicPr>
          <p:nvPr/>
        </p:nvPicPr>
        <p:blipFill>
          <a:blip r:embed="rId3"/>
          <a:srcRect/>
          <a:stretch>
            <a:fillRect/>
          </a:stretch>
        </p:blipFill>
        <p:spPr bwMode="auto">
          <a:xfrm>
            <a:off x="228600" y="228600"/>
            <a:ext cx="8495014" cy="4343400"/>
          </a:xfrm>
          <a:prstGeom prst="rect">
            <a:avLst/>
          </a:prstGeom>
          <a:noFill/>
          <a:ln w="9525">
            <a:noFill/>
            <a:miter lim="800000"/>
            <a:headEnd/>
            <a:tailEnd/>
          </a:ln>
          <a:effectLst/>
        </p:spPr>
      </p:pic>
      <p:pic>
        <p:nvPicPr>
          <p:cNvPr id="11271" name="Picture 7"/>
          <p:cNvPicPr>
            <a:picLocks noChangeAspect="1" noChangeArrowheads="1"/>
          </p:cNvPicPr>
          <p:nvPr/>
        </p:nvPicPr>
        <p:blipFill>
          <a:blip r:embed="rId4"/>
          <a:srcRect/>
          <a:stretch>
            <a:fillRect/>
          </a:stretch>
        </p:blipFill>
        <p:spPr bwMode="auto">
          <a:xfrm>
            <a:off x="5305425" y="4600575"/>
            <a:ext cx="3838575" cy="225742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a:bodyPr>
          <a:lstStyle/>
          <a:p>
            <a:r>
              <a:rPr lang="en-US" dirty="0" smtClean="0"/>
              <a:t>Predict Difficulty of any further work</a:t>
            </a:r>
          </a:p>
          <a:p>
            <a:r>
              <a:rPr lang="en-US" dirty="0" smtClean="0"/>
              <a:t>Quantify the benefits of restructuring the data architecture</a:t>
            </a:r>
          </a:p>
          <a:p>
            <a:r>
              <a:rPr lang="en-US" dirty="0" smtClean="0"/>
              <a:t>Visualization of Data Structures</a:t>
            </a:r>
          </a:p>
          <a:p>
            <a:pPr lvl="1"/>
            <a:r>
              <a:rPr lang="en-US" dirty="0" err="1" smtClean="0"/>
              <a:t>Doxygen</a:t>
            </a:r>
            <a:r>
              <a:rPr lang="en-US" dirty="0" smtClean="0"/>
              <a:t> </a:t>
            </a:r>
            <a:r>
              <a:rPr lang="en-US" dirty="0" err="1" smtClean="0"/>
              <a:t>paremeters</a:t>
            </a:r>
            <a:r>
              <a:rPr lang="en-US" dirty="0" smtClean="0"/>
              <a:t> to Neo4j</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1142107" y="1904999"/>
            <a:ext cx="6852578" cy="4572001"/>
          </a:xfrm>
        </p:spPr>
        <p:txBody>
          <a:bodyPr>
            <a:normAutofit/>
          </a:bodyPr>
          <a:lstStyle/>
          <a:p>
            <a:r>
              <a:rPr lang="en-US" dirty="0" smtClean="0"/>
              <a:t>ACME</a:t>
            </a:r>
          </a:p>
          <a:p>
            <a:pPr lvl="1"/>
            <a:r>
              <a:rPr lang="en-US" dirty="0" smtClean="0"/>
              <a:t>Large-scale earth simulation to project global climate</a:t>
            </a:r>
          </a:p>
          <a:p>
            <a:r>
              <a:rPr lang="en-US" dirty="0" smtClean="0"/>
              <a:t>A</a:t>
            </a:r>
            <a:r>
              <a:rPr lang="en-US" dirty="0" smtClean="0"/>
              <a:t>LM</a:t>
            </a:r>
            <a:endParaRPr lang="en-US" dirty="0" smtClean="0"/>
          </a:p>
          <a:p>
            <a:pPr lvl="1"/>
            <a:r>
              <a:rPr lang="en-US" dirty="0" smtClean="0"/>
              <a:t>Terrestrial land component</a:t>
            </a:r>
          </a:p>
          <a:p>
            <a:r>
              <a:rPr lang="en-US" dirty="0" smtClean="0"/>
              <a:t>Data Restructuring</a:t>
            </a:r>
          </a:p>
          <a:p>
            <a:pPr lvl="1"/>
            <a:r>
              <a:rPr lang="en-US" dirty="0" smtClean="0"/>
              <a:t>Complex user-derived data types</a:t>
            </a:r>
          </a:p>
          <a:p>
            <a:pPr lvl="1"/>
            <a:r>
              <a:rPr lang="en-US" dirty="0" smtClean="0"/>
              <a:t>New </a:t>
            </a:r>
            <a:r>
              <a:rPr lang="en-US" dirty="0" err="1" smtClean="0"/>
              <a:t>datatype</a:t>
            </a:r>
            <a:r>
              <a:rPr lang="en-US" dirty="0" smtClean="0"/>
              <a:t> requirements</a:t>
            </a:r>
          </a:p>
          <a:p>
            <a:pPr lvl="1"/>
            <a:r>
              <a:rPr lang="en-US" dirty="0" smtClean="0"/>
              <a:t>From 50 to 8 primary data-types</a:t>
            </a:r>
          </a:p>
          <a:p>
            <a:pPr lvl="1"/>
            <a:endParaRPr lang="en-US" dirty="0"/>
          </a:p>
        </p:txBody>
      </p:sp>
      <p:pic>
        <p:nvPicPr>
          <p:cNvPr id="1026" name="Picture 2"/>
          <p:cNvPicPr>
            <a:picLocks noChangeAspect="1" noChangeArrowheads="1"/>
          </p:cNvPicPr>
          <p:nvPr/>
        </p:nvPicPr>
        <p:blipFill>
          <a:blip r:embed="rId3"/>
          <a:srcRect/>
          <a:stretch>
            <a:fillRect/>
          </a:stretch>
        </p:blipFill>
        <p:spPr bwMode="auto">
          <a:xfrm>
            <a:off x="4572000" y="457200"/>
            <a:ext cx="4133850" cy="16764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a:xfrm>
            <a:off x="381000" y="1981201"/>
            <a:ext cx="8382000" cy="2057400"/>
          </a:xfrm>
        </p:spPr>
        <p:txBody>
          <a:bodyPr>
            <a:normAutofit lnSpcReduction="10000"/>
          </a:bodyPr>
          <a:lstStyle/>
          <a:p>
            <a:r>
              <a:rPr lang="en-US" dirty="0" err="1" smtClean="0"/>
              <a:t>Doxygen</a:t>
            </a:r>
            <a:endParaRPr lang="en-US" dirty="0" smtClean="0"/>
          </a:p>
          <a:p>
            <a:pPr lvl="1"/>
            <a:r>
              <a:rPr lang="en-US" dirty="0" smtClean="0"/>
              <a:t>Semantic diff between relevant files of two different branches</a:t>
            </a:r>
          </a:p>
          <a:p>
            <a:pPr lvl="1"/>
            <a:r>
              <a:rPr lang="en-US" dirty="0" smtClean="0"/>
              <a:t>XML output of different branches convert to Canonical XML</a:t>
            </a:r>
          </a:p>
          <a:p>
            <a:pPr lvl="1"/>
            <a:r>
              <a:rPr lang="en-US" dirty="0" smtClean="0"/>
              <a:t>Diff of two xml branches</a:t>
            </a:r>
          </a:p>
          <a:p>
            <a:pPr lvl="1"/>
            <a:r>
              <a:rPr lang="en-US" dirty="0" smtClean="0"/>
              <a:t>3</a:t>
            </a:r>
            <a:r>
              <a:rPr lang="en-US" baseline="30000" dirty="0" smtClean="0"/>
              <a:t>rd</a:t>
            </a:r>
            <a:r>
              <a:rPr lang="en-US" dirty="0" smtClean="0"/>
              <a:t> Party Tool- Smart </a:t>
            </a:r>
            <a:r>
              <a:rPr lang="en-US" dirty="0" err="1" smtClean="0"/>
              <a:t>Differencer</a:t>
            </a:r>
            <a:endParaRPr lang="en-US" dirty="0" smtClean="0"/>
          </a:p>
          <a:p>
            <a:pPr lvl="2"/>
            <a:endParaRPr lang="en-US" dirty="0" smtClean="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&amp; Challenges</a:t>
            </a:r>
            <a:endParaRPr lang="en-US" dirty="0"/>
          </a:p>
        </p:txBody>
      </p:sp>
      <p:sp>
        <p:nvSpPr>
          <p:cNvPr id="3" name="Content Placeholder 2"/>
          <p:cNvSpPr>
            <a:spLocks noGrp="1"/>
          </p:cNvSpPr>
          <p:nvPr>
            <p:ph idx="1"/>
          </p:nvPr>
        </p:nvSpPr>
        <p:spPr/>
        <p:txBody>
          <a:bodyPr/>
          <a:lstStyle/>
          <a:p>
            <a:r>
              <a:rPr lang="en-US" dirty="0" smtClean="0"/>
              <a:t>Simplify Implementation of </a:t>
            </a:r>
            <a:r>
              <a:rPr lang="en-US" dirty="0" err="1" smtClean="0"/>
              <a:t>Submodels</a:t>
            </a:r>
            <a:endParaRPr lang="en-US" dirty="0" smtClean="0"/>
          </a:p>
          <a:p>
            <a:pPr lvl="1"/>
            <a:r>
              <a:rPr lang="en-US" dirty="0" smtClean="0"/>
              <a:t>For Other Scientists</a:t>
            </a:r>
          </a:p>
          <a:p>
            <a:pPr lvl="1"/>
            <a:r>
              <a:rPr lang="en-US" dirty="0" smtClean="0"/>
              <a:t>Future Restructuring</a:t>
            </a:r>
          </a:p>
          <a:p>
            <a:r>
              <a:rPr lang="en-US" dirty="0" smtClean="0"/>
              <a:t>Challenge</a:t>
            </a:r>
          </a:p>
          <a:p>
            <a:pPr lvl="1"/>
            <a:r>
              <a:rPr lang="en-US" dirty="0" smtClean="0"/>
              <a:t>Active Development</a:t>
            </a:r>
          </a:p>
          <a:p>
            <a:pPr lvl="1"/>
            <a:r>
              <a:rPr lang="en-US" dirty="0" smtClean="0"/>
              <a:t>Testing Framework</a:t>
            </a:r>
          </a:p>
          <a:p>
            <a:pPr lvl="2"/>
            <a:r>
              <a:rPr lang="en-US" dirty="0" smtClean="0"/>
              <a:t>BFB</a:t>
            </a:r>
          </a:p>
          <a:p>
            <a:pPr lvl="2"/>
            <a:endParaRPr lang="en-US" dirty="0" smtClean="0"/>
          </a:p>
          <a:p>
            <a:endParaRPr lang="en-US" dirty="0" smtClean="0"/>
          </a:p>
          <a:p>
            <a:endParaRPr lang="en-US" dirty="0" smtClean="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a:t>
            </a:r>
            <a:endParaRPr lang="en-US" dirty="0"/>
          </a:p>
        </p:txBody>
      </p:sp>
      <p:sp>
        <p:nvSpPr>
          <p:cNvPr id="3" name="Content Placeholder 2"/>
          <p:cNvSpPr>
            <a:spLocks noGrp="1"/>
          </p:cNvSpPr>
          <p:nvPr>
            <p:ph idx="1"/>
          </p:nvPr>
        </p:nvSpPr>
        <p:spPr/>
        <p:txBody>
          <a:bodyPr/>
          <a:lstStyle/>
          <a:p>
            <a:endParaRPr lang="en-US" dirty="0" smtClean="0"/>
          </a:p>
          <a:p>
            <a:r>
              <a:rPr lang="en-US" dirty="0" smtClean="0"/>
              <a:t>Approach</a:t>
            </a:r>
          </a:p>
          <a:p>
            <a:pPr lvl="1"/>
            <a:r>
              <a:rPr lang="en-US" dirty="0" smtClean="0"/>
              <a:t>Iterative procedure</a:t>
            </a:r>
          </a:p>
          <a:p>
            <a:pPr lvl="1"/>
            <a:r>
              <a:rPr lang="en-US" dirty="0" smtClean="0"/>
              <a:t>Determine what is easy to automate</a:t>
            </a:r>
          </a:p>
          <a:p>
            <a:pPr lvl="1"/>
            <a:r>
              <a:rPr lang="en-US" dirty="0" smtClean="0"/>
              <a:t>What is hard to do manually</a:t>
            </a:r>
          </a:p>
          <a:p>
            <a:r>
              <a:rPr lang="en-US" dirty="0" smtClean="0"/>
              <a:t>Modularization</a:t>
            </a:r>
          </a:p>
          <a:p>
            <a:pPr lvl="1"/>
            <a:r>
              <a:rPr lang="en-US" dirty="0" smtClean="0"/>
              <a:t>Combine Data Structures</a:t>
            </a:r>
          </a:p>
          <a:p>
            <a:pPr lvl="1"/>
            <a:r>
              <a:rPr lang="en-US" dirty="0" smtClean="0"/>
              <a:t>Change global variable</a:t>
            </a:r>
          </a:p>
          <a:p>
            <a:pPr lvl="1"/>
            <a:r>
              <a:rPr lang="en-US" dirty="0" smtClean="0"/>
              <a:t>Estimate effort</a:t>
            </a:r>
          </a:p>
          <a:p>
            <a:endParaRPr lang="en-US" dirty="0" smtClean="0"/>
          </a:p>
        </p:txBody>
      </p:sp>
      <p:pic>
        <p:nvPicPr>
          <p:cNvPr id="8" name="Picture 2"/>
          <p:cNvPicPr>
            <a:picLocks noChangeAspect="1" noChangeArrowheads="1"/>
          </p:cNvPicPr>
          <p:nvPr/>
        </p:nvPicPr>
        <p:blipFill>
          <a:blip r:embed="rId2"/>
          <a:srcRect/>
          <a:stretch>
            <a:fillRect/>
          </a:stretch>
        </p:blipFill>
        <p:spPr bwMode="auto">
          <a:xfrm>
            <a:off x="3733800" y="0"/>
            <a:ext cx="5105400" cy="3420618"/>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Scripts</a:t>
            </a:r>
            <a:endParaRPr lang="en-US" dirty="0"/>
          </a:p>
        </p:txBody>
      </p:sp>
      <p:sp>
        <p:nvSpPr>
          <p:cNvPr id="3" name="Content Placeholder 2"/>
          <p:cNvSpPr>
            <a:spLocks noGrp="1"/>
          </p:cNvSpPr>
          <p:nvPr>
            <p:ph idx="1"/>
          </p:nvPr>
        </p:nvSpPr>
        <p:spPr>
          <a:xfrm>
            <a:off x="1142107" y="1904999"/>
            <a:ext cx="6852578" cy="4648201"/>
          </a:xfrm>
        </p:spPr>
        <p:txBody>
          <a:bodyPr/>
          <a:lstStyle/>
          <a:p>
            <a:r>
              <a:rPr lang="en-US" dirty="0" smtClean="0"/>
              <a:t>Summary</a:t>
            </a:r>
          </a:p>
          <a:p>
            <a:pPr lvl="1"/>
            <a:r>
              <a:rPr lang="en-US" dirty="0" smtClean="0"/>
              <a:t>Input – location, variable</a:t>
            </a:r>
          </a:p>
          <a:p>
            <a:pPr lvl="1"/>
            <a:r>
              <a:rPr lang="en-US" dirty="0" smtClean="0"/>
              <a:t>Return distribution and counts of variable occurrence</a:t>
            </a:r>
          </a:p>
          <a:p>
            <a:r>
              <a:rPr lang="en-US" dirty="0" smtClean="0"/>
              <a:t>Preview</a:t>
            </a:r>
          </a:p>
          <a:p>
            <a:pPr lvl="1"/>
            <a:r>
              <a:rPr lang="en-US" dirty="0" smtClean="0"/>
              <a:t>Input – location, original variable, new variable</a:t>
            </a:r>
          </a:p>
          <a:p>
            <a:pPr lvl="1"/>
            <a:r>
              <a:rPr lang="en-US" dirty="0" smtClean="0"/>
              <a:t>Return before and after of potential variable replacement according to type of use</a:t>
            </a:r>
          </a:p>
          <a:p>
            <a:r>
              <a:rPr lang="en-US" dirty="0" smtClean="0"/>
              <a:t>Replace</a:t>
            </a:r>
          </a:p>
          <a:p>
            <a:pPr lvl="1"/>
            <a:r>
              <a:rPr lang="en-US" dirty="0" smtClean="0"/>
              <a:t>Input – location, original variable, new variable</a:t>
            </a:r>
          </a:p>
          <a:p>
            <a:pPr lvl="1"/>
            <a:r>
              <a:rPr lang="en-US" dirty="0" smtClean="0"/>
              <a:t>Replace all instances according to type</a:t>
            </a:r>
          </a:p>
          <a:p>
            <a:endParaRPr lang="en-US" dirty="0" smtClean="0"/>
          </a:p>
          <a:p>
            <a:pPr lvl="1"/>
            <a:endParaRPr lang="en-US" dirty="0" smtClean="0"/>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1143000" y="2514600"/>
            <a:ext cx="6191250" cy="41148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Preview</a:t>
            </a:r>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1828800" y="3962400"/>
            <a:ext cx="4876800" cy="264795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1447800" y="2286000"/>
            <a:ext cx="5743575" cy="154305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81000"/>
            <a:ext cx="6859787" cy="1371600"/>
          </a:xfrm>
        </p:spPr>
        <p:txBody>
          <a:bodyPr/>
          <a:lstStyle/>
          <a:p>
            <a:r>
              <a:rPr lang="en-US" dirty="0" smtClean="0"/>
              <a:t>Replace</a:t>
            </a:r>
            <a:endParaRPr lang="en-US" dirty="0"/>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228600" y="1066800"/>
            <a:ext cx="7277100" cy="199072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3657600" y="3246480"/>
            <a:ext cx="5486400" cy="361152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6859787" cy="1371600"/>
          </a:xfrm>
        </p:spPr>
        <p:txBody>
          <a:bodyPr/>
          <a:lstStyle/>
          <a:p>
            <a:r>
              <a:rPr lang="en-US" dirty="0" smtClean="0"/>
              <a:t>Issues</a:t>
            </a:r>
            <a:endParaRPr lang="en-US" dirty="0"/>
          </a:p>
        </p:txBody>
      </p:sp>
      <p:sp>
        <p:nvSpPr>
          <p:cNvPr id="3" name="Content Placeholder 2"/>
          <p:cNvSpPr>
            <a:spLocks noGrp="1"/>
          </p:cNvSpPr>
          <p:nvPr>
            <p:ph idx="1"/>
          </p:nvPr>
        </p:nvSpPr>
        <p:spPr>
          <a:xfrm>
            <a:off x="609600" y="1524000"/>
            <a:ext cx="8229600" cy="4800601"/>
          </a:xfrm>
        </p:spPr>
        <p:txBody>
          <a:bodyPr>
            <a:noAutofit/>
          </a:bodyPr>
          <a:lstStyle/>
          <a:p>
            <a:r>
              <a:rPr lang="en-US" dirty="0" smtClean="0"/>
              <a:t>Variable Naming/Dependency</a:t>
            </a:r>
          </a:p>
          <a:p>
            <a:pPr lvl="1"/>
            <a:r>
              <a:rPr lang="en-US" sz="2400" dirty="0" smtClean="0"/>
              <a:t>Caused by individual’s different style of programming</a:t>
            </a:r>
          </a:p>
          <a:p>
            <a:pPr lvl="1"/>
            <a:r>
              <a:rPr lang="en-US" sz="2400" dirty="0" smtClean="0"/>
              <a:t>Aliasing issue, changed but not </a:t>
            </a:r>
            <a:r>
              <a:rPr lang="en-US" sz="2400" dirty="0" smtClean="0"/>
              <a:t>everywhere</a:t>
            </a:r>
          </a:p>
          <a:p>
            <a:pPr lvl="1"/>
            <a:r>
              <a:rPr lang="en-US" sz="2400" dirty="0" smtClean="0"/>
              <a:t>Module and Variable name </a:t>
            </a:r>
            <a:r>
              <a:rPr lang="en-US" sz="2400" dirty="0" smtClean="0"/>
              <a:t>interference</a:t>
            </a:r>
            <a:endParaRPr lang="en-US" sz="2400" dirty="0" smtClean="0"/>
          </a:p>
          <a:p>
            <a:pPr lvl="1"/>
            <a:r>
              <a:rPr lang="en-US" sz="2400" dirty="0" smtClean="0"/>
              <a:t>Ex: “</a:t>
            </a:r>
            <a:r>
              <a:rPr lang="en-US" sz="2400" dirty="0" err="1" smtClean="0"/>
              <a:t>pft</a:t>
            </a:r>
            <a:r>
              <a:rPr lang="en-US" sz="2400" dirty="0" smtClean="0"/>
              <a:t>” in 4.0, “patch” in 4.5; not a clean change for this variable</a:t>
            </a:r>
          </a:p>
          <a:p>
            <a:r>
              <a:rPr lang="en-US" dirty="0" smtClean="0"/>
              <a:t>Change </a:t>
            </a:r>
            <a:r>
              <a:rPr lang="en-US" dirty="0" smtClean="0"/>
              <a:t>in Testing framework</a:t>
            </a:r>
          </a:p>
          <a:p>
            <a:pPr lvl="1"/>
            <a:r>
              <a:rPr lang="en-US" sz="2400" dirty="0" smtClean="0"/>
              <a:t>Issue in merge with master</a:t>
            </a:r>
          </a:p>
          <a:p>
            <a:pPr lvl="1"/>
            <a:r>
              <a:rPr lang="en-US" sz="2400" dirty="0" smtClean="0"/>
              <a:t>Solution</a:t>
            </a:r>
          </a:p>
          <a:p>
            <a:pPr lvl="2"/>
            <a:r>
              <a:rPr lang="en-US" sz="2400" dirty="0" smtClean="0"/>
              <a:t>Rebase and exclude problem commits</a:t>
            </a:r>
          </a:p>
          <a:p>
            <a:pPr lvl="2"/>
            <a:r>
              <a:rPr lang="en-US" sz="2400" dirty="0" smtClean="0"/>
              <a:t>Patch problem commits and commit xml changes</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02895261.potx" id="{03C5CF44-0C62-41B4-B3EA-416B4807878A}" vid="{EC3ACB92-700E-4167-B3A6-412DE40A64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tf02895261</Template>
  <TotalTime>292</TotalTime>
  <Words>618</Words>
  <Application>Microsoft Office PowerPoint</Application>
  <PresentationFormat>On-screen Show (4:3)</PresentationFormat>
  <Paragraphs>126</Paragraphs>
  <Slides>20</Slides>
  <Notes>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Digital Blue Tunnel 16x9</vt:lpstr>
      <vt:lpstr>ACME Data Restructuring</vt:lpstr>
      <vt:lpstr>Background</vt:lpstr>
      <vt:lpstr>Motivation &amp; Challenges</vt:lpstr>
      <vt:lpstr>Work</vt:lpstr>
      <vt:lpstr>Scripts</vt:lpstr>
      <vt:lpstr>Summary</vt:lpstr>
      <vt:lpstr>Preview</vt:lpstr>
      <vt:lpstr>Replace</vt:lpstr>
      <vt:lpstr>Issues</vt:lpstr>
      <vt:lpstr>Analysis</vt:lpstr>
      <vt:lpstr>Development Effort Data: Clear</vt:lpstr>
      <vt:lpstr>Development Effort Data: Calculated </vt:lpstr>
      <vt:lpstr>Predictors – Model of Development Effort</vt:lpstr>
      <vt:lpstr>Slide 14</vt:lpstr>
      <vt:lpstr>Slide 15</vt:lpstr>
      <vt:lpstr>Principle Component Analysis</vt:lpstr>
      <vt:lpstr>Slide 17</vt:lpstr>
      <vt:lpstr>Slide 18</vt:lpstr>
      <vt:lpstr>Future Work</vt:lpstr>
      <vt:lpstr>Future Work</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for Associations in Medical Literature</dc:title>
  <dc:creator>John</dc:creator>
  <cp:lastModifiedBy>John</cp:lastModifiedBy>
  <cp:revision>32</cp:revision>
  <dcterms:created xsi:type="dcterms:W3CDTF">2017-04-19T07:46:01Z</dcterms:created>
  <dcterms:modified xsi:type="dcterms:W3CDTF">2017-05-11T15:11:52Z</dcterms:modified>
</cp:coreProperties>
</file>