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5" r:id="rId1"/>
  </p:sldMasterIdLst>
  <p:notesMasterIdLst>
    <p:notesMasterId r:id="rId19"/>
  </p:notesMasterIdLst>
  <p:sldIdLst>
    <p:sldId id="256" r:id="rId2"/>
    <p:sldId id="257" r:id="rId3"/>
    <p:sldId id="258" r:id="rId4"/>
    <p:sldId id="260" r:id="rId5"/>
    <p:sldId id="268" r:id="rId6"/>
    <p:sldId id="269" r:id="rId7"/>
    <p:sldId id="270" r:id="rId8"/>
    <p:sldId id="271" r:id="rId9"/>
    <p:sldId id="263" r:id="rId10"/>
    <p:sldId id="272" r:id="rId11"/>
    <p:sldId id="273" r:id="rId12"/>
    <p:sldId id="274" r:id="rId13"/>
    <p:sldId id="276" r:id="rId14"/>
    <p:sldId id="275" r:id="rId15"/>
    <p:sldId id="277" r:id="rId16"/>
    <p:sldId id="264" r:id="rId17"/>
    <p:sldId id="265"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66" autoAdjust="0"/>
  </p:normalViewPr>
  <p:slideViewPr>
    <p:cSldViewPr snapToGrid="0" snapToObjects="1">
      <p:cViewPr varScale="1">
        <p:scale>
          <a:sx n="69" d="100"/>
          <a:sy n="69" d="100"/>
        </p:scale>
        <p:origin x="14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t>18.07.2019</a:t>
            </a:fld>
            <a:endParaRPr lang="tr-T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t>‹#›</a:t>
            </a:fld>
            <a:endParaRPr lang="tr-TR"/>
          </a:p>
        </p:txBody>
      </p:sp>
    </p:spTree>
    <p:extLst>
      <p:ext uri="{BB962C8B-B14F-4D97-AF65-F5344CB8AC3E}">
        <p14:creationId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3</a:t>
            </a:fld>
            <a:endParaRPr lang="tr-TR"/>
          </a:p>
        </p:txBody>
      </p:sp>
    </p:spTree>
    <p:extLst>
      <p:ext uri="{BB962C8B-B14F-4D97-AF65-F5344CB8AC3E}">
        <p14:creationId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4</a:t>
            </a:fld>
            <a:endParaRPr lang="tr-TR"/>
          </a:p>
        </p:txBody>
      </p:sp>
    </p:spTree>
    <p:extLst>
      <p:ext uri="{BB962C8B-B14F-4D97-AF65-F5344CB8AC3E}">
        <p14:creationId xmlns:p14="http://schemas.microsoft.com/office/powerpoint/2010/main"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5</a:t>
            </a:fld>
            <a:endParaRPr lang="tr-TR"/>
          </a:p>
        </p:txBody>
      </p:sp>
    </p:spTree>
    <p:extLst>
      <p:ext uri="{BB962C8B-B14F-4D97-AF65-F5344CB8AC3E}">
        <p14:creationId xmlns:p14="http://schemas.microsoft.com/office/powerpoint/2010/main"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6</a:t>
            </a:fld>
            <a:endParaRPr lang="tr-TR"/>
          </a:p>
        </p:txBody>
      </p:sp>
    </p:spTree>
    <p:extLst>
      <p:ext uri="{BB962C8B-B14F-4D97-AF65-F5344CB8AC3E}">
        <p14:creationId xmlns:p14="http://schemas.microsoft.com/office/powerpoint/2010/main"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8</a:t>
            </a:fld>
            <a:endParaRPr lang="tr-TR"/>
          </a:p>
        </p:txBody>
      </p:sp>
    </p:spTree>
    <p:extLst>
      <p:ext uri="{BB962C8B-B14F-4D97-AF65-F5344CB8AC3E}">
        <p14:creationId xmlns:p14="http://schemas.microsoft.com/office/powerpoint/2010/main"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16</a:t>
            </a:fld>
            <a:endParaRPr lang="tr-TR"/>
          </a:p>
        </p:txBody>
      </p:sp>
    </p:spTree>
    <p:extLst>
      <p:ext uri="{BB962C8B-B14F-4D97-AF65-F5344CB8AC3E}">
        <p14:creationId xmlns:p14="http://schemas.microsoft.com/office/powerpoint/2010/main" val="6427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6504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7457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74772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C12C299-16B2-4475-990D-751901EACC14}" type="datetimeFigureOut">
              <a:rPr lang="en-US" smtClean="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7719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834725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421241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64716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178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5419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293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2690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7/18/2019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151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7/18/2019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4263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7/18/2019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4869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7084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1431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2BE451C3-0FF4-47C4-B829-773ADF60F88C}" type="datetimeFigureOut">
              <a:rPr lang="en-US" smtClean="0"/>
              <a:t>7/18/2019</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5894331"/>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4049" y="520700"/>
            <a:ext cx="7557184" cy="865782"/>
          </a:xfrm>
        </p:spPr>
        <p:txBody>
          <a:bodyPr>
            <a:normAutofit/>
          </a:bodyPr>
          <a:lstStyle/>
          <a:p>
            <a:r>
              <a:rPr lang="en-US" sz="4800" b="1" dirty="0"/>
              <a:t>Capstone </a:t>
            </a:r>
            <a:r>
              <a:rPr lang="en-US" sz="4800" b="1" dirty="0" smtClean="0"/>
              <a:t>final project</a:t>
            </a:r>
            <a:endParaRPr lang="en-US" sz="4800" dirty="0"/>
          </a:p>
        </p:txBody>
      </p:sp>
      <p:sp>
        <p:nvSpPr>
          <p:cNvPr id="3" name="Subtitle 2"/>
          <p:cNvSpPr>
            <a:spLocks noGrp="1"/>
          </p:cNvSpPr>
          <p:nvPr>
            <p:ph type="subTitle" idx="1"/>
          </p:nvPr>
        </p:nvSpPr>
        <p:spPr>
          <a:xfrm>
            <a:off x="1942415" y="1996080"/>
            <a:ext cx="6600451" cy="1126283"/>
          </a:xfrm>
        </p:spPr>
        <p:txBody>
          <a:bodyPr/>
          <a:lstStyle/>
          <a:p>
            <a:r>
              <a:rPr lang="en-US" dirty="0" smtClean="0"/>
              <a:t>Opening a Thai restaurant</a:t>
            </a:r>
            <a:r>
              <a:rPr lang="tr-TR" dirty="0" smtClean="0"/>
              <a:t> </a:t>
            </a:r>
            <a:r>
              <a:rPr lang="pt-BR" dirty="0" smtClean="0"/>
              <a:t>in</a:t>
            </a:r>
            <a:r>
              <a:rPr lang="tr-TR" dirty="0" smtClean="0"/>
              <a:t> Manhattan, </a:t>
            </a:r>
            <a:r>
              <a:rPr lang="tr-TR" dirty="0" smtClean="0"/>
              <a:t>New York</a:t>
            </a:r>
            <a:endParaRPr lang="en-US" dirty="0"/>
          </a:p>
        </p:txBody>
      </p:sp>
    </p:spTree>
    <p:extLst>
      <p:ext uri="{BB962C8B-B14F-4D97-AF65-F5344CB8AC3E}">
        <p14:creationId xmlns:p14="http://schemas.microsoft.com/office/powerpoint/2010/main"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644650" y="1555519"/>
            <a:ext cx="6571059" cy="327074"/>
          </a:xfrm>
        </p:spPr>
        <p:txBody>
          <a:bodyPr>
            <a:normAutofit fontScale="92500" lnSpcReduction="10000"/>
          </a:bodyPr>
          <a:lstStyle/>
          <a:p>
            <a:pPr marL="0" indent="0">
              <a:buNone/>
            </a:pPr>
            <a:r>
              <a:rPr lang="en-US" b="1" dirty="0"/>
              <a:t>Cluster </a:t>
            </a:r>
            <a:r>
              <a:rPr lang="tr-TR" b="1" dirty="0" smtClean="0"/>
              <a:t>1</a:t>
            </a:r>
          </a:p>
          <a:p>
            <a:pPr marL="0" indent="0">
              <a:buNone/>
            </a:pPr>
            <a:endParaRPr lang="en-US" dirty="0"/>
          </a:p>
          <a:p>
            <a:endParaRPr lang="tr-TR" dirty="0"/>
          </a:p>
        </p:txBody>
      </p:sp>
      <p:pic>
        <p:nvPicPr>
          <p:cNvPr id="5" name="Picture 4"/>
          <p:cNvPicPr/>
          <p:nvPr/>
        </p:nvPicPr>
        <p:blipFill>
          <a:blip r:embed="rId2"/>
          <a:stretch>
            <a:fillRect/>
          </a:stretch>
        </p:blipFill>
        <p:spPr>
          <a:xfrm>
            <a:off x="644650" y="1905000"/>
            <a:ext cx="7889750" cy="4384964"/>
          </a:xfrm>
          <a:prstGeom prst="rect">
            <a:avLst/>
          </a:prstGeom>
        </p:spPr>
      </p:pic>
    </p:spTree>
    <p:extLst>
      <p:ext uri="{BB962C8B-B14F-4D97-AF65-F5344CB8AC3E}">
        <p14:creationId xmlns:p14="http://schemas.microsoft.com/office/powerpoint/2010/main" val="359117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866216" y="1567375"/>
            <a:ext cx="6571059" cy="337625"/>
          </a:xfrm>
        </p:spPr>
        <p:txBody>
          <a:bodyPr>
            <a:normAutofit fontScale="92500" lnSpcReduction="10000"/>
          </a:bodyPr>
          <a:lstStyle/>
          <a:p>
            <a:r>
              <a:rPr lang="en-US" b="1" dirty="0"/>
              <a:t>Cluster </a:t>
            </a:r>
            <a:r>
              <a:rPr lang="tr-TR" b="1" dirty="0" smtClean="0"/>
              <a:t>2</a:t>
            </a:r>
          </a:p>
          <a:p>
            <a:endParaRPr lang="en-US" dirty="0"/>
          </a:p>
          <a:p>
            <a:endParaRPr lang="tr-TR" dirty="0"/>
          </a:p>
        </p:txBody>
      </p:sp>
      <p:pic>
        <p:nvPicPr>
          <p:cNvPr id="6" name="Picture 5"/>
          <p:cNvPicPr/>
          <p:nvPr/>
        </p:nvPicPr>
        <p:blipFill>
          <a:blip r:embed="rId2"/>
          <a:stretch>
            <a:fillRect/>
          </a:stretch>
        </p:blipFill>
        <p:spPr>
          <a:xfrm>
            <a:off x="763384" y="2098963"/>
            <a:ext cx="7923415" cy="4454236"/>
          </a:xfrm>
          <a:prstGeom prst="rect">
            <a:avLst/>
          </a:prstGeom>
        </p:spPr>
      </p:pic>
    </p:spTree>
    <p:extLst>
      <p:ext uri="{BB962C8B-B14F-4D97-AF65-F5344CB8AC3E}">
        <p14:creationId xmlns:p14="http://schemas.microsoft.com/office/powerpoint/2010/main" val="1095840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866216" y="1463334"/>
            <a:ext cx="6571059" cy="337625"/>
          </a:xfrm>
        </p:spPr>
        <p:txBody>
          <a:bodyPr>
            <a:normAutofit fontScale="92500" lnSpcReduction="10000"/>
          </a:bodyPr>
          <a:lstStyle/>
          <a:p>
            <a:pPr marL="0" indent="0">
              <a:buNone/>
            </a:pPr>
            <a:r>
              <a:rPr lang="en-US" b="1" dirty="0"/>
              <a:t>Cluster </a:t>
            </a:r>
            <a:r>
              <a:rPr lang="tr-TR" b="1" dirty="0" smtClean="0"/>
              <a:t>3</a:t>
            </a:r>
          </a:p>
          <a:p>
            <a:pPr marL="0" indent="0">
              <a:buNone/>
            </a:pPr>
            <a:endParaRPr lang="en-US" dirty="0"/>
          </a:p>
          <a:p>
            <a:endParaRPr lang="tr-TR" dirty="0"/>
          </a:p>
        </p:txBody>
      </p:sp>
      <p:pic>
        <p:nvPicPr>
          <p:cNvPr id="6" name="Picture 5"/>
          <p:cNvPicPr/>
          <p:nvPr/>
        </p:nvPicPr>
        <p:blipFill>
          <a:blip r:embed="rId2"/>
          <a:stretch>
            <a:fillRect/>
          </a:stretch>
        </p:blipFill>
        <p:spPr>
          <a:xfrm>
            <a:off x="866216" y="1911032"/>
            <a:ext cx="7668184" cy="4434350"/>
          </a:xfrm>
          <a:prstGeom prst="rect">
            <a:avLst/>
          </a:prstGeom>
        </p:spPr>
      </p:pic>
    </p:spTree>
    <p:extLst>
      <p:ext uri="{BB962C8B-B14F-4D97-AF65-F5344CB8AC3E}">
        <p14:creationId xmlns:p14="http://schemas.microsoft.com/office/powerpoint/2010/main" val="1408505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866216" y="1548273"/>
            <a:ext cx="6571059" cy="337625"/>
          </a:xfrm>
        </p:spPr>
        <p:txBody>
          <a:bodyPr>
            <a:normAutofit fontScale="92500" lnSpcReduction="10000"/>
          </a:bodyPr>
          <a:lstStyle/>
          <a:p>
            <a:pPr marL="0" indent="0">
              <a:buNone/>
            </a:pPr>
            <a:r>
              <a:rPr lang="en-US" b="1" dirty="0"/>
              <a:t>Cluster </a:t>
            </a:r>
            <a:r>
              <a:rPr lang="tr-TR" b="1" dirty="0" smtClean="0"/>
              <a:t>4</a:t>
            </a:r>
          </a:p>
          <a:p>
            <a:pPr marL="0" indent="0">
              <a:buNone/>
            </a:pPr>
            <a:endParaRPr lang="en-US" dirty="0"/>
          </a:p>
          <a:p>
            <a:endParaRPr lang="tr-TR" dirty="0"/>
          </a:p>
        </p:txBody>
      </p:sp>
      <p:pic>
        <p:nvPicPr>
          <p:cNvPr id="5" name="Picture 4"/>
          <p:cNvPicPr/>
          <p:nvPr/>
        </p:nvPicPr>
        <p:blipFill>
          <a:blip r:embed="rId2"/>
          <a:stretch>
            <a:fillRect/>
          </a:stretch>
        </p:blipFill>
        <p:spPr>
          <a:xfrm>
            <a:off x="866215" y="2400732"/>
            <a:ext cx="7197129" cy="2309813"/>
          </a:xfrm>
          <a:prstGeom prst="rect">
            <a:avLst/>
          </a:prstGeom>
        </p:spPr>
      </p:pic>
    </p:spTree>
    <p:extLst>
      <p:ext uri="{BB962C8B-B14F-4D97-AF65-F5344CB8AC3E}">
        <p14:creationId xmlns:p14="http://schemas.microsoft.com/office/powerpoint/2010/main" val="892335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pic>
        <p:nvPicPr>
          <p:cNvPr id="4" name="Picture 3"/>
          <p:cNvPicPr/>
          <p:nvPr/>
        </p:nvPicPr>
        <p:blipFill>
          <a:blip r:embed="rId2"/>
          <a:stretch>
            <a:fillRect/>
          </a:stretch>
        </p:blipFill>
        <p:spPr>
          <a:xfrm>
            <a:off x="2271712" y="1476375"/>
            <a:ext cx="4600575" cy="3905250"/>
          </a:xfrm>
          <a:prstGeom prst="rect">
            <a:avLst/>
          </a:prstGeom>
        </p:spPr>
      </p:pic>
    </p:spTree>
    <p:extLst>
      <p:ext uri="{BB962C8B-B14F-4D97-AF65-F5344CB8AC3E}">
        <p14:creationId xmlns:p14="http://schemas.microsoft.com/office/powerpoint/2010/main" val="2222043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6" name="Rectangle 5"/>
          <p:cNvSpPr/>
          <p:nvPr/>
        </p:nvSpPr>
        <p:spPr>
          <a:xfrm>
            <a:off x="6235504" y="2926940"/>
            <a:ext cx="2679896" cy="1338828"/>
          </a:xfrm>
          <a:prstGeom prst="rect">
            <a:avLst/>
          </a:prstGeom>
        </p:spPr>
        <p:txBody>
          <a:bodyPr wrap="square">
            <a:spAutoFit/>
          </a:bodyPr>
          <a:lstStyle/>
          <a:p>
            <a:pPr marL="342900">
              <a:lnSpc>
                <a:spcPct val="150000"/>
              </a:lnSpc>
              <a:spcAft>
                <a:spcPts val="900"/>
              </a:spcAft>
            </a:pPr>
            <a:r>
              <a:rPr lang="en-US" sz="1350" dirty="0">
                <a:solidFill>
                  <a:srgbClr val="000000"/>
                </a:solidFill>
                <a:latin typeface="Times New Roman" panose="02020603050405020304" pitchFamily="18" charset="0"/>
                <a:ea typeface="Calibri" panose="020F0502020204030204" pitchFamily="34" charset="0"/>
              </a:rPr>
              <a:t>Based on </a:t>
            </a:r>
            <a:r>
              <a:rPr lang="en-US" sz="1350" dirty="0" err="1">
                <a:solidFill>
                  <a:srgbClr val="000000"/>
                </a:solidFill>
                <a:latin typeface="Times New Roman" panose="02020603050405020304" pitchFamily="18" charset="0"/>
                <a:ea typeface="Calibri" panose="020F0502020204030204" pitchFamily="34" charset="0"/>
              </a:rPr>
              <a:t>dataframe</a:t>
            </a:r>
            <a:r>
              <a:rPr lang="en-US" sz="1350" dirty="0">
                <a:solidFill>
                  <a:srgbClr val="000000"/>
                </a:solidFill>
                <a:latin typeface="Times New Roman" panose="02020603050405020304" pitchFamily="18" charset="0"/>
                <a:ea typeface="Calibri" panose="020F0502020204030204" pitchFamily="34" charset="0"/>
              </a:rPr>
              <a:t> analysis above Cluster </a:t>
            </a:r>
            <a:r>
              <a:rPr lang="en-US" sz="1350" dirty="0" smtClean="0">
                <a:solidFill>
                  <a:srgbClr val="000000"/>
                </a:solidFill>
                <a:latin typeface="Times New Roman" panose="02020603050405020304" pitchFamily="18" charset="0"/>
                <a:ea typeface="Calibri" panose="020F0502020204030204" pitchFamily="34" charset="0"/>
              </a:rPr>
              <a:t>2 and </a:t>
            </a:r>
            <a:r>
              <a:rPr lang="en-US" sz="1350" dirty="0">
                <a:solidFill>
                  <a:srgbClr val="000000"/>
                </a:solidFill>
                <a:latin typeface="Times New Roman" panose="02020603050405020304" pitchFamily="18" charset="0"/>
                <a:ea typeface="Calibri" panose="020F0502020204030204" pitchFamily="34" charset="0"/>
              </a:rPr>
              <a:t>Cluster 4 </a:t>
            </a:r>
            <a:r>
              <a:rPr lang="en-US" sz="1350" dirty="0" smtClean="0">
                <a:solidFill>
                  <a:srgbClr val="000000"/>
                </a:solidFill>
                <a:latin typeface="Times New Roman" panose="02020603050405020304" pitchFamily="18" charset="0"/>
                <a:ea typeface="Calibri" panose="020F0502020204030204" pitchFamily="34" charset="0"/>
              </a:rPr>
              <a:t>areas </a:t>
            </a:r>
            <a:r>
              <a:rPr lang="en-US" sz="1350" dirty="0">
                <a:solidFill>
                  <a:srgbClr val="000000"/>
                </a:solidFill>
                <a:latin typeface="Times New Roman" panose="02020603050405020304" pitchFamily="18" charset="0"/>
                <a:ea typeface="Calibri" panose="020F0502020204030204" pitchFamily="34" charset="0"/>
              </a:rPr>
              <a:t>are the best places to open a new sushi bar business.</a:t>
            </a:r>
            <a:endParaRPr lang="tr-TR" sz="1350" dirty="0">
              <a:latin typeface="Times New Roman" panose="02020603050405020304" pitchFamily="18" charset="0"/>
              <a:ea typeface="Times New Roman" panose="02020603050405020304" pitchFamily="18" charset="0"/>
            </a:endParaRPr>
          </a:p>
        </p:txBody>
      </p:sp>
      <p:pic>
        <p:nvPicPr>
          <p:cNvPr id="5" name="Picture 4"/>
          <p:cNvPicPr/>
          <p:nvPr/>
        </p:nvPicPr>
        <p:blipFill>
          <a:blip r:embed="rId2"/>
          <a:stretch>
            <a:fillRect/>
          </a:stretch>
        </p:blipFill>
        <p:spPr>
          <a:xfrm>
            <a:off x="1634929" y="1767321"/>
            <a:ext cx="4600575" cy="3905250"/>
          </a:xfrm>
          <a:prstGeom prst="rect">
            <a:avLst/>
          </a:prstGeom>
        </p:spPr>
      </p:pic>
    </p:spTree>
    <p:extLst>
      <p:ext uri="{BB962C8B-B14F-4D97-AF65-F5344CB8AC3E}">
        <p14:creationId xmlns:p14="http://schemas.microsoft.com/office/powerpoint/2010/main" val="31946704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a:xfrm>
            <a:off x="724326" y="2821699"/>
            <a:ext cx="7753581" cy="1701034"/>
          </a:xfrm>
        </p:spPr>
        <p:txBody>
          <a:bodyPr>
            <a:normAutofit fontScale="77500" lnSpcReduction="20000"/>
          </a:bodyPr>
          <a:lstStyle/>
          <a:p>
            <a:r>
              <a:rPr lang="en-US" dirty="0"/>
              <a:t>This analysis is performed on limited data. This may be right or may be wrong. But if good amount of data is available there is scope to come up with better results.</a:t>
            </a:r>
            <a:endParaRPr lang="tr-TR" dirty="0"/>
          </a:p>
          <a:p>
            <a:pPr lvl="0"/>
            <a:r>
              <a:rPr lang="en-US" dirty="0"/>
              <a:t>There is high competition in Midtown and </a:t>
            </a:r>
            <a:r>
              <a:rPr lang="en-US" dirty="0" err="1"/>
              <a:t>Soho</a:t>
            </a:r>
            <a:r>
              <a:rPr lang="en-US" dirty="0"/>
              <a:t> so it is very risky to open business in these areas.</a:t>
            </a:r>
            <a:endParaRPr lang="tr-TR" dirty="0"/>
          </a:p>
          <a:p>
            <a:pPr lvl="0"/>
            <a:r>
              <a:rPr lang="en-US" dirty="0"/>
              <a:t>Central Harlem has also potential where closes to </a:t>
            </a:r>
            <a:r>
              <a:rPr lang="tr-TR" dirty="0" err="1"/>
              <a:t>Morningside</a:t>
            </a:r>
            <a:r>
              <a:rPr lang="tr-TR" dirty="0"/>
              <a:t> </a:t>
            </a:r>
            <a:r>
              <a:rPr lang="tr-TR" dirty="0" err="1"/>
              <a:t>Heights</a:t>
            </a:r>
            <a:r>
              <a:rPr lang="tr-TR" dirty="0"/>
              <a:t> </a:t>
            </a:r>
            <a:r>
              <a:rPr lang="en-US" dirty="0"/>
              <a:t>area.</a:t>
            </a:r>
            <a:endParaRPr lang="tr-TR" dirty="0"/>
          </a:p>
          <a:p>
            <a:pPr lvl="0"/>
            <a:r>
              <a:rPr lang="en-US" dirty="0"/>
              <a:t>It can be done more detailed analysis by adding other factors such as transportation, demographics of inhabitants.   </a:t>
            </a:r>
            <a:endParaRPr lang="tr-TR" dirty="0"/>
          </a:p>
        </p:txBody>
      </p:sp>
    </p:spTree>
    <p:extLst>
      <p:ext uri="{BB962C8B-B14F-4D97-AF65-F5344CB8AC3E}">
        <p14:creationId xmlns:p14="http://schemas.microsoft.com/office/powerpoint/2010/main" val="2053290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866215" y="2914650"/>
            <a:ext cx="7521647" cy="2078501"/>
          </a:xfrm>
        </p:spPr>
        <p:txBody>
          <a:bodyPr>
            <a:noAutofit/>
          </a:bodyPr>
          <a:lstStyle/>
          <a:p>
            <a:pPr>
              <a:lnSpc>
                <a:spcPct val="150000"/>
              </a:lnSpc>
            </a:pPr>
            <a:r>
              <a:rPr lang="en-US" dirty="0"/>
              <a:t>Although all of the goals of this project were met there is definitely room for further improvement and development as noted below. However, the goals of the project were met and, with some more work, could easily be </a:t>
            </a:r>
            <a:r>
              <a:rPr lang="en-US" dirty="0" smtClean="0"/>
              <a:t>developed </a:t>
            </a:r>
            <a:r>
              <a:rPr lang="en-US" dirty="0"/>
              <a:t>into a </a:t>
            </a:r>
            <a:r>
              <a:rPr lang="en-US"/>
              <a:t>fully </a:t>
            </a:r>
            <a:r>
              <a:rPr lang="en-US" smtClean="0"/>
              <a:t>pledged </a:t>
            </a:r>
            <a:r>
              <a:rPr lang="en-US" dirty="0"/>
              <a:t>application that could support the opening a business idea in an unknown location.</a:t>
            </a:r>
            <a:endParaRPr lang="tr-TR" dirty="0"/>
          </a:p>
        </p:txBody>
      </p:sp>
    </p:spTree>
    <p:extLst>
      <p:ext uri="{BB962C8B-B14F-4D97-AF65-F5344CB8AC3E}">
        <p14:creationId xmlns:p14="http://schemas.microsoft.com/office/powerpoint/2010/main"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9301" y="638620"/>
            <a:ext cx="6589199" cy="1280890"/>
          </a:xfrm>
        </p:spPr>
        <p:txBody>
          <a:bodyPr>
            <a:normAutofit/>
          </a:bodyPr>
          <a:lstStyle/>
          <a:p>
            <a:r>
              <a:rPr lang="en-US" sz="3200" b="1" dirty="0" smtClean="0"/>
              <a:t>Context and business problem</a:t>
            </a:r>
            <a:endParaRPr lang="en-US" sz="3200" dirty="0"/>
          </a:p>
        </p:txBody>
      </p:sp>
      <p:sp>
        <p:nvSpPr>
          <p:cNvPr id="3" name="Content Placeholder 2"/>
          <p:cNvSpPr>
            <a:spLocks noGrp="1"/>
          </p:cNvSpPr>
          <p:nvPr>
            <p:ph idx="1"/>
          </p:nvPr>
        </p:nvSpPr>
        <p:spPr>
          <a:xfrm>
            <a:off x="554691" y="1926420"/>
            <a:ext cx="8309909" cy="3534580"/>
          </a:xfrm>
        </p:spPr>
        <p:txBody>
          <a:bodyPr>
            <a:normAutofit lnSpcReduction="10000"/>
          </a:bodyPr>
          <a:lstStyle/>
          <a:p>
            <a:endParaRPr lang="tr-TR" dirty="0" smtClean="0"/>
          </a:p>
          <a:p>
            <a:r>
              <a:rPr lang="en-US" dirty="0" smtClean="0"/>
              <a:t>The City of New York, usually called either New York City (NYC) or simply New York (NY), is the most populous city in the United States. With an estimated 2018 population of 8,398,748 distributed over a land area of about 302.6 square miles (784 km2), New York is also the most densely populated major city in the United States. </a:t>
            </a:r>
          </a:p>
          <a:p>
            <a:r>
              <a:rPr lang="en-US" dirty="0" smtClean="0"/>
              <a:t>My client wants to open a new </a:t>
            </a:r>
            <a:r>
              <a:rPr lang="en-US" dirty="0"/>
              <a:t>T</a:t>
            </a:r>
            <a:r>
              <a:rPr lang="en-US" dirty="0" smtClean="0"/>
              <a:t>hai restaurant chain in Manhattan area, so I only focus on that borough during my analysis. The objective is to locate and recommend to the management which neighborhood of New </a:t>
            </a:r>
            <a:r>
              <a:rPr lang="en-US" dirty="0" err="1" smtClean="0"/>
              <a:t>york</a:t>
            </a:r>
            <a:r>
              <a:rPr lang="en-US" dirty="0" smtClean="0"/>
              <a:t> city will be best choice to start a restaurant. The Management also expects to understand the rationale of the recommendations made.</a:t>
            </a:r>
            <a:endParaRPr lang="fr-FR" dirty="0"/>
          </a:p>
        </p:txBody>
      </p:sp>
    </p:spTree>
    <p:extLst>
      <p:ext uri="{BB962C8B-B14F-4D97-AF65-F5344CB8AC3E}">
        <p14:creationId xmlns:p14="http://schemas.microsoft.com/office/powerpoint/2010/main"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Selection</a:t>
            </a:r>
            <a:endParaRPr lang="en-US" dirty="0"/>
          </a:p>
        </p:txBody>
      </p:sp>
      <p:sp>
        <p:nvSpPr>
          <p:cNvPr id="3" name="Content Placeholder 2"/>
          <p:cNvSpPr>
            <a:spLocks noGrp="1"/>
          </p:cNvSpPr>
          <p:nvPr>
            <p:ph idx="1"/>
          </p:nvPr>
        </p:nvSpPr>
        <p:spPr>
          <a:xfrm>
            <a:off x="866215" y="2668681"/>
            <a:ext cx="7797053" cy="1789019"/>
          </a:xfrm>
        </p:spPr>
        <p:txBody>
          <a:bodyPr>
            <a:normAutofit fontScale="92500" lnSpcReduction="10000"/>
          </a:bodyPr>
          <a:lstStyle/>
          <a:p>
            <a:r>
              <a:rPr lang="en-US" dirty="0" smtClean="0"/>
              <a:t>To identify the characteristics of our competitors' venues in </a:t>
            </a:r>
            <a:r>
              <a:rPr lang="tr-TR" dirty="0" smtClean="0"/>
              <a:t>Manhattan</a:t>
            </a:r>
            <a:r>
              <a:rPr lang="en-US" dirty="0" smtClean="0"/>
              <a:t>, we would first need to find out the number of </a:t>
            </a:r>
            <a:r>
              <a:rPr lang="pt-BR" dirty="0" smtClean="0"/>
              <a:t>Thai restaurants</a:t>
            </a:r>
            <a:r>
              <a:rPr lang="tr-TR" dirty="0" smtClean="0"/>
              <a:t> </a:t>
            </a:r>
            <a:r>
              <a:rPr lang="tr-TR" dirty="0" smtClean="0"/>
              <a:t>in Manhattan </a:t>
            </a:r>
            <a:r>
              <a:rPr lang="en-US" dirty="0" smtClean="0"/>
              <a:t>currently and their location.</a:t>
            </a:r>
          </a:p>
          <a:p>
            <a:r>
              <a:rPr lang="en-US" dirty="0" smtClean="0"/>
              <a:t>We then used </a:t>
            </a:r>
            <a:r>
              <a:rPr lang="en-US" dirty="0"/>
              <a:t>Google Map API to find their geographic coordinates based on their postal code addresses</a:t>
            </a:r>
            <a:r>
              <a:rPr lang="en-US" dirty="0" smtClean="0"/>
              <a:t>.</a:t>
            </a:r>
            <a:endParaRPr lang="tr-TR" dirty="0" smtClean="0"/>
          </a:p>
          <a:p>
            <a:r>
              <a:rPr lang="tr-TR" dirty="0" err="1" smtClean="0"/>
              <a:t>In</a:t>
            </a:r>
            <a:r>
              <a:rPr lang="tr-TR" dirty="0" smtClean="0"/>
              <a:t> Manhattan, </a:t>
            </a:r>
            <a:r>
              <a:rPr lang="tr-TR" dirty="0" err="1" smtClean="0"/>
              <a:t>there</a:t>
            </a:r>
            <a:r>
              <a:rPr lang="tr-TR" dirty="0" smtClean="0"/>
              <a:t> is 1763 </a:t>
            </a:r>
            <a:r>
              <a:rPr lang="tr-TR" dirty="0" err="1" smtClean="0"/>
              <a:t>sushi</a:t>
            </a:r>
            <a:r>
              <a:rPr lang="tr-TR" dirty="0" smtClean="0"/>
              <a:t> </a:t>
            </a:r>
            <a:r>
              <a:rPr lang="tr-TR" dirty="0" err="1" smtClean="0"/>
              <a:t>bars</a:t>
            </a:r>
            <a:r>
              <a:rPr lang="tr-TR" dirty="0" smtClean="0"/>
              <a:t> </a:t>
            </a:r>
            <a:r>
              <a:rPr lang="tr-TR" dirty="0" err="1" smtClean="0"/>
              <a:t>are</a:t>
            </a:r>
            <a:r>
              <a:rPr lang="tr-TR" dirty="0" smtClean="0"/>
              <a:t> </a:t>
            </a:r>
            <a:r>
              <a:rPr lang="tr-TR" dirty="0" err="1" smtClean="0"/>
              <a:t>currently</a:t>
            </a:r>
            <a:r>
              <a:rPr lang="tr-TR" dirty="0" smtClean="0"/>
              <a:t> </a:t>
            </a:r>
            <a:r>
              <a:rPr lang="tr-TR" dirty="0" err="1" smtClean="0"/>
              <a:t>operating</a:t>
            </a:r>
            <a:r>
              <a:rPr lang="tr-TR" dirty="0" smtClean="0"/>
              <a:t>. </a:t>
            </a:r>
          </a:p>
          <a:p>
            <a:pPr marL="0" indent="0">
              <a:buNone/>
            </a:pPr>
            <a:endParaRPr lang="tr-TR" dirty="0"/>
          </a:p>
          <a:p>
            <a:pPr marL="0" indent="0">
              <a:buNone/>
            </a:pPr>
            <a:endParaRPr lang="en-US" dirty="0"/>
          </a:p>
        </p:txBody>
      </p:sp>
      <p:pic>
        <p:nvPicPr>
          <p:cNvPr id="4" name="Picture 3"/>
          <p:cNvPicPr>
            <a:picLocks noChangeAspect="1"/>
          </p:cNvPicPr>
          <p:nvPr/>
        </p:nvPicPr>
        <p:blipFill>
          <a:blip r:embed="rId3"/>
          <a:stretch>
            <a:fillRect/>
          </a:stretch>
        </p:blipFill>
        <p:spPr>
          <a:xfrm>
            <a:off x="1453861" y="4582340"/>
            <a:ext cx="3564229" cy="1278082"/>
          </a:xfrm>
          <a:prstGeom prst="rect">
            <a:avLst/>
          </a:prstGeom>
        </p:spPr>
      </p:pic>
    </p:spTree>
    <p:extLst>
      <p:ext uri="{BB962C8B-B14F-4D97-AF65-F5344CB8AC3E}">
        <p14:creationId xmlns:p14="http://schemas.microsoft.com/office/powerpoint/2010/main" val="87060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Selection</a:t>
            </a:r>
            <a:endParaRPr lang="en-US" dirty="0"/>
          </a:p>
        </p:txBody>
      </p:sp>
      <p:sp>
        <p:nvSpPr>
          <p:cNvPr id="3" name="Content Placeholder 2"/>
          <p:cNvSpPr>
            <a:spLocks noGrp="1"/>
          </p:cNvSpPr>
          <p:nvPr>
            <p:ph idx="1"/>
          </p:nvPr>
        </p:nvSpPr>
        <p:spPr>
          <a:xfrm>
            <a:off x="866215" y="1655949"/>
            <a:ext cx="7797053" cy="498101"/>
          </a:xfrm>
        </p:spPr>
        <p:txBody>
          <a:bodyPr>
            <a:normAutofit fontScale="85000" lnSpcReduction="20000"/>
          </a:bodyPr>
          <a:lstStyle/>
          <a:p>
            <a:r>
              <a:rPr lang="en-US" dirty="0" smtClean="0"/>
              <a:t>Next, we also used Google Map API to </a:t>
            </a:r>
            <a:r>
              <a:rPr lang="en-US" dirty="0"/>
              <a:t>find their geographic coordinates </a:t>
            </a:r>
            <a:r>
              <a:rPr lang="en-US" dirty="0" smtClean="0"/>
              <a:t>of the 5 locations shortlisted for </a:t>
            </a:r>
            <a:r>
              <a:rPr lang="pt-BR" dirty="0" smtClean="0"/>
              <a:t>the Thai restaurants</a:t>
            </a:r>
            <a:r>
              <a:rPr lang="en-US" dirty="0" smtClean="0"/>
              <a:t>:</a:t>
            </a:r>
            <a:endParaRPr lang="en-US" dirty="0"/>
          </a:p>
        </p:txBody>
      </p:sp>
      <p:sp>
        <p:nvSpPr>
          <p:cNvPr id="8" name="TextBox 7"/>
          <p:cNvSpPr txBox="1"/>
          <p:nvPr/>
        </p:nvSpPr>
        <p:spPr>
          <a:xfrm>
            <a:off x="2028202" y="4937872"/>
            <a:ext cx="4899098" cy="230832"/>
          </a:xfrm>
          <a:prstGeom prst="rect">
            <a:avLst/>
          </a:prstGeom>
          <a:noFill/>
        </p:spPr>
        <p:txBody>
          <a:bodyPr wrap="none" rtlCol="0">
            <a:spAutoFit/>
          </a:bodyPr>
          <a:lstStyle/>
          <a:p>
            <a:r>
              <a:rPr lang="en-US" sz="900" dirty="0"/>
              <a:t>Table 2: Data frame containing geographic coordinates of our 5 shortlisted locations</a:t>
            </a:r>
            <a:endParaRPr lang="en-US" sz="900" dirty="0"/>
          </a:p>
        </p:txBody>
      </p:sp>
      <p:pic>
        <p:nvPicPr>
          <p:cNvPr id="6" name="Picture 5"/>
          <p:cNvPicPr/>
          <p:nvPr/>
        </p:nvPicPr>
        <p:blipFill rotWithShape="1">
          <a:blip r:embed="rId3"/>
          <a:srcRect b="25036"/>
          <a:stretch/>
        </p:blipFill>
        <p:spPr>
          <a:xfrm>
            <a:off x="693032" y="2405347"/>
            <a:ext cx="8143417" cy="2165812"/>
          </a:xfrm>
          <a:prstGeom prst="rect">
            <a:avLst/>
          </a:prstGeom>
        </p:spPr>
      </p:pic>
    </p:spTree>
    <p:extLst>
      <p:ext uri="{BB962C8B-B14F-4D97-AF65-F5344CB8AC3E}">
        <p14:creationId xmlns:p14="http://schemas.microsoft.com/office/powerpoint/2010/main" val="998096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464195" y="2750754"/>
            <a:ext cx="8309315" cy="1570969"/>
          </a:xfrm>
        </p:spPr>
        <p:txBody>
          <a:bodyPr>
            <a:normAutofit fontScale="92500" lnSpcReduction="10000"/>
          </a:bodyPr>
          <a:lstStyle/>
          <a:p>
            <a:r>
              <a:rPr lang="en-US" dirty="0"/>
              <a:t> </a:t>
            </a:r>
            <a:r>
              <a:rPr lang="tr-TR" dirty="0" smtClean="0"/>
              <a:t>A</a:t>
            </a:r>
            <a:r>
              <a:rPr lang="en-US" dirty="0" err="1" smtClean="0"/>
              <a:t>ddresses</a:t>
            </a:r>
            <a:r>
              <a:rPr lang="tr-TR" dirty="0" smtClean="0"/>
              <a:t> </a:t>
            </a:r>
            <a:r>
              <a:rPr lang="tr-TR" dirty="0" err="1" smtClean="0"/>
              <a:t>are</a:t>
            </a:r>
            <a:r>
              <a:rPr lang="tr-TR" dirty="0" smtClean="0"/>
              <a:t> </a:t>
            </a:r>
            <a:r>
              <a:rPr lang="tr-TR" dirty="0" err="1" smtClean="0"/>
              <a:t>converted</a:t>
            </a:r>
            <a:r>
              <a:rPr lang="en-US" dirty="0" smtClean="0"/>
              <a:t> </a:t>
            </a:r>
            <a:r>
              <a:rPr lang="en-US" dirty="0"/>
              <a:t>into their equivalent latitude and longitude values. </a:t>
            </a:r>
            <a:endParaRPr lang="tr-TR" dirty="0" smtClean="0"/>
          </a:p>
          <a:p>
            <a:r>
              <a:rPr lang="en-US" dirty="0" smtClean="0"/>
              <a:t>Foursquare </a:t>
            </a:r>
            <a:r>
              <a:rPr lang="en-US" dirty="0"/>
              <a:t>API </a:t>
            </a:r>
            <a:r>
              <a:rPr lang="tr-TR" dirty="0" smtClean="0"/>
              <a:t>is </a:t>
            </a:r>
            <a:r>
              <a:rPr lang="tr-TR" dirty="0" err="1" smtClean="0"/>
              <a:t>used</a:t>
            </a:r>
            <a:r>
              <a:rPr lang="tr-TR" dirty="0" smtClean="0"/>
              <a:t> </a:t>
            </a:r>
            <a:r>
              <a:rPr lang="en-US" dirty="0" smtClean="0"/>
              <a:t>to </a:t>
            </a:r>
            <a:r>
              <a:rPr lang="en-US" dirty="0"/>
              <a:t>explore neighborhoods in Manhattan, New York. </a:t>
            </a:r>
            <a:endParaRPr lang="tr-TR" dirty="0" smtClean="0"/>
          </a:p>
          <a:p>
            <a:r>
              <a:rPr lang="en-US" dirty="0" smtClean="0"/>
              <a:t>After </a:t>
            </a:r>
            <a:r>
              <a:rPr lang="en-US" dirty="0"/>
              <a:t>that, explore function to get </a:t>
            </a:r>
            <a:r>
              <a:rPr lang="en-US" dirty="0" smtClean="0"/>
              <a:t>Thai restaurants categories </a:t>
            </a:r>
            <a:r>
              <a:rPr lang="en-US" dirty="0"/>
              <a:t>in each neighborhood</a:t>
            </a:r>
            <a:r>
              <a:rPr lang="en-US" dirty="0" smtClean="0"/>
              <a:t>.</a:t>
            </a:r>
            <a:endParaRPr lang="tr-TR" dirty="0" smtClean="0"/>
          </a:p>
          <a:p>
            <a:endParaRPr lang="tr-TR" dirty="0"/>
          </a:p>
        </p:txBody>
      </p:sp>
    </p:spTree>
    <p:extLst>
      <p:ext uri="{BB962C8B-B14F-4D97-AF65-F5344CB8AC3E}">
        <p14:creationId xmlns:p14="http://schemas.microsoft.com/office/powerpoint/2010/main" val="2793746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464195" y="2750754"/>
            <a:ext cx="8309315" cy="1570969"/>
          </a:xfrm>
        </p:spPr>
        <p:txBody>
          <a:bodyPr>
            <a:normAutofit/>
          </a:bodyPr>
          <a:lstStyle/>
          <a:p>
            <a:pPr algn="just"/>
            <a:r>
              <a:rPr lang="en-US" dirty="0"/>
              <a:t> </a:t>
            </a:r>
          </a:p>
        </p:txBody>
      </p:sp>
      <p:pic>
        <p:nvPicPr>
          <p:cNvPr id="5" name="Picture 4"/>
          <p:cNvPicPr/>
          <p:nvPr/>
        </p:nvPicPr>
        <p:blipFill>
          <a:blip r:embed="rId3"/>
          <a:stretch>
            <a:fillRect/>
          </a:stretch>
        </p:blipFill>
        <p:spPr>
          <a:xfrm>
            <a:off x="971202" y="2651095"/>
            <a:ext cx="7563197" cy="2170287"/>
          </a:xfrm>
          <a:prstGeom prst="rect">
            <a:avLst/>
          </a:prstGeom>
        </p:spPr>
      </p:pic>
    </p:spTree>
    <p:extLst>
      <p:ext uri="{BB962C8B-B14F-4D97-AF65-F5344CB8AC3E}">
        <p14:creationId xmlns:p14="http://schemas.microsoft.com/office/powerpoint/2010/main" val="620533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r>
              <a:rPr lang="tr-TR" dirty="0" smtClean="0"/>
              <a:t/>
            </a:r>
            <a:br>
              <a:rPr lang="tr-TR" dirty="0" smtClean="0"/>
            </a:br>
            <a:endParaRPr lang="tr-TR" dirty="0"/>
          </a:p>
        </p:txBody>
      </p:sp>
      <p:sp>
        <p:nvSpPr>
          <p:cNvPr id="6" name="Rectangle 5"/>
          <p:cNvSpPr/>
          <p:nvPr/>
        </p:nvSpPr>
        <p:spPr>
          <a:xfrm>
            <a:off x="6678636" y="2988505"/>
            <a:ext cx="2310619" cy="507831"/>
          </a:xfrm>
          <a:prstGeom prst="rect">
            <a:avLst/>
          </a:prstGeom>
        </p:spPr>
        <p:txBody>
          <a:bodyPr wrap="square">
            <a:spAutoFit/>
          </a:bodyPr>
          <a:lstStyle/>
          <a:p>
            <a:r>
              <a:rPr lang="pt-BR" sz="1350" dirty="0" smtClean="0"/>
              <a:t>Thai restaurants </a:t>
            </a:r>
            <a:r>
              <a:rPr lang="tr-TR" sz="1350" dirty="0" smtClean="0"/>
              <a:t>in </a:t>
            </a:r>
            <a:r>
              <a:rPr lang="tr-TR" sz="1350" dirty="0"/>
              <a:t>Manhattan</a:t>
            </a:r>
            <a:endParaRPr lang="tr-TR" sz="1350" dirty="0"/>
          </a:p>
        </p:txBody>
      </p:sp>
      <p:pic>
        <p:nvPicPr>
          <p:cNvPr id="7" name="Picture 6"/>
          <p:cNvPicPr/>
          <p:nvPr/>
        </p:nvPicPr>
        <p:blipFill>
          <a:blip r:embed="rId2"/>
          <a:stretch>
            <a:fillRect/>
          </a:stretch>
        </p:blipFill>
        <p:spPr>
          <a:xfrm>
            <a:off x="917916" y="1624532"/>
            <a:ext cx="5760720" cy="4246245"/>
          </a:xfrm>
          <a:prstGeom prst="rect">
            <a:avLst/>
          </a:prstGeom>
        </p:spPr>
      </p:pic>
    </p:spTree>
    <p:extLst>
      <p:ext uri="{BB962C8B-B14F-4D97-AF65-F5344CB8AC3E}">
        <p14:creationId xmlns:p14="http://schemas.microsoft.com/office/powerpoint/2010/main" val="567480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464195" y="1559263"/>
            <a:ext cx="8309315" cy="1570969"/>
          </a:xfrm>
        </p:spPr>
        <p:txBody>
          <a:bodyPr>
            <a:normAutofit/>
          </a:bodyPr>
          <a:lstStyle/>
          <a:p>
            <a:pPr algn="just"/>
            <a:r>
              <a:rPr lang="en-US" dirty="0"/>
              <a:t> Then </a:t>
            </a:r>
            <a:r>
              <a:rPr lang="en-US" dirty="0" smtClean="0"/>
              <a:t>us</a:t>
            </a:r>
            <a:r>
              <a:rPr lang="tr-TR" dirty="0" err="1" smtClean="0"/>
              <a:t>ing</a:t>
            </a:r>
            <a:r>
              <a:rPr lang="en-US" dirty="0" smtClean="0"/>
              <a:t> </a:t>
            </a:r>
            <a:r>
              <a:rPr lang="en-US" dirty="0"/>
              <a:t>this feature to group the neighborhoods into clusters K-means clustering algorithm will be use to complete this task. And also, the Folium library to visualize the neighborhoods in Manhattan and its emerging clusters.</a:t>
            </a:r>
            <a:endParaRPr lang="tr-TR" dirty="0"/>
          </a:p>
          <a:p>
            <a:pPr algn="just"/>
            <a:endParaRPr lang="en-US" dirty="0"/>
          </a:p>
        </p:txBody>
      </p:sp>
      <p:pic>
        <p:nvPicPr>
          <p:cNvPr id="5" name="Picture 4"/>
          <p:cNvPicPr/>
          <p:nvPr/>
        </p:nvPicPr>
        <p:blipFill>
          <a:blip r:embed="rId3"/>
          <a:stretch>
            <a:fillRect/>
          </a:stretch>
        </p:blipFill>
        <p:spPr>
          <a:xfrm>
            <a:off x="694112" y="2937135"/>
            <a:ext cx="7840288" cy="2757083"/>
          </a:xfrm>
          <a:prstGeom prst="rect">
            <a:avLst/>
          </a:prstGeom>
        </p:spPr>
      </p:pic>
    </p:spTree>
    <p:extLst>
      <p:ext uri="{BB962C8B-B14F-4D97-AF65-F5344CB8AC3E}">
        <p14:creationId xmlns:p14="http://schemas.microsoft.com/office/powerpoint/2010/main" val="4018913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603032" y="1664367"/>
            <a:ext cx="8146832" cy="1535496"/>
          </a:xfrm>
        </p:spPr>
        <p:txBody>
          <a:bodyPr/>
          <a:lstStyle/>
          <a:p>
            <a:r>
              <a:rPr lang="en-US" dirty="0"/>
              <a:t>Using K-mean to clustering data area with less number of sushi bars</a:t>
            </a:r>
            <a:endParaRPr lang="tr-TR" dirty="0"/>
          </a:p>
          <a:p>
            <a:pPr marL="0" indent="0">
              <a:buNone/>
            </a:pPr>
            <a:r>
              <a:rPr lang="en-US" b="1" dirty="0"/>
              <a:t>Cluster </a:t>
            </a:r>
            <a:r>
              <a:rPr lang="en-US" b="1" dirty="0" smtClean="0"/>
              <a:t>0</a:t>
            </a:r>
            <a:endParaRPr lang="en-US" dirty="0"/>
          </a:p>
        </p:txBody>
      </p:sp>
      <p:pic>
        <p:nvPicPr>
          <p:cNvPr id="6" name="Picture 5"/>
          <p:cNvPicPr/>
          <p:nvPr/>
        </p:nvPicPr>
        <p:blipFill>
          <a:blip r:embed="rId2"/>
          <a:stretch>
            <a:fillRect/>
          </a:stretch>
        </p:blipFill>
        <p:spPr>
          <a:xfrm>
            <a:off x="804949" y="2539250"/>
            <a:ext cx="7507778" cy="3750714"/>
          </a:xfrm>
          <a:prstGeom prst="rect">
            <a:avLst/>
          </a:prstGeom>
        </p:spPr>
      </p:pic>
    </p:spTree>
    <p:extLst>
      <p:ext uri="{BB962C8B-B14F-4D97-AF65-F5344CB8AC3E}">
        <p14:creationId xmlns:p14="http://schemas.microsoft.com/office/powerpoint/2010/main" val="71912559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397</TotalTime>
  <Words>414</Words>
  <Application>Microsoft Office PowerPoint</Application>
  <PresentationFormat>On-screen Show (4:3)</PresentationFormat>
  <Paragraphs>50</Paragraphs>
  <Slides>17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Times New Roman</vt:lpstr>
      <vt:lpstr>Wingdings 3</vt:lpstr>
      <vt:lpstr>Wisp</vt:lpstr>
      <vt:lpstr>Capstone final project</vt:lpstr>
      <vt:lpstr>Context and business problem</vt:lpstr>
      <vt:lpstr>Data Selection</vt:lpstr>
      <vt:lpstr>Data Selection</vt:lpstr>
      <vt:lpstr>Methodology</vt:lpstr>
      <vt:lpstr>Methodology</vt:lpstr>
      <vt:lpstr>Methodology </vt:lpstr>
      <vt:lpstr>Methodology</vt:lpstr>
      <vt:lpstr>Results</vt:lpstr>
      <vt:lpstr>Result</vt:lpstr>
      <vt:lpstr>Result</vt:lpstr>
      <vt:lpstr>Result</vt:lpstr>
      <vt:lpstr>Result</vt:lpstr>
      <vt:lpstr>Result</vt:lpstr>
      <vt:lpstr>Result</vt:lpstr>
      <vt:lpstr>Discussion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Walter</cp:lastModifiedBy>
  <cp:revision>22</cp:revision>
  <dcterms:created xsi:type="dcterms:W3CDTF">2019-01-13T13:58:47Z</dcterms:created>
  <dcterms:modified xsi:type="dcterms:W3CDTF">2019-07-18T16:43:52Z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