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72" r:id="rId2"/>
  </p:sldMasterIdLst>
  <p:sldIdLst>
    <p:sldId id="256" r:id="rId3"/>
    <p:sldId id="257" r:id="rId4"/>
    <p:sldId id="259" r:id="rId5"/>
    <p:sldId id="265" r:id="rId6"/>
    <p:sldId id="260" r:id="rId7"/>
    <p:sldId id="266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D9A27-5655-C933-F6D3-18B7CE359BF0}" v="1599" dt="2022-11-28T23:45:18.869"/>
    <p1510:client id="{58B85A37-57E1-6994-6963-860E7DD96F39}" v="3" dt="2022-11-29T03:20:09.915"/>
    <p1510:client id="{630172D9-1009-B387-102F-6049ECE3BC5D}" v="920" dt="2022-11-28T23:43:03.252"/>
    <p1510:client id="{C6FCE799-1A92-798B-C938-C57A6FA6E554}" v="109" dt="2022-11-27T18:28:47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19369-5C88-48F0-A2D8-6E248C84F7C9}" type="doc">
      <dgm:prSet loTypeId="urn:microsoft.com/office/officeart/2008/layout/LinedList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5A668826-5003-47FA-BFAD-1FCC329A33B4}">
      <dgm:prSet/>
      <dgm:spPr/>
      <dgm:t>
        <a:bodyPr/>
        <a:lstStyle/>
        <a:p>
          <a:pPr rtl="0"/>
          <a:r>
            <a:rPr lang="en-US" b="1" dirty="0">
              <a:latin typeface="Franklin Gothic Book"/>
            </a:rPr>
            <a:t>Data:</a:t>
          </a:r>
          <a:r>
            <a:rPr lang="en-US" dirty="0">
              <a:latin typeface="Franklin Gothic Book"/>
            </a:rPr>
            <a:t> Pre-labeled publicly available set</a:t>
          </a:r>
        </a:p>
      </dgm:t>
    </dgm:pt>
    <dgm:pt modelId="{6B0FFD46-E205-4613-8342-9E63C5AC0F43}" type="parTrans" cxnId="{4DC5E87A-C917-47A5-B99A-E216582789C9}">
      <dgm:prSet/>
      <dgm:spPr/>
      <dgm:t>
        <a:bodyPr/>
        <a:lstStyle/>
        <a:p>
          <a:endParaRPr lang="en-US"/>
        </a:p>
      </dgm:t>
    </dgm:pt>
    <dgm:pt modelId="{C3A4A11B-11C3-4797-9265-E56B7E8E8403}" type="sibTrans" cxnId="{4DC5E87A-C917-47A5-B99A-E216582789C9}">
      <dgm:prSet/>
      <dgm:spPr/>
      <dgm:t>
        <a:bodyPr/>
        <a:lstStyle/>
        <a:p>
          <a:endParaRPr lang="en-US"/>
        </a:p>
      </dgm:t>
    </dgm:pt>
    <dgm:pt modelId="{488DCF09-691E-431B-9485-310CEC945B3E}">
      <dgm:prSet/>
      <dgm:spPr/>
      <dgm:t>
        <a:bodyPr/>
        <a:lstStyle/>
        <a:p>
          <a:r>
            <a:rPr lang="en-US" b="1" dirty="0">
              <a:latin typeface="Franklin Gothic Book"/>
            </a:rPr>
            <a:t>Preparation: </a:t>
          </a:r>
          <a:r>
            <a:rPr lang="en-US" dirty="0">
              <a:latin typeface="Franklin Gothic Book"/>
            </a:rPr>
            <a:t>Configuring SSD and MobileNet</a:t>
          </a:r>
        </a:p>
      </dgm:t>
    </dgm:pt>
    <dgm:pt modelId="{54E9BFDD-E5A6-4C35-9943-8E0084F9F50C}" type="parTrans" cxnId="{FD5B0D98-7971-484C-844B-083A61EC7BD7}">
      <dgm:prSet/>
      <dgm:spPr/>
      <dgm:t>
        <a:bodyPr/>
        <a:lstStyle/>
        <a:p>
          <a:endParaRPr lang="en-US"/>
        </a:p>
      </dgm:t>
    </dgm:pt>
    <dgm:pt modelId="{0FEE62A2-7AD3-4E08-B931-4D8F087DA1C1}" type="sibTrans" cxnId="{FD5B0D98-7971-484C-844B-083A61EC7BD7}">
      <dgm:prSet/>
      <dgm:spPr/>
      <dgm:t>
        <a:bodyPr/>
        <a:lstStyle/>
        <a:p>
          <a:endParaRPr lang="en-US"/>
        </a:p>
      </dgm:t>
    </dgm:pt>
    <dgm:pt modelId="{4C99758B-22A6-465E-83FD-1F681A08805F}">
      <dgm:prSet/>
      <dgm:spPr/>
      <dgm:t>
        <a:bodyPr/>
        <a:lstStyle/>
        <a:p>
          <a:r>
            <a:rPr lang="en-US" b="1" dirty="0">
              <a:latin typeface="Franklin Gothic Book"/>
            </a:rPr>
            <a:t>Training: </a:t>
          </a:r>
          <a:r>
            <a:rPr lang="en-US" dirty="0">
              <a:latin typeface="Franklin Gothic Book"/>
            </a:rPr>
            <a:t>TensorFlow, 50,000 steps</a:t>
          </a:r>
        </a:p>
      </dgm:t>
    </dgm:pt>
    <dgm:pt modelId="{EEE2AE90-27A0-4F67-8614-EFD4C6DEC8BF}" type="parTrans" cxnId="{5BDA8525-03A3-424B-BA32-092A417AB67E}">
      <dgm:prSet/>
      <dgm:spPr/>
      <dgm:t>
        <a:bodyPr/>
        <a:lstStyle/>
        <a:p>
          <a:endParaRPr lang="en-US"/>
        </a:p>
      </dgm:t>
    </dgm:pt>
    <dgm:pt modelId="{9FB1B106-C126-4172-9785-670DF343EE61}" type="sibTrans" cxnId="{5BDA8525-03A3-424B-BA32-092A417AB67E}">
      <dgm:prSet/>
      <dgm:spPr/>
      <dgm:t>
        <a:bodyPr/>
        <a:lstStyle/>
        <a:p>
          <a:endParaRPr lang="en-US"/>
        </a:p>
      </dgm:t>
    </dgm:pt>
    <dgm:pt modelId="{751AE355-1930-4282-BE3A-85A4C006321A}">
      <dgm:prSet/>
      <dgm:spPr/>
      <dgm:t>
        <a:bodyPr/>
        <a:lstStyle/>
        <a:p>
          <a:r>
            <a:rPr lang="en-US" b="1" dirty="0">
              <a:latin typeface="Franklin Gothic Book"/>
            </a:rPr>
            <a:t>Evaluation: </a:t>
          </a:r>
          <a:r>
            <a:rPr lang="en-US" dirty="0">
              <a:latin typeface="Franklin Gothic Book"/>
            </a:rPr>
            <a:t>Every 100 steps, generating a graph</a:t>
          </a:r>
        </a:p>
      </dgm:t>
    </dgm:pt>
    <dgm:pt modelId="{CC67C27C-6065-43B0-8DA6-656E5839377D}" type="parTrans" cxnId="{318210A6-FF8D-4EB1-ACE8-B442CB7492B9}">
      <dgm:prSet/>
      <dgm:spPr/>
      <dgm:t>
        <a:bodyPr/>
        <a:lstStyle/>
        <a:p>
          <a:endParaRPr lang="en-US"/>
        </a:p>
      </dgm:t>
    </dgm:pt>
    <dgm:pt modelId="{EB01B914-64C6-4F49-8C31-F7468AC0B7D4}" type="sibTrans" cxnId="{318210A6-FF8D-4EB1-ACE8-B442CB7492B9}">
      <dgm:prSet/>
      <dgm:spPr/>
      <dgm:t>
        <a:bodyPr/>
        <a:lstStyle/>
        <a:p>
          <a:endParaRPr lang="en-US"/>
        </a:p>
      </dgm:t>
    </dgm:pt>
    <dgm:pt modelId="{D6A0A0C1-6A3A-411A-88A2-07B6897985E6}">
      <dgm:prSet/>
      <dgm:spPr/>
      <dgm:t>
        <a:bodyPr/>
        <a:lstStyle/>
        <a:p>
          <a:r>
            <a:rPr lang="en-US" b="1" dirty="0">
              <a:latin typeface="Franklin Gothic Book"/>
            </a:rPr>
            <a:t>Linting: </a:t>
          </a:r>
          <a:r>
            <a:rPr lang="en-US" dirty="0">
              <a:latin typeface="Franklin Gothic Book"/>
            </a:rPr>
            <a:t>GitHub Actions running Super-Linter</a:t>
          </a:r>
        </a:p>
      </dgm:t>
    </dgm:pt>
    <dgm:pt modelId="{4530F93F-749D-496E-8D55-6E261062398B}" type="parTrans" cxnId="{8DA93E9B-5B0D-4D5C-87AD-E0EF642E7A7C}">
      <dgm:prSet/>
      <dgm:spPr/>
      <dgm:t>
        <a:bodyPr/>
        <a:lstStyle/>
        <a:p>
          <a:endParaRPr lang="en-US"/>
        </a:p>
      </dgm:t>
    </dgm:pt>
    <dgm:pt modelId="{943A645C-5097-482E-808D-52152EA6E16E}" type="sibTrans" cxnId="{8DA93E9B-5B0D-4D5C-87AD-E0EF642E7A7C}">
      <dgm:prSet/>
      <dgm:spPr/>
      <dgm:t>
        <a:bodyPr/>
        <a:lstStyle/>
        <a:p>
          <a:endParaRPr lang="en-US"/>
        </a:p>
      </dgm:t>
    </dgm:pt>
    <dgm:pt modelId="{EE60A522-AD97-47D0-B274-C719E1E4EFB4}">
      <dgm:prSet/>
      <dgm:spPr/>
      <dgm:t>
        <a:bodyPr/>
        <a:lstStyle/>
        <a:p>
          <a:r>
            <a:rPr lang="en-US" b="1" dirty="0">
              <a:latin typeface="Franklin Gothic Book"/>
            </a:rPr>
            <a:t>Useability: </a:t>
          </a:r>
          <a:r>
            <a:rPr lang="en-US" dirty="0">
              <a:latin typeface="Franklin Gothic Book"/>
            </a:rPr>
            <a:t>Developing a front-end in HTML, JS, CSS and Python</a:t>
          </a:r>
        </a:p>
      </dgm:t>
    </dgm:pt>
    <dgm:pt modelId="{6CBF93CC-28F3-4482-871D-6742A6CCE400}" type="parTrans" cxnId="{445722E4-4E1E-4A05-A5DC-395847D65D0F}">
      <dgm:prSet/>
      <dgm:spPr/>
      <dgm:t>
        <a:bodyPr/>
        <a:lstStyle/>
        <a:p>
          <a:endParaRPr lang="en-US"/>
        </a:p>
      </dgm:t>
    </dgm:pt>
    <dgm:pt modelId="{32CC46DE-78D4-4793-8122-5D7EDE7CFF83}" type="sibTrans" cxnId="{445722E4-4E1E-4A05-A5DC-395847D65D0F}">
      <dgm:prSet/>
      <dgm:spPr/>
      <dgm:t>
        <a:bodyPr/>
        <a:lstStyle/>
        <a:p>
          <a:endParaRPr lang="en-US"/>
        </a:p>
      </dgm:t>
    </dgm:pt>
    <dgm:pt modelId="{AD0305D1-B259-4C5A-B57C-E510573DC2A2}" type="pres">
      <dgm:prSet presAssocID="{E5219369-5C88-48F0-A2D8-6E248C84F7C9}" presName="vert0" presStyleCnt="0">
        <dgm:presLayoutVars>
          <dgm:dir/>
          <dgm:animOne val="branch"/>
          <dgm:animLvl val="lvl"/>
        </dgm:presLayoutVars>
      </dgm:prSet>
      <dgm:spPr/>
    </dgm:pt>
    <dgm:pt modelId="{174CCD1D-3F15-41B1-A5B6-2FB0EF361F65}" type="pres">
      <dgm:prSet presAssocID="{5A668826-5003-47FA-BFAD-1FCC329A33B4}" presName="thickLine" presStyleLbl="alignNode1" presStyleIdx="0" presStyleCnt="6"/>
      <dgm:spPr/>
    </dgm:pt>
    <dgm:pt modelId="{D880363C-C355-40DF-88DC-9F23A2CBA349}" type="pres">
      <dgm:prSet presAssocID="{5A668826-5003-47FA-BFAD-1FCC329A33B4}" presName="horz1" presStyleCnt="0"/>
      <dgm:spPr/>
    </dgm:pt>
    <dgm:pt modelId="{81EB1514-15FD-4F6F-BB8D-897911C39618}" type="pres">
      <dgm:prSet presAssocID="{5A668826-5003-47FA-BFAD-1FCC329A33B4}" presName="tx1" presStyleLbl="revTx" presStyleIdx="0" presStyleCnt="6"/>
      <dgm:spPr/>
    </dgm:pt>
    <dgm:pt modelId="{077E4275-57A1-459A-B9F7-563EBC11B58D}" type="pres">
      <dgm:prSet presAssocID="{5A668826-5003-47FA-BFAD-1FCC329A33B4}" presName="vert1" presStyleCnt="0"/>
      <dgm:spPr/>
    </dgm:pt>
    <dgm:pt modelId="{DE60451E-122B-4280-8C0C-EB6A9F18751F}" type="pres">
      <dgm:prSet presAssocID="{488DCF09-691E-431B-9485-310CEC945B3E}" presName="thickLine" presStyleLbl="alignNode1" presStyleIdx="1" presStyleCnt="6"/>
      <dgm:spPr/>
    </dgm:pt>
    <dgm:pt modelId="{21BE5A74-35B0-447E-A34A-5765B2D80504}" type="pres">
      <dgm:prSet presAssocID="{488DCF09-691E-431B-9485-310CEC945B3E}" presName="horz1" presStyleCnt="0"/>
      <dgm:spPr/>
    </dgm:pt>
    <dgm:pt modelId="{72F35C4C-3CE5-4DE7-B802-496E35EE4729}" type="pres">
      <dgm:prSet presAssocID="{488DCF09-691E-431B-9485-310CEC945B3E}" presName="tx1" presStyleLbl="revTx" presStyleIdx="1" presStyleCnt="6"/>
      <dgm:spPr/>
    </dgm:pt>
    <dgm:pt modelId="{0FE8548B-E51E-40AB-ABF4-A6D1BD762C44}" type="pres">
      <dgm:prSet presAssocID="{488DCF09-691E-431B-9485-310CEC945B3E}" presName="vert1" presStyleCnt="0"/>
      <dgm:spPr/>
    </dgm:pt>
    <dgm:pt modelId="{5C72A7F5-ABEB-4562-A8E3-7E3DA695E864}" type="pres">
      <dgm:prSet presAssocID="{4C99758B-22A6-465E-83FD-1F681A08805F}" presName="thickLine" presStyleLbl="alignNode1" presStyleIdx="2" presStyleCnt="6"/>
      <dgm:spPr/>
    </dgm:pt>
    <dgm:pt modelId="{00FA6E59-F97D-4604-A4B4-A18BDF9E0977}" type="pres">
      <dgm:prSet presAssocID="{4C99758B-22A6-465E-83FD-1F681A08805F}" presName="horz1" presStyleCnt="0"/>
      <dgm:spPr/>
    </dgm:pt>
    <dgm:pt modelId="{67D5EBA0-EC0B-423C-85DE-49EDC4F2F5E0}" type="pres">
      <dgm:prSet presAssocID="{4C99758B-22A6-465E-83FD-1F681A08805F}" presName="tx1" presStyleLbl="revTx" presStyleIdx="2" presStyleCnt="6"/>
      <dgm:spPr/>
    </dgm:pt>
    <dgm:pt modelId="{A8AC3A79-077C-46C6-98B2-3D7BF89FB55B}" type="pres">
      <dgm:prSet presAssocID="{4C99758B-22A6-465E-83FD-1F681A08805F}" presName="vert1" presStyleCnt="0"/>
      <dgm:spPr/>
    </dgm:pt>
    <dgm:pt modelId="{8D727509-9558-4727-802D-7F18167BA539}" type="pres">
      <dgm:prSet presAssocID="{751AE355-1930-4282-BE3A-85A4C006321A}" presName="thickLine" presStyleLbl="alignNode1" presStyleIdx="3" presStyleCnt="6"/>
      <dgm:spPr/>
    </dgm:pt>
    <dgm:pt modelId="{DDF70F04-45DD-4899-9F6F-1EA67854012E}" type="pres">
      <dgm:prSet presAssocID="{751AE355-1930-4282-BE3A-85A4C006321A}" presName="horz1" presStyleCnt="0"/>
      <dgm:spPr/>
    </dgm:pt>
    <dgm:pt modelId="{96F93E20-3966-43C3-8C2B-5470F68FD667}" type="pres">
      <dgm:prSet presAssocID="{751AE355-1930-4282-BE3A-85A4C006321A}" presName="tx1" presStyleLbl="revTx" presStyleIdx="3" presStyleCnt="6"/>
      <dgm:spPr/>
    </dgm:pt>
    <dgm:pt modelId="{9B07213A-6EDA-4DE8-8A69-D4B80ABB9937}" type="pres">
      <dgm:prSet presAssocID="{751AE355-1930-4282-BE3A-85A4C006321A}" presName="vert1" presStyleCnt="0"/>
      <dgm:spPr/>
    </dgm:pt>
    <dgm:pt modelId="{65B17F4B-0050-41CB-812D-CF3E2FA2895E}" type="pres">
      <dgm:prSet presAssocID="{D6A0A0C1-6A3A-411A-88A2-07B6897985E6}" presName="thickLine" presStyleLbl="alignNode1" presStyleIdx="4" presStyleCnt="6"/>
      <dgm:spPr/>
    </dgm:pt>
    <dgm:pt modelId="{AF5DB1F8-4A29-4372-B970-8A72C8610DC7}" type="pres">
      <dgm:prSet presAssocID="{D6A0A0C1-6A3A-411A-88A2-07B6897985E6}" presName="horz1" presStyleCnt="0"/>
      <dgm:spPr/>
    </dgm:pt>
    <dgm:pt modelId="{F431A361-715F-4C88-BA09-BFA1DDC7BC3A}" type="pres">
      <dgm:prSet presAssocID="{D6A0A0C1-6A3A-411A-88A2-07B6897985E6}" presName="tx1" presStyleLbl="revTx" presStyleIdx="4" presStyleCnt="6"/>
      <dgm:spPr/>
    </dgm:pt>
    <dgm:pt modelId="{589FE5F1-43F5-4999-B3C6-944B9D577E67}" type="pres">
      <dgm:prSet presAssocID="{D6A0A0C1-6A3A-411A-88A2-07B6897985E6}" presName="vert1" presStyleCnt="0"/>
      <dgm:spPr/>
    </dgm:pt>
    <dgm:pt modelId="{A0726CD5-153B-499D-BF35-1A3FEE02AD42}" type="pres">
      <dgm:prSet presAssocID="{EE60A522-AD97-47D0-B274-C719E1E4EFB4}" presName="thickLine" presStyleLbl="alignNode1" presStyleIdx="5" presStyleCnt="6"/>
      <dgm:spPr/>
    </dgm:pt>
    <dgm:pt modelId="{778CED4D-AB28-41A8-8286-1B92603F6053}" type="pres">
      <dgm:prSet presAssocID="{EE60A522-AD97-47D0-B274-C719E1E4EFB4}" presName="horz1" presStyleCnt="0"/>
      <dgm:spPr/>
    </dgm:pt>
    <dgm:pt modelId="{016DC9E4-FD74-4D6F-BE06-5E276E275EA4}" type="pres">
      <dgm:prSet presAssocID="{EE60A522-AD97-47D0-B274-C719E1E4EFB4}" presName="tx1" presStyleLbl="revTx" presStyleIdx="5" presStyleCnt="6"/>
      <dgm:spPr/>
    </dgm:pt>
    <dgm:pt modelId="{4D68CF61-A266-4D65-98AD-218B01A38950}" type="pres">
      <dgm:prSet presAssocID="{EE60A522-AD97-47D0-B274-C719E1E4EFB4}" presName="vert1" presStyleCnt="0"/>
      <dgm:spPr/>
    </dgm:pt>
  </dgm:ptLst>
  <dgm:cxnLst>
    <dgm:cxn modelId="{EA7C7D05-855C-4763-9E2A-91F5CFA996E9}" type="presOf" srcId="{5A668826-5003-47FA-BFAD-1FCC329A33B4}" destId="{81EB1514-15FD-4F6F-BB8D-897911C39618}" srcOrd="0" destOrd="0" presId="urn:microsoft.com/office/officeart/2008/layout/LinedList"/>
    <dgm:cxn modelId="{6A618A09-AE0E-4AD7-A529-78E389D60C4F}" type="presOf" srcId="{488DCF09-691E-431B-9485-310CEC945B3E}" destId="{72F35C4C-3CE5-4DE7-B802-496E35EE4729}" srcOrd="0" destOrd="0" presId="urn:microsoft.com/office/officeart/2008/layout/LinedList"/>
    <dgm:cxn modelId="{5BDA8525-03A3-424B-BA32-092A417AB67E}" srcId="{E5219369-5C88-48F0-A2D8-6E248C84F7C9}" destId="{4C99758B-22A6-465E-83FD-1F681A08805F}" srcOrd="2" destOrd="0" parTransId="{EEE2AE90-27A0-4F67-8614-EFD4C6DEC8BF}" sibTransId="{9FB1B106-C126-4172-9785-670DF343EE61}"/>
    <dgm:cxn modelId="{EA62DF25-7960-44C8-B50F-E7375A614A2E}" type="presOf" srcId="{751AE355-1930-4282-BE3A-85A4C006321A}" destId="{96F93E20-3966-43C3-8C2B-5470F68FD667}" srcOrd="0" destOrd="0" presId="urn:microsoft.com/office/officeart/2008/layout/LinedList"/>
    <dgm:cxn modelId="{4724775F-3B3C-4E16-9E1B-76408A202E83}" type="presOf" srcId="{E5219369-5C88-48F0-A2D8-6E248C84F7C9}" destId="{AD0305D1-B259-4C5A-B57C-E510573DC2A2}" srcOrd="0" destOrd="0" presId="urn:microsoft.com/office/officeart/2008/layout/LinedList"/>
    <dgm:cxn modelId="{10AC3A47-7DCF-442D-95BF-40DAD30D7CCA}" type="presOf" srcId="{4C99758B-22A6-465E-83FD-1F681A08805F}" destId="{67D5EBA0-EC0B-423C-85DE-49EDC4F2F5E0}" srcOrd="0" destOrd="0" presId="urn:microsoft.com/office/officeart/2008/layout/LinedList"/>
    <dgm:cxn modelId="{FCB30854-687E-4371-9006-55B33A522A2C}" type="presOf" srcId="{EE60A522-AD97-47D0-B274-C719E1E4EFB4}" destId="{016DC9E4-FD74-4D6F-BE06-5E276E275EA4}" srcOrd="0" destOrd="0" presId="urn:microsoft.com/office/officeart/2008/layout/LinedList"/>
    <dgm:cxn modelId="{4DC5E87A-C917-47A5-B99A-E216582789C9}" srcId="{E5219369-5C88-48F0-A2D8-6E248C84F7C9}" destId="{5A668826-5003-47FA-BFAD-1FCC329A33B4}" srcOrd="0" destOrd="0" parTransId="{6B0FFD46-E205-4613-8342-9E63C5AC0F43}" sibTransId="{C3A4A11B-11C3-4797-9265-E56B7E8E8403}"/>
    <dgm:cxn modelId="{FD5B0D98-7971-484C-844B-083A61EC7BD7}" srcId="{E5219369-5C88-48F0-A2D8-6E248C84F7C9}" destId="{488DCF09-691E-431B-9485-310CEC945B3E}" srcOrd="1" destOrd="0" parTransId="{54E9BFDD-E5A6-4C35-9943-8E0084F9F50C}" sibTransId="{0FEE62A2-7AD3-4E08-B931-4D8F087DA1C1}"/>
    <dgm:cxn modelId="{8DA93E9B-5B0D-4D5C-87AD-E0EF642E7A7C}" srcId="{E5219369-5C88-48F0-A2D8-6E248C84F7C9}" destId="{D6A0A0C1-6A3A-411A-88A2-07B6897985E6}" srcOrd="4" destOrd="0" parTransId="{4530F93F-749D-496E-8D55-6E261062398B}" sibTransId="{943A645C-5097-482E-808D-52152EA6E16E}"/>
    <dgm:cxn modelId="{318210A6-FF8D-4EB1-ACE8-B442CB7492B9}" srcId="{E5219369-5C88-48F0-A2D8-6E248C84F7C9}" destId="{751AE355-1930-4282-BE3A-85A4C006321A}" srcOrd="3" destOrd="0" parTransId="{CC67C27C-6065-43B0-8DA6-656E5839377D}" sibTransId="{EB01B914-64C6-4F49-8C31-F7468AC0B7D4}"/>
    <dgm:cxn modelId="{70F2D3AF-BA35-4E2B-8177-88A66DF81A64}" type="presOf" srcId="{D6A0A0C1-6A3A-411A-88A2-07B6897985E6}" destId="{F431A361-715F-4C88-BA09-BFA1DDC7BC3A}" srcOrd="0" destOrd="0" presId="urn:microsoft.com/office/officeart/2008/layout/LinedList"/>
    <dgm:cxn modelId="{445722E4-4E1E-4A05-A5DC-395847D65D0F}" srcId="{E5219369-5C88-48F0-A2D8-6E248C84F7C9}" destId="{EE60A522-AD97-47D0-B274-C719E1E4EFB4}" srcOrd="5" destOrd="0" parTransId="{6CBF93CC-28F3-4482-871D-6742A6CCE400}" sibTransId="{32CC46DE-78D4-4793-8122-5D7EDE7CFF83}"/>
    <dgm:cxn modelId="{7E78A87A-DEF4-479B-9476-9EC6DF33E290}" type="presParOf" srcId="{AD0305D1-B259-4C5A-B57C-E510573DC2A2}" destId="{174CCD1D-3F15-41B1-A5B6-2FB0EF361F65}" srcOrd="0" destOrd="0" presId="urn:microsoft.com/office/officeart/2008/layout/LinedList"/>
    <dgm:cxn modelId="{F903CEAF-571A-455F-B768-4990C5B335BE}" type="presParOf" srcId="{AD0305D1-B259-4C5A-B57C-E510573DC2A2}" destId="{D880363C-C355-40DF-88DC-9F23A2CBA349}" srcOrd="1" destOrd="0" presId="urn:microsoft.com/office/officeart/2008/layout/LinedList"/>
    <dgm:cxn modelId="{1A149E4E-E7B2-425F-A228-984172137E46}" type="presParOf" srcId="{D880363C-C355-40DF-88DC-9F23A2CBA349}" destId="{81EB1514-15FD-4F6F-BB8D-897911C39618}" srcOrd="0" destOrd="0" presId="urn:microsoft.com/office/officeart/2008/layout/LinedList"/>
    <dgm:cxn modelId="{5C33D72A-D12A-46D8-99A7-94EDE009FC02}" type="presParOf" srcId="{D880363C-C355-40DF-88DC-9F23A2CBA349}" destId="{077E4275-57A1-459A-B9F7-563EBC11B58D}" srcOrd="1" destOrd="0" presId="urn:microsoft.com/office/officeart/2008/layout/LinedList"/>
    <dgm:cxn modelId="{723F418C-28CD-4561-A743-AAF39387347C}" type="presParOf" srcId="{AD0305D1-B259-4C5A-B57C-E510573DC2A2}" destId="{DE60451E-122B-4280-8C0C-EB6A9F18751F}" srcOrd="2" destOrd="0" presId="urn:microsoft.com/office/officeart/2008/layout/LinedList"/>
    <dgm:cxn modelId="{E32862A8-9221-4AD9-971E-91690B796FF2}" type="presParOf" srcId="{AD0305D1-B259-4C5A-B57C-E510573DC2A2}" destId="{21BE5A74-35B0-447E-A34A-5765B2D80504}" srcOrd="3" destOrd="0" presId="urn:microsoft.com/office/officeart/2008/layout/LinedList"/>
    <dgm:cxn modelId="{F8214AE8-210F-4961-9D74-3E13409EEB3F}" type="presParOf" srcId="{21BE5A74-35B0-447E-A34A-5765B2D80504}" destId="{72F35C4C-3CE5-4DE7-B802-496E35EE4729}" srcOrd="0" destOrd="0" presId="urn:microsoft.com/office/officeart/2008/layout/LinedList"/>
    <dgm:cxn modelId="{01B5421F-F90F-4846-9C52-BC8463D2D4A8}" type="presParOf" srcId="{21BE5A74-35B0-447E-A34A-5765B2D80504}" destId="{0FE8548B-E51E-40AB-ABF4-A6D1BD762C44}" srcOrd="1" destOrd="0" presId="urn:microsoft.com/office/officeart/2008/layout/LinedList"/>
    <dgm:cxn modelId="{67C99B4F-874F-41B9-AA85-BD7F2ADF068E}" type="presParOf" srcId="{AD0305D1-B259-4C5A-B57C-E510573DC2A2}" destId="{5C72A7F5-ABEB-4562-A8E3-7E3DA695E864}" srcOrd="4" destOrd="0" presId="urn:microsoft.com/office/officeart/2008/layout/LinedList"/>
    <dgm:cxn modelId="{A736A3E8-5163-4B76-9545-4C92CE768570}" type="presParOf" srcId="{AD0305D1-B259-4C5A-B57C-E510573DC2A2}" destId="{00FA6E59-F97D-4604-A4B4-A18BDF9E0977}" srcOrd="5" destOrd="0" presId="urn:microsoft.com/office/officeart/2008/layout/LinedList"/>
    <dgm:cxn modelId="{2F17AC73-DD62-4090-B323-D3FB111D5FD3}" type="presParOf" srcId="{00FA6E59-F97D-4604-A4B4-A18BDF9E0977}" destId="{67D5EBA0-EC0B-423C-85DE-49EDC4F2F5E0}" srcOrd="0" destOrd="0" presId="urn:microsoft.com/office/officeart/2008/layout/LinedList"/>
    <dgm:cxn modelId="{33B10CB0-D4A7-44BD-ADF6-7D8FD0F0E53C}" type="presParOf" srcId="{00FA6E59-F97D-4604-A4B4-A18BDF9E0977}" destId="{A8AC3A79-077C-46C6-98B2-3D7BF89FB55B}" srcOrd="1" destOrd="0" presId="urn:microsoft.com/office/officeart/2008/layout/LinedList"/>
    <dgm:cxn modelId="{96E562C6-71BF-44D6-BD97-141309485931}" type="presParOf" srcId="{AD0305D1-B259-4C5A-B57C-E510573DC2A2}" destId="{8D727509-9558-4727-802D-7F18167BA539}" srcOrd="6" destOrd="0" presId="urn:microsoft.com/office/officeart/2008/layout/LinedList"/>
    <dgm:cxn modelId="{7DD7F778-8588-4634-83CA-3DFCF7B7735E}" type="presParOf" srcId="{AD0305D1-B259-4C5A-B57C-E510573DC2A2}" destId="{DDF70F04-45DD-4899-9F6F-1EA67854012E}" srcOrd="7" destOrd="0" presId="urn:microsoft.com/office/officeart/2008/layout/LinedList"/>
    <dgm:cxn modelId="{9473E47A-6759-4E99-B9BB-05FE3FD4E933}" type="presParOf" srcId="{DDF70F04-45DD-4899-9F6F-1EA67854012E}" destId="{96F93E20-3966-43C3-8C2B-5470F68FD667}" srcOrd="0" destOrd="0" presId="urn:microsoft.com/office/officeart/2008/layout/LinedList"/>
    <dgm:cxn modelId="{F01C2F04-7340-4DB4-98C3-D0D75EA7E6A5}" type="presParOf" srcId="{DDF70F04-45DD-4899-9F6F-1EA67854012E}" destId="{9B07213A-6EDA-4DE8-8A69-D4B80ABB9937}" srcOrd="1" destOrd="0" presId="urn:microsoft.com/office/officeart/2008/layout/LinedList"/>
    <dgm:cxn modelId="{ABBEF292-2E8D-455D-8C38-D247C8A6C181}" type="presParOf" srcId="{AD0305D1-B259-4C5A-B57C-E510573DC2A2}" destId="{65B17F4B-0050-41CB-812D-CF3E2FA2895E}" srcOrd="8" destOrd="0" presId="urn:microsoft.com/office/officeart/2008/layout/LinedList"/>
    <dgm:cxn modelId="{BDCE13A2-C31D-409B-937D-B8D8BFA75DE1}" type="presParOf" srcId="{AD0305D1-B259-4C5A-B57C-E510573DC2A2}" destId="{AF5DB1F8-4A29-4372-B970-8A72C8610DC7}" srcOrd="9" destOrd="0" presId="urn:microsoft.com/office/officeart/2008/layout/LinedList"/>
    <dgm:cxn modelId="{A4F9FC37-05D8-485A-8028-7EA22CB99918}" type="presParOf" srcId="{AF5DB1F8-4A29-4372-B970-8A72C8610DC7}" destId="{F431A361-715F-4C88-BA09-BFA1DDC7BC3A}" srcOrd="0" destOrd="0" presId="urn:microsoft.com/office/officeart/2008/layout/LinedList"/>
    <dgm:cxn modelId="{747966FA-B4B9-4C25-AA9A-EC489820612B}" type="presParOf" srcId="{AF5DB1F8-4A29-4372-B970-8A72C8610DC7}" destId="{589FE5F1-43F5-4999-B3C6-944B9D577E67}" srcOrd="1" destOrd="0" presId="urn:microsoft.com/office/officeart/2008/layout/LinedList"/>
    <dgm:cxn modelId="{A3384FE7-74A5-4CDA-AD03-2FB23E0075BC}" type="presParOf" srcId="{AD0305D1-B259-4C5A-B57C-E510573DC2A2}" destId="{A0726CD5-153B-499D-BF35-1A3FEE02AD42}" srcOrd="10" destOrd="0" presId="urn:microsoft.com/office/officeart/2008/layout/LinedList"/>
    <dgm:cxn modelId="{F5B2AB30-9D08-46B0-8066-BF5EB6E7994C}" type="presParOf" srcId="{AD0305D1-B259-4C5A-B57C-E510573DC2A2}" destId="{778CED4D-AB28-41A8-8286-1B92603F6053}" srcOrd="11" destOrd="0" presId="urn:microsoft.com/office/officeart/2008/layout/LinedList"/>
    <dgm:cxn modelId="{A68F2026-F749-4324-9B97-0D51729CCC81}" type="presParOf" srcId="{778CED4D-AB28-41A8-8286-1B92603F6053}" destId="{016DC9E4-FD74-4D6F-BE06-5E276E275EA4}" srcOrd="0" destOrd="0" presId="urn:microsoft.com/office/officeart/2008/layout/LinedList"/>
    <dgm:cxn modelId="{BFCA727D-AB67-4C15-A68F-A50208D5B895}" type="presParOf" srcId="{778CED4D-AB28-41A8-8286-1B92603F6053}" destId="{4D68CF61-A266-4D65-98AD-218B01A389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CCD1D-3F15-41B1-A5B6-2FB0EF361F65}">
      <dsp:nvSpPr>
        <dsp:cNvPr id="0" name=""/>
        <dsp:cNvSpPr/>
      </dsp:nvSpPr>
      <dsp:spPr>
        <a:xfrm>
          <a:off x="0" y="2437"/>
          <a:ext cx="5916603" cy="0"/>
        </a:xfrm>
        <a:prstGeom prst="lin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B1514-15FD-4F6F-BB8D-897911C39618}">
      <dsp:nvSpPr>
        <dsp:cNvPr id="0" name=""/>
        <dsp:cNvSpPr/>
      </dsp:nvSpPr>
      <dsp:spPr>
        <a:xfrm>
          <a:off x="0" y="2437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Data:</a:t>
          </a:r>
          <a:r>
            <a:rPr lang="en-US" sz="2400" kern="1200" dirty="0">
              <a:latin typeface="Franklin Gothic Book"/>
            </a:rPr>
            <a:t> Pre-labeled publicly available set</a:t>
          </a:r>
        </a:p>
      </dsp:txBody>
      <dsp:txXfrm>
        <a:off x="0" y="2437"/>
        <a:ext cx="5916603" cy="831291"/>
      </dsp:txXfrm>
    </dsp:sp>
    <dsp:sp modelId="{DE60451E-122B-4280-8C0C-EB6A9F18751F}">
      <dsp:nvSpPr>
        <dsp:cNvPr id="0" name=""/>
        <dsp:cNvSpPr/>
      </dsp:nvSpPr>
      <dsp:spPr>
        <a:xfrm>
          <a:off x="0" y="833729"/>
          <a:ext cx="5916603" cy="0"/>
        </a:xfrm>
        <a:prstGeom prst="line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accent2">
              <a:shade val="50000"/>
              <a:hueOff val="-197058"/>
              <a:satOff val="2594"/>
              <a:lumOff val="15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5C4C-3CE5-4DE7-B802-496E35EE4729}">
      <dsp:nvSpPr>
        <dsp:cNvPr id="0" name=""/>
        <dsp:cNvSpPr/>
      </dsp:nvSpPr>
      <dsp:spPr>
        <a:xfrm>
          <a:off x="0" y="833729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Preparation: </a:t>
          </a:r>
          <a:r>
            <a:rPr lang="en-US" sz="2400" kern="1200" dirty="0">
              <a:latin typeface="Franklin Gothic Book"/>
            </a:rPr>
            <a:t>Configuring SSD and MobileNet</a:t>
          </a:r>
        </a:p>
      </dsp:txBody>
      <dsp:txXfrm>
        <a:off x="0" y="833729"/>
        <a:ext cx="5916603" cy="831291"/>
      </dsp:txXfrm>
    </dsp:sp>
    <dsp:sp modelId="{5C72A7F5-ABEB-4562-A8E3-7E3DA695E864}">
      <dsp:nvSpPr>
        <dsp:cNvPr id="0" name=""/>
        <dsp:cNvSpPr/>
      </dsp:nvSpPr>
      <dsp:spPr>
        <a:xfrm>
          <a:off x="0" y="1665020"/>
          <a:ext cx="5916603" cy="0"/>
        </a:xfrm>
        <a:prstGeom prst="line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5EBA0-EC0B-423C-85DE-49EDC4F2F5E0}">
      <dsp:nvSpPr>
        <dsp:cNvPr id="0" name=""/>
        <dsp:cNvSpPr/>
      </dsp:nvSpPr>
      <dsp:spPr>
        <a:xfrm>
          <a:off x="0" y="1665020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Training: </a:t>
          </a:r>
          <a:r>
            <a:rPr lang="en-US" sz="2400" kern="1200" dirty="0">
              <a:latin typeface="Franklin Gothic Book"/>
            </a:rPr>
            <a:t>TensorFlow, 50,000 steps</a:t>
          </a:r>
        </a:p>
      </dsp:txBody>
      <dsp:txXfrm>
        <a:off x="0" y="1665020"/>
        <a:ext cx="5916603" cy="831291"/>
      </dsp:txXfrm>
    </dsp:sp>
    <dsp:sp modelId="{8D727509-9558-4727-802D-7F18167BA539}">
      <dsp:nvSpPr>
        <dsp:cNvPr id="0" name=""/>
        <dsp:cNvSpPr/>
      </dsp:nvSpPr>
      <dsp:spPr>
        <a:xfrm>
          <a:off x="0" y="2496311"/>
          <a:ext cx="5916603" cy="0"/>
        </a:xfrm>
        <a:prstGeom prst="line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accent2">
              <a:shade val="50000"/>
              <a:hueOff val="-591173"/>
              <a:satOff val="7783"/>
              <a:lumOff val="46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93E20-3966-43C3-8C2B-5470F68FD667}">
      <dsp:nvSpPr>
        <dsp:cNvPr id="0" name=""/>
        <dsp:cNvSpPr/>
      </dsp:nvSpPr>
      <dsp:spPr>
        <a:xfrm>
          <a:off x="0" y="2496312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Evaluation: </a:t>
          </a:r>
          <a:r>
            <a:rPr lang="en-US" sz="2400" kern="1200" dirty="0">
              <a:latin typeface="Franklin Gothic Book"/>
            </a:rPr>
            <a:t>Every 100 steps, generating a graph</a:t>
          </a:r>
        </a:p>
      </dsp:txBody>
      <dsp:txXfrm>
        <a:off x="0" y="2496312"/>
        <a:ext cx="5916603" cy="831291"/>
      </dsp:txXfrm>
    </dsp:sp>
    <dsp:sp modelId="{65B17F4B-0050-41CB-812D-CF3E2FA2895E}">
      <dsp:nvSpPr>
        <dsp:cNvPr id="0" name=""/>
        <dsp:cNvSpPr/>
      </dsp:nvSpPr>
      <dsp:spPr>
        <a:xfrm>
          <a:off x="0" y="3327603"/>
          <a:ext cx="5916603" cy="0"/>
        </a:xfrm>
        <a:prstGeom prst="line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accent2">
              <a:shade val="50000"/>
              <a:hueOff val="-394115"/>
              <a:satOff val="5189"/>
              <a:lumOff val="3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1A361-715F-4C88-BA09-BFA1DDC7BC3A}">
      <dsp:nvSpPr>
        <dsp:cNvPr id="0" name=""/>
        <dsp:cNvSpPr/>
      </dsp:nvSpPr>
      <dsp:spPr>
        <a:xfrm>
          <a:off x="0" y="3327603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Linting: </a:t>
          </a:r>
          <a:r>
            <a:rPr lang="en-US" sz="2400" kern="1200" dirty="0">
              <a:latin typeface="Franklin Gothic Book"/>
            </a:rPr>
            <a:t>GitHub Actions running Super-Linter</a:t>
          </a:r>
        </a:p>
      </dsp:txBody>
      <dsp:txXfrm>
        <a:off x="0" y="3327603"/>
        <a:ext cx="5916603" cy="831291"/>
      </dsp:txXfrm>
    </dsp:sp>
    <dsp:sp modelId="{A0726CD5-153B-499D-BF35-1A3FEE02AD42}">
      <dsp:nvSpPr>
        <dsp:cNvPr id="0" name=""/>
        <dsp:cNvSpPr/>
      </dsp:nvSpPr>
      <dsp:spPr>
        <a:xfrm>
          <a:off x="0" y="4158894"/>
          <a:ext cx="5916603" cy="0"/>
        </a:xfrm>
        <a:prstGeom prst="line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accent2">
              <a:shade val="50000"/>
              <a:hueOff val="-197058"/>
              <a:satOff val="2594"/>
              <a:lumOff val="15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C9E4-FD74-4D6F-BE06-5E276E275EA4}">
      <dsp:nvSpPr>
        <dsp:cNvPr id="0" name=""/>
        <dsp:cNvSpPr/>
      </dsp:nvSpPr>
      <dsp:spPr>
        <a:xfrm>
          <a:off x="0" y="4158894"/>
          <a:ext cx="5916603" cy="83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Franklin Gothic Book"/>
            </a:rPr>
            <a:t>Useability: </a:t>
          </a:r>
          <a:r>
            <a:rPr lang="en-US" sz="2400" kern="1200" dirty="0">
              <a:latin typeface="Franklin Gothic Book"/>
            </a:rPr>
            <a:t>Developing a front-end in HTML, JS, CSS and Python</a:t>
          </a:r>
        </a:p>
      </dsp:txBody>
      <dsp:txXfrm>
        <a:off x="0" y="4158894"/>
        <a:ext cx="5916603" cy="831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1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7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37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6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4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3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A907AC-1A53-263A-49D9-6EC6EB68F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1" b="112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MILCIV: Visual ML System for Identifying and Minimizing Civilian Fatality in</a:t>
            </a:r>
            <a:br>
              <a:rPr lang="en-US" sz="3600" dirty="0">
                <a:latin typeface="Franklin Gothic"/>
                <a:ea typeface="+mj-lt"/>
                <a:cs typeface="+mj-lt"/>
              </a:rPr>
            </a:br>
            <a:r>
              <a:rPr lang="en-US" sz="3600" dirty="0">
                <a:solidFill>
                  <a:schemeClr val="bg1"/>
                </a:solidFill>
                <a:latin typeface="Franklin Gothic"/>
                <a:ea typeface="+mj-lt"/>
                <a:cs typeface="+mj-lt"/>
              </a:rPr>
              <a:t>Urban War Zones</a:t>
            </a:r>
            <a:endParaRPr lang="en-US" sz="3600" dirty="0">
              <a:solidFill>
                <a:schemeClr val="bg1"/>
              </a:solidFill>
              <a:latin typeface="Franklin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Franklin Gothic"/>
                <a:cs typeface="Calibri"/>
              </a:rPr>
              <a:t>Walter Pach &amp; Vera Svensson</a:t>
            </a:r>
            <a:endParaRPr lang="en-US" sz="1800" dirty="0">
              <a:solidFill>
                <a:schemeClr val="bg1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Problem Statement</a:t>
            </a:r>
            <a:endParaRPr lang="en-US" sz="4000" b="1">
              <a:latin typeface="Franklin Gothic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B397C9E-6E1A-7602-E166-537888A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1160832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Franklin Gothic Book"/>
                <a:cs typeface="Calibri"/>
              </a:rPr>
              <a:t>Can object classification models be used to differentiate between military and civilian vehicles?</a:t>
            </a:r>
            <a:endParaRPr lang="en-US" dirty="0"/>
          </a:p>
          <a:p>
            <a:pPr marL="0" indent="0">
              <a:buNone/>
            </a:pPr>
            <a:r>
              <a:rPr lang="en-US" sz="2000" i="1" dirty="0">
                <a:latin typeface="Franklin Gothic Book"/>
                <a:cs typeface="Calibri"/>
              </a:rPr>
              <a:t>If so, what technology is efficient at doing so, and can it be deployed reliably?</a:t>
            </a:r>
            <a:endParaRPr lang="en-US"/>
          </a:p>
          <a:p>
            <a:pPr marL="0" indent="0">
              <a:buNone/>
            </a:pPr>
            <a:endParaRPr lang="en-US" sz="2000" dirty="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Influences</a:t>
            </a:r>
          </a:p>
          <a:p>
            <a:r>
              <a:rPr lang="en-US" sz="2000" dirty="0">
                <a:latin typeface="Franklin Gothic Book"/>
                <a:cs typeface="Calibri"/>
              </a:rPr>
              <a:t>Increased need for AI models in human-dependent environments</a:t>
            </a:r>
            <a:endParaRPr lang="en-US" dirty="0"/>
          </a:p>
          <a:p>
            <a:r>
              <a:rPr lang="en-US" sz="2000" dirty="0">
                <a:latin typeface="Franklin Gothic Book"/>
                <a:cs typeface="Calibri"/>
              </a:rPr>
              <a:t>Return to conventional nation-state warfare, more distinction between civilian and military actors</a:t>
            </a:r>
            <a:endParaRPr lang="en-US" dirty="0">
              <a:latin typeface="Franklin Gothic Book"/>
              <a:cs typeface="Calibri"/>
            </a:endParaRPr>
          </a:p>
          <a:p>
            <a:r>
              <a:rPr lang="en-US" sz="2000" dirty="0">
                <a:latin typeface="Franklin Gothic Book"/>
                <a:cs typeface="Calibri"/>
              </a:rPr>
              <a:t>Edge deployable, light, quick and accurate</a:t>
            </a:r>
          </a:p>
          <a:p>
            <a:endParaRPr lang="en-US" sz="2000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612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Technical Challenges</a:t>
            </a:r>
            <a:endParaRPr lang="en-US" sz="4000" b="1">
              <a:latin typeface="Franklin Gothic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B397C9E-6E1A-7602-E166-537888A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12" y="1106077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Data Preparation</a:t>
            </a:r>
          </a:p>
          <a:p>
            <a:r>
              <a:rPr lang="en-US" sz="2000" dirty="0">
                <a:latin typeface="Franklin Gothic Book"/>
                <a:cs typeface="Calibri"/>
              </a:rPr>
              <a:t>Standardizing image resolution using scaling</a:t>
            </a:r>
          </a:p>
          <a:p>
            <a:endParaRPr lang="en-US" sz="2000" dirty="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Automation</a:t>
            </a:r>
          </a:p>
          <a:p>
            <a:r>
              <a:rPr lang="en-US" sz="2000" dirty="0">
                <a:latin typeface="Franklin Gothic Book"/>
                <a:cs typeface="Calibri"/>
              </a:rPr>
              <a:t>Difficulty automating the data preparation and training process, especially for MobileNet</a:t>
            </a:r>
          </a:p>
          <a:p>
            <a:endParaRPr lang="en-US" sz="2000" dirty="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Front-End Server Deployment</a:t>
            </a:r>
          </a:p>
          <a:p>
            <a:r>
              <a:rPr lang="en-US" sz="2000" dirty="0">
                <a:latin typeface="Franklin Gothic Book"/>
                <a:cs typeface="Calibri"/>
              </a:rPr>
              <a:t>Developed custom server for serving the model, including all necessary functionality without overloading local environment</a:t>
            </a:r>
            <a:endParaRPr lang="en-US" sz="2000" b="1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4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48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Related Works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B397C9E-6E1A-7602-E166-537888A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513" y="615451"/>
            <a:ext cx="5916603" cy="590519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TensorFlow</a:t>
            </a:r>
            <a:endParaRPr lang="en-US" b="1" dirty="0">
              <a:latin typeface="Calibri" panose="020F0502020204030204"/>
              <a:cs typeface="Calibri"/>
            </a:endParaRPr>
          </a:p>
          <a:p>
            <a:r>
              <a:rPr lang="en-US" sz="2000" dirty="0">
                <a:latin typeface="Franklin Gothic Book"/>
                <a:cs typeface="Calibri"/>
              </a:rPr>
              <a:t>Open-Source platform for implementing machine learning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MobileNet</a:t>
            </a:r>
          </a:p>
          <a:p>
            <a:r>
              <a:rPr lang="en-US" sz="2000" dirty="0">
                <a:latin typeface="Franklin Gothic Book"/>
                <a:cs typeface="Calibri"/>
              </a:rPr>
              <a:t>Implementation of neural networks for efficient convolution on mobile/embedded devices</a:t>
            </a:r>
          </a:p>
          <a:p>
            <a:r>
              <a:rPr lang="en-US" sz="2000" dirty="0">
                <a:latin typeface="Franklin Gothic Book"/>
                <a:cs typeface="Calibri"/>
              </a:rPr>
              <a:t>Low resource consumption, sacrifices some accuracy for speed of processing</a:t>
            </a:r>
          </a:p>
          <a:p>
            <a:r>
              <a:rPr lang="en-US" sz="2000" dirty="0">
                <a:latin typeface="Franklin Gothic Book"/>
                <a:cs typeface="Calibri"/>
              </a:rPr>
              <a:t>Depth-wise convolution</a:t>
            </a:r>
          </a:p>
          <a:p>
            <a:pPr marL="0" indent="0">
              <a:buNone/>
            </a:pPr>
            <a:endParaRPr lang="en-US" sz="2000">
              <a:latin typeface="Franklin Gothic Book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Franklin Gothic Book"/>
                <a:cs typeface="Calibri"/>
              </a:rPr>
              <a:t>SSD</a:t>
            </a:r>
          </a:p>
          <a:p>
            <a:r>
              <a:rPr lang="en-US" sz="2000" dirty="0">
                <a:latin typeface="Franklin Gothic Book"/>
                <a:cs typeface="Calibri"/>
              </a:rPr>
              <a:t>Single-Shot </a:t>
            </a:r>
            <a:r>
              <a:rPr lang="en-US" sz="2000" dirty="0" err="1">
                <a:latin typeface="Franklin Gothic Book"/>
                <a:cs typeface="Calibri"/>
              </a:rPr>
              <a:t>Multibox</a:t>
            </a:r>
            <a:r>
              <a:rPr lang="en-US" sz="2000" dirty="0">
                <a:latin typeface="Franklin Gothic Book"/>
                <a:cs typeface="Calibri"/>
              </a:rPr>
              <a:t> Detector</a:t>
            </a:r>
          </a:p>
          <a:p>
            <a:r>
              <a:rPr lang="en-US" sz="2000" dirty="0">
                <a:latin typeface="Franklin Gothic Book"/>
                <a:cs typeface="Calibri"/>
              </a:rPr>
              <a:t>Uses neural network architecture to classify objects based on a feature-overlay</a:t>
            </a:r>
          </a:p>
          <a:p>
            <a:r>
              <a:rPr lang="en-US" sz="2000" dirty="0">
                <a:latin typeface="Franklin Gothic Book"/>
                <a:cs typeface="Calibri"/>
              </a:rPr>
              <a:t>Generates classification predictions at all different thresholds</a:t>
            </a:r>
          </a:p>
          <a:p>
            <a:endParaRPr lang="en-US" sz="2000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Our Approach</a:t>
            </a:r>
            <a:endParaRPr lang="en-US" sz="4000" b="1" dirty="0">
              <a:latin typeface="Franklin Gothic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045F6FE-747B-79D9-D3F4-879ABBF75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13188"/>
              </p:ext>
            </p:extLst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4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Our Approach</a:t>
            </a:r>
            <a:endParaRPr lang="en-US" sz="4000" b="1">
              <a:latin typeface="Franklin Gothic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88951-D5F0-9BAC-3984-B77287D8BBE0}"/>
              </a:ext>
            </a:extLst>
          </p:cNvPr>
          <p:cNvSpPr/>
          <p:nvPr/>
        </p:nvSpPr>
        <p:spPr>
          <a:xfrm>
            <a:off x="6050371" y="629677"/>
            <a:ext cx="1304982" cy="730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Book"/>
                <a:cs typeface="Calibri"/>
              </a:rPr>
              <a:t>User Input (image file)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8ACBF14-F921-3713-0F52-162A8E74FDB6}"/>
              </a:ext>
            </a:extLst>
          </p:cNvPr>
          <p:cNvSpPr/>
          <p:nvPr/>
        </p:nvSpPr>
        <p:spPr>
          <a:xfrm>
            <a:off x="5699029" y="1943784"/>
            <a:ext cx="1660885" cy="12593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Front-End Application (JavaScript)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309E080-003A-A965-D073-8F47294ECBC3}"/>
              </a:ext>
            </a:extLst>
          </p:cNvPr>
          <p:cNvSpPr/>
          <p:nvPr/>
        </p:nvSpPr>
        <p:spPr>
          <a:xfrm>
            <a:off x="5904359" y="3321773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latin typeface="Franklin Gothic Book"/>
                <a:cs typeface="Calibri"/>
              </a:rPr>
              <a:t>Image Encoder (base64)</a:t>
            </a:r>
            <a:endParaRPr lang="en-US" sz="1400">
              <a:latin typeface="Franklin Gothic Book"/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C9D0CAF-B55F-7BA0-23E4-07D083706318}"/>
              </a:ext>
            </a:extLst>
          </p:cNvPr>
          <p:cNvSpPr/>
          <p:nvPr/>
        </p:nvSpPr>
        <p:spPr>
          <a:xfrm>
            <a:off x="5904359" y="4261725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AJAX Request</a:t>
            </a:r>
            <a:endParaRPr lang="en-US">
              <a:latin typeface="Franklin Gothic Book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9DFE76D-5ED4-F386-796A-7C120A309F86}"/>
              </a:ext>
            </a:extLst>
          </p:cNvPr>
          <p:cNvSpPr/>
          <p:nvPr/>
        </p:nvSpPr>
        <p:spPr>
          <a:xfrm>
            <a:off x="6529473" y="1359736"/>
            <a:ext cx="346778" cy="620550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D7A8787B-07FD-F53D-8B50-2DA036DE6A98}"/>
              </a:ext>
            </a:extLst>
          </p:cNvPr>
          <p:cNvSpPr/>
          <p:nvPr/>
        </p:nvSpPr>
        <p:spPr>
          <a:xfrm>
            <a:off x="8642083" y="1943784"/>
            <a:ext cx="1660885" cy="12593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Back-End</a:t>
            </a:r>
            <a:endParaRPr lang="en-US">
              <a:latin typeface="Franklin Gothic Book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21DF0F7-435D-2AD1-BF57-39E1534220A8}"/>
              </a:ext>
            </a:extLst>
          </p:cNvPr>
          <p:cNvSpPr/>
          <p:nvPr/>
        </p:nvSpPr>
        <p:spPr>
          <a:xfrm>
            <a:off x="9052742" y="3321773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Image Decoder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6F8A270-371B-89D3-2EC9-BE478E38024F}"/>
              </a:ext>
            </a:extLst>
          </p:cNvPr>
          <p:cNvSpPr/>
          <p:nvPr/>
        </p:nvSpPr>
        <p:spPr>
          <a:xfrm>
            <a:off x="9052742" y="4293665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Franklin Gothic Book"/>
                <a:cs typeface="Calibri"/>
              </a:rPr>
              <a:t>Inference</a:t>
            </a:r>
            <a:endParaRPr lang="en-US" sz="1600">
              <a:latin typeface="Franklin Gothic Book"/>
            </a:endParaRP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156712AF-7612-F9FF-57A1-B5BA31DB4B75}"/>
              </a:ext>
            </a:extLst>
          </p:cNvPr>
          <p:cNvSpPr/>
          <p:nvPr/>
        </p:nvSpPr>
        <p:spPr>
          <a:xfrm>
            <a:off x="9052742" y="5251869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Image Encoder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DA4A40F-AD53-ACA1-7AEA-8233609E3822}"/>
              </a:ext>
            </a:extLst>
          </p:cNvPr>
          <p:cNvSpPr/>
          <p:nvPr/>
        </p:nvSpPr>
        <p:spPr>
          <a:xfrm>
            <a:off x="5904359" y="5251869"/>
            <a:ext cx="1250227" cy="86694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Franklin Gothic Book"/>
                <a:cs typeface="Calibri"/>
              </a:rPr>
              <a:t>Display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0FF8FE-8718-2431-6B3C-02B82D903051}"/>
              </a:ext>
            </a:extLst>
          </p:cNvPr>
          <p:cNvCxnSpPr/>
          <p:nvPr/>
        </p:nvCxnSpPr>
        <p:spPr>
          <a:xfrm flipV="1">
            <a:off x="7158236" y="2745481"/>
            <a:ext cx="1484760" cy="19373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9361-C07A-BDAF-1AE0-CEA071812277}"/>
              </a:ext>
            </a:extLst>
          </p:cNvPr>
          <p:cNvCxnSpPr/>
          <p:nvPr/>
        </p:nvCxnSpPr>
        <p:spPr>
          <a:xfrm flipH="1">
            <a:off x="7129548" y="5706387"/>
            <a:ext cx="1923707" cy="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3A2342E-19CC-AE2D-1A0C-E11A8BC0C903}"/>
              </a:ext>
            </a:extLst>
          </p:cNvPr>
          <p:cNvSpPr/>
          <p:nvPr/>
        </p:nvSpPr>
        <p:spPr>
          <a:xfrm rot="5400000">
            <a:off x="8500633" y="3002371"/>
            <a:ext cx="5493700" cy="74831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F8731-60B4-B0EC-1EAA-7A200D4C17EA}"/>
              </a:ext>
            </a:extLst>
          </p:cNvPr>
          <p:cNvSpPr/>
          <p:nvPr/>
        </p:nvSpPr>
        <p:spPr>
          <a:xfrm>
            <a:off x="5246076" y="5929922"/>
            <a:ext cx="6447692" cy="67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33C3D-E5DE-D4CF-98AA-0536BE92D38D}"/>
              </a:ext>
            </a:extLst>
          </p:cNvPr>
          <p:cNvSpPr/>
          <p:nvPr/>
        </p:nvSpPr>
        <p:spPr>
          <a:xfrm>
            <a:off x="5226537" y="429845"/>
            <a:ext cx="647700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Results</a:t>
            </a:r>
            <a:endParaRPr lang="en-US" sz="4000" b="1" dirty="0">
              <a:latin typeface="Franklin Gothic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73737-5805-689D-36D4-5F5E2BDB990C}"/>
              </a:ext>
            </a:extLst>
          </p:cNvPr>
          <p:cNvSpPr txBox="1"/>
          <p:nvPr/>
        </p:nvSpPr>
        <p:spPr>
          <a:xfrm>
            <a:off x="7946752" y="433419"/>
            <a:ext cx="1182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Franklin Gothic Book"/>
                <a:cs typeface="Calibri"/>
              </a:rPr>
              <a:t>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3A19A-DCC0-F8C5-8FE6-F27C60E40299}"/>
              </a:ext>
            </a:extLst>
          </p:cNvPr>
          <p:cNvSpPr txBox="1"/>
          <p:nvPr/>
        </p:nvSpPr>
        <p:spPr>
          <a:xfrm>
            <a:off x="5249333" y="5933178"/>
            <a:ext cx="57801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Franklin Gothic Book"/>
                <a:cs typeface="Calibri"/>
              </a:rPr>
              <a:t>Inference time dependent on image size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Franklin Gothic Book"/>
                <a:cs typeface="Calibri"/>
              </a:rPr>
              <a:t>Front-end with server running locally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328BEF9-478A-9EA4-7D4F-67F12D72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682" y="845670"/>
            <a:ext cx="6442482" cy="750968"/>
          </a:xfrm>
          <a:prstGeom prst="rect">
            <a:avLst/>
          </a:prstGeom>
        </p:spPr>
      </p:pic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F23F2173-C3E1-2318-6A5E-99008CFBB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9814" y="2014496"/>
            <a:ext cx="6319295" cy="3582824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138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Franklin Gothic"/>
                <a:cs typeface="Calibri Light"/>
              </a:rPr>
              <a:t>Conclusion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B397C9E-6E1A-7602-E166-537888AE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9" y="1587226"/>
            <a:ext cx="6111987" cy="1231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Franklin Gothic Book"/>
                <a:ea typeface="+mn-lt"/>
                <a:cs typeface="+mn-lt"/>
              </a:rPr>
              <a:t>Reached our most of our goals</a:t>
            </a:r>
            <a:endParaRPr lang="en-US">
              <a:latin typeface="Franklin Gothic Book"/>
            </a:endParaRPr>
          </a:p>
          <a:p>
            <a:pPr marL="0" indent="0" algn="ctr">
              <a:buNone/>
            </a:pPr>
            <a:r>
              <a:rPr lang="en-US" sz="2000" dirty="0">
                <a:latin typeface="Franklin Gothic Book"/>
                <a:ea typeface="+mn-lt"/>
                <a:cs typeface="+mn-lt"/>
              </a:rPr>
              <a:t>Front-end was successful</a:t>
            </a:r>
            <a:endParaRPr lang="en-US" sz="2000" b="1">
              <a:latin typeface="Franklin Gothic Book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000" dirty="0">
                <a:latin typeface="Franklin Gothic Book"/>
                <a:ea typeface="+mn-lt"/>
                <a:cs typeface="+mn-lt"/>
              </a:rPr>
              <a:t>Automated linting unnecessary</a:t>
            </a:r>
            <a:endParaRPr lang="en-US" sz="2000">
              <a:latin typeface="Franklin Gothic Book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000">
              <a:latin typeface="Franklin Gothic Book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54209-6C76-5FD5-55E6-96229B5F6EF6}"/>
              </a:ext>
            </a:extLst>
          </p:cNvPr>
          <p:cNvSpPr txBox="1"/>
          <p:nvPr/>
        </p:nvSpPr>
        <p:spPr>
          <a:xfrm>
            <a:off x="8147539" y="918306"/>
            <a:ext cx="4708768" cy="400110"/>
          </a:xfrm>
          <a:prstGeom prst="rect">
            <a:avLst/>
          </a:prstGeom>
          <a:noFill/>
          <a:ln w="28575">
            <a:noFill/>
            <a:prstDash val="sysDot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4708768"/>
                      <a:gd name="connsiteY0" fmla="*/ 0 h 400110"/>
                      <a:gd name="connsiteX1" fmla="*/ 541508 w 4708768"/>
                      <a:gd name="connsiteY1" fmla="*/ 0 h 400110"/>
                      <a:gd name="connsiteX2" fmla="*/ 1035929 w 4708768"/>
                      <a:gd name="connsiteY2" fmla="*/ 0 h 400110"/>
                      <a:gd name="connsiteX3" fmla="*/ 1530350 w 4708768"/>
                      <a:gd name="connsiteY3" fmla="*/ 0 h 400110"/>
                      <a:gd name="connsiteX4" fmla="*/ 1977683 w 4708768"/>
                      <a:gd name="connsiteY4" fmla="*/ 0 h 400110"/>
                      <a:gd name="connsiteX5" fmla="*/ 2425016 w 4708768"/>
                      <a:gd name="connsiteY5" fmla="*/ 0 h 400110"/>
                      <a:gd name="connsiteX6" fmla="*/ 2872348 w 4708768"/>
                      <a:gd name="connsiteY6" fmla="*/ 0 h 400110"/>
                      <a:gd name="connsiteX7" fmla="*/ 3508032 w 4708768"/>
                      <a:gd name="connsiteY7" fmla="*/ 0 h 400110"/>
                      <a:gd name="connsiteX8" fmla="*/ 3955365 w 4708768"/>
                      <a:gd name="connsiteY8" fmla="*/ 0 h 400110"/>
                      <a:gd name="connsiteX9" fmla="*/ 4708768 w 4708768"/>
                      <a:gd name="connsiteY9" fmla="*/ 0 h 400110"/>
                      <a:gd name="connsiteX10" fmla="*/ 4708768 w 4708768"/>
                      <a:gd name="connsiteY10" fmla="*/ 400110 h 400110"/>
                      <a:gd name="connsiteX11" fmla="*/ 4214347 w 4708768"/>
                      <a:gd name="connsiteY11" fmla="*/ 400110 h 400110"/>
                      <a:gd name="connsiteX12" fmla="*/ 3578664 w 4708768"/>
                      <a:gd name="connsiteY12" fmla="*/ 400110 h 400110"/>
                      <a:gd name="connsiteX13" fmla="*/ 3084243 w 4708768"/>
                      <a:gd name="connsiteY13" fmla="*/ 400110 h 400110"/>
                      <a:gd name="connsiteX14" fmla="*/ 2448559 w 4708768"/>
                      <a:gd name="connsiteY14" fmla="*/ 400110 h 400110"/>
                      <a:gd name="connsiteX15" fmla="*/ 1812876 w 4708768"/>
                      <a:gd name="connsiteY15" fmla="*/ 400110 h 400110"/>
                      <a:gd name="connsiteX16" fmla="*/ 1271367 w 4708768"/>
                      <a:gd name="connsiteY16" fmla="*/ 400110 h 400110"/>
                      <a:gd name="connsiteX17" fmla="*/ 588596 w 4708768"/>
                      <a:gd name="connsiteY17" fmla="*/ 400110 h 400110"/>
                      <a:gd name="connsiteX18" fmla="*/ 0 w 4708768"/>
                      <a:gd name="connsiteY18" fmla="*/ 400110 h 400110"/>
                      <a:gd name="connsiteX19" fmla="*/ 0 w 4708768"/>
                      <a:gd name="connsiteY19" fmla="*/ 0 h 40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708768" h="400110" extrusionOk="0">
                        <a:moveTo>
                          <a:pt x="0" y="0"/>
                        </a:moveTo>
                        <a:cubicBezTo>
                          <a:pt x="219768" y="-3074"/>
                          <a:pt x="413528" y="60985"/>
                          <a:pt x="541508" y="0"/>
                        </a:cubicBezTo>
                        <a:cubicBezTo>
                          <a:pt x="669488" y="-60985"/>
                          <a:pt x="833978" y="3116"/>
                          <a:pt x="1035929" y="0"/>
                        </a:cubicBezTo>
                        <a:cubicBezTo>
                          <a:pt x="1237880" y="-3116"/>
                          <a:pt x="1347687" y="40047"/>
                          <a:pt x="1530350" y="0"/>
                        </a:cubicBezTo>
                        <a:cubicBezTo>
                          <a:pt x="1713013" y="-40047"/>
                          <a:pt x="1862403" y="43802"/>
                          <a:pt x="1977683" y="0"/>
                        </a:cubicBezTo>
                        <a:cubicBezTo>
                          <a:pt x="2092963" y="-43802"/>
                          <a:pt x="2327580" y="50220"/>
                          <a:pt x="2425016" y="0"/>
                        </a:cubicBezTo>
                        <a:cubicBezTo>
                          <a:pt x="2522452" y="-50220"/>
                          <a:pt x="2698119" y="30541"/>
                          <a:pt x="2872348" y="0"/>
                        </a:cubicBezTo>
                        <a:cubicBezTo>
                          <a:pt x="3046577" y="-30541"/>
                          <a:pt x="3327074" y="38857"/>
                          <a:pt x="3508032" y="0"/>
                        </a:cubicBezTo>
                        <a:cubicBezTo>
                          <a:pt x="3688990" y="-38857"/>
                          <a:pt x="3832468" y="18636"/>
                          <a:pt x="3955365" y="0"/>
                        </a:cubicBezTo>
                        <a:cubicBezTo>
                          <a:pt x="4078262" y="-18636"/>
                          <a:pt x="4409911" y="10173"/>
                          <a:pt x="4708768" y="0"/>
                        </a:cubicBezTo>
                        <a:cubicBezTo>
                          <a:pt x="4731808" y="168123"/>
                          <a:pt x="4695399" y="300780"/>
                          <a:pt x="4708768" y="400110"/>
                        </a:cubicBezTo>
                        <a:cubicBezTo>
                          <a:pt x="4532846" y="431904"/>
                          <a:pt x="4435890" y="358528"/>
                          <a:pt x="4214347" y="400110"/>
                        </a:cubicBezTo>
                        <a:cubicBezTo>
                          <a:pt x="3992804" y="441692"/>
                          <a:pt x="3882270" y="349186"/>
                          <a:pt x="3578664" y="400110"/>
                        </a:cubicBezTo>
                        <a:cubicBezTo>
                          <a:pt x="3275058" y="451034"/>
                          <a:pt x="3231807" y="372477"/>
                          <a:pt x="3084243" y="400110"/>
                        </a:cubicBezTo>
                        <a:cubicBezTo>
                          <a:pt x="2936679" y="427743"/>
                          <a:pt x="2678963" y="376218"/>
                          <a:pt x="2448559" y="400110"/>
                        </a:cubicBezTo>
                        <a:cubicBezTo>
                          <a:pt x="2218155" y="424002"/>
                          <a:pt x="2120372" y="389045"/>
                          <a:pt x="1812876" y="400110"/>
                        </a:cubicBezTo>
                        <a:cubicBezTo>
                          <a:pt x="1505380" y="411175"/>
                          <a:pt x="1391360" y="391001"/>
                          <a:pt x="1271367" y="400110"/>
                        </a:cubicBezTo>
                        <a:cubicBezTo>
                          <a:pt x="1151374" y="409219"/>
                          <a:pt x="789974" y="346385"/>
                          <a:pt x="588596" y="400110"/>
                        </a:cubicBezTo>
                        <a:cubicBezTo>
                          <a:pt x="387218" y="453835"/>
                          <a:pt x="148674" y="335536"/>
                          <a:pt x="0" y="400110"/>
                        </a:cubicBezTo>
                        <a:cubicBezTo>
                          <a:pt x="-15959" y="283423"/>
                          <a:pt x="35569" y="1345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Franklin Gothic Book"/>
                <a:cs typeface="Calibri"/>
              </a:rPr>
              <a:t>Product</a:t>
            </a:r>
            <a:endParaRPr lang="en-US" sz="2000" b="1">
              <a:latin typeface="Franklin Gothic Boo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F599D-2625-FE7F-F0E2-259E2104EB93}"/>
              </a:ext>
            </a:extLst>
          </p:cNvPr>
          <p:cNvSpPr txBox="1"/>
          <p:nvPr/>
        </p:nvSpPr>
        <p:spPr>
          <a:xfrm>
            <a:off x="5597769" y="4151922"/>
            <a:ext cx="6027615" cy="1751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Franklin Gothic Book"/>
              </a:rPr>
              <a:t>More robust testing needed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Franklin Gothic Book"/>
              </a:rPr>
              <a:t>Experiment with more parameters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Franklin Gothic Book"/>
              </a:rPr>
              <a:t>Move to Rust</a:t>
            </a:r>
            <a:endParaRPr lang="en-US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>
                <a:latin typeface="Franklin Gothic Book"/>
              </a:rPr>
              <a:t>Threading</a:t>
            </a:r>
            <a:endParaRPr lang="en-US">
              <a:ea typeface="+mn-lt"/>
              <a:cs typeface="+mn-lt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3389E-CCAC-845B-8409-4634A4D14EC8}"/>
              </a:ext>
            </a:extLst>
          </p:cNvPr>
          <p:cNvSpPr txBox="1"/>
          <p:nvPr/>
        </p:nvSpPr>
        <p:spPr>
          <a:xfrm>
            <a:off x="8147537" y="3546230"/>
            <a:ext cx="26181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Franklin Gothic Book"/>
              </a:rPr>
              <a:t>Future</a:t>
            </a:r>
            <a:endParaRPr lang="en-US" sz="200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A8F6AF43-5D62-065E-1917-89B8311870EA}"/>
              </a:ext>
            </a:extLst>
          </p:cNvPr>
          <p:cNvSpPr/>
          <p:nvPr/>
        </p:nvSpPr>
        <p:spPr>
          <a:xfrm>
            <a:off x="5548922" y="830384"/>
            <a:ext cx="6115538" cy="1992923"/>
          </a:xfrm>
          <a:prstGeom prst="bracketPair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7ABE1536-1C0E-DAD0-7B70-D3DB4E6E333E}"/>
              </a:ext>
            </a:extLst>
          </p:cNvPr>
          <p:cNvSpPr/>
          <p:nvPr/>
        </p:nvSpPr>
        <p:spPr>
          <a:xfrm>
            <a:off x="5548921" y="3624383"/>
            <a:ext cx="6115538" cy="1992923"/>
          </a:xfrm>
          <a:prstGeom prst="bracketPair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1438-CA57-13D8-4C1D-709F812B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latin typeface="Franklin Gothic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88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32A1D"/>
      </a:dk2>
      <a:lt2>
        <a:srgbClr val="E6E2E8"/>
      </a:lt2>
      <a:accent1>
        <a:srgbClr val="6CB246"/>
      </a:accent1>
      <a:accent2>
        <a:srgbClr val="91AB39"/>
      </a:accent2>
      <a:accent3>
        <a:srgbClr val="B4A047"/>
      </a:accent3>
      <a:accent4>
        <a:srgbClr val="B16A3B"/>
      </a:accent4>
      <a:accent5>
        <a:srgbClr val="C34D4F"/>
      </a:accent5>
      <a:accent6>
        <a:srgbClr val="B13B6F"/>
      </a:accent6>
      <a:hlink>
        <a:srgbClr val="BF52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BrushVTI</vt:lpstr>
      <vt:lpstr>MILCIV: Visual ML System for Identifying and Minimizing Civilian Fatality in Urban War Zones</vt:lpstr>
      <vt:lpstr>Problem Statement</vt:lpstr>
      <vt:lpstr>Technical Challenges</vt:lpstr>
      <vt:lpstr>Related Works</vt:lpstr>
      <vt:lpstr>Our Approach</vt:lpstr>
      <vt:lpstr>Our Approach</vt:lpstr>
      <vt:lpstr>Results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1355</cp:revision>
  <dcterms:created xsi:type="dcterms:W3CDTF">2022-11-27T18:09:25Z</dcterms:created>
  <dcterms:modified xsi:type="dcterms:W3CDTF">2022-11-29T16:35:08Z</dcterms:modified>
</cp:coreProperties>
</file>