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1" r:id="rId4"/>
    <p:sldId id="274" r:id="rId5"/>
    <p:sldId id="276" r:id="rId6"/>
    <p:sldId id="275" r:id="rId7"/>
    <p:sldId id="278" r:id="rId8"/>
    <p:sldId id="285" r:id="rId9"/>
    <p:sldId id="279" r:id="rId10"/>
    <p:sldId id="258" r:id="rId11"/>
    <p:sldId id="282" r:id="rId12"/>
    <p:sldId id="292" r:id="rId13"/>
    <p:sldId id="293" r:id="rId14"/>
    <p:sldId id="294" r:id="rId15"/>
    <p:sldId id="29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1BE00-A211-49FF-9F78-FF25DD2EB470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2F974-B4F9-410E-979F-715572091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275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A5C-FA2E-4ADD-9D37-39AFF3C52031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88C0-D68F-4722-85C6-29009717F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9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A5C-FA2E-4ADD-9D37-39AFF3C52031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88C0-D68F-4722-85C6-29009717F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61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A5C-FA2E-4ADD-9D37-39AFF3C52031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88C0-D68F-4722-85C6-29009717F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43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A5C-FA2E-4ADD-9D37-39AFF3C52031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88C0-D68F-4722-85C6-29009717F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77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A5C-FA2E-4ADD-9D37-39AFF3C52031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88C0-D68F-4722-85C6-29009717F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69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A5C-FA2E-4ADD-9D37-39AFF3C52031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88C0-D68F-4722-85C6-29009717F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60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A5C-FA2E-4ADD-9D37-39AFF3C52031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88C0-D68F-4722-85C6-29009717F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66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A5C-FA2E-4ADD-9D37-39AFF3C52031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88C0-D68F-4722-85C6-29009717F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9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A5C-FA2E-4ADD-9D37-39AFF3C52031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88C0-D68F-4722-85C6-29009717F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13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A5C-FA2E-4ADD-9D37-39AFF3C52031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88C0-D68F-4722-85C6-29009717F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58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A5C-FA2E-4ADD-9D37-39AFF3C52031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88C0-D68F-4722-85C6-29009717F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9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42A5C-FA2E-4ADD-9D37-39AFF3C52031}" type="datetimeFigureOut">
              <a:rPr lang="ko-KR" altLang="en-US" smtClean="0"/>
              <a:t>2017-07-17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088C0-D68F-4722-85C6-29009717F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07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8653670" y="0"/>
            <a:ext cx="3533781" cy="2074460"/>
            <a:chOff x="8653670" y="0"/>
            <a:chExt cx="3533781" cy="2074460"/>
          </a:xfrm>
        </p:grpSpPr>
        <p:sp>
          <p:nvSpPr>
            <p:cNvPr id="19" name="자유형 18"/>
            <p:cNvSpPr/>
            <p:nvPr/>
          </p:nvSpPr>
          <p:spPr>
            <a:xfrm>
              <a:off x="8653670" y="13252"/>
              <a:ext cx="2266121" cy="874644"/>
            </a:xfrm>
            <a:custGeom>
              <a:avLst/>
              <a:gdLst>
                <a:gd name="connsiteX0" fmla="*/ 2266121 w 2266121"/>
                <a:gd name="connsiteY0" fmla="*/ 874644 h 874644"/>
                <a:gd name="connsiteX1" fmla="*/ 0 w 2266121"/>
                <a:gd name="connsiteY1" fmla="*/ 0 h 874644"/>
                <a:gd name="connsiteX2" fmla="*/ 1855304 w 2266121"/>
                <a:gd name="connsiteY2" fmla="*/ 92765 h 874644"/>
                <a:gd name="connsiteX3" fmla="*/ 2266121 w 2266121"/>
                <a:gd name="connsiteY3" fmla="*/ 874644 h 87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6121" h="874644">
                  <a:moveTo>
                    <a:pt x="2266121" y="874644"/>
                  </a:moveTo>
                  <a:lnTo>
                    <a:pt x="0" y="0"/>
                  </a:lnTo>
                  <a:lnTo>
                    <a:pt x="1855304" y="92765"/>
                  </a:lnTo>
                  <a:lnTo>
                    <a:pt x="2266121" y="87464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8679976" y="0"/>
              <a:ext cx="3507475" cy="2074460"/>
            </a:xfrm>
            <a:custGeom>
              <a:avLst/>
              <a:gdLst>
                <a:gd name="connsiteX0" fmla="*/ 0 w 3507475"/>
                <a:gd name="connsiteY0" fmla="*/ 0 h 2074460"/>
                <a:gd name="connsiteX1" fmla="*/ 1637731 w 3507475"/>
                <a:gd name="connsiteY1" fmla="*/ 286603 h 2074460"/>
                <a:gd name="connsiteX2" fmla="*/ 3507475 w 3507475"/>
                <a:gd name="connsiteY2" fmla="*/ 2074460 h 2074460"/>
                <a:gd name="connsiteX3" fmla="*/ 3507475 w 3507475"/>
                <a:gd name="connsiteY3" fmla="*/ 0 h 2074460"/>
                <a:gd name="connsiteX4" fmla="*/ 0 w 3507475"/>
                <a:gd name="connsiteY4" fmla="*/ 0 h 207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475" h="2074460">
                  <a:moveTo>
                    <a:pt x="0" y="0"/>
                  </a:moveTo>
                  <a:lnTo>
                    <a:pt x="1637731" y="286603"/>
                  </a:lnTo>
                  <a:lnTo>
                    <a:pt x="3507475" y="2074460"/>
                  </a:lnTo>
                  <a:lnTo>
                    <a:pt x="35074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자유형 13"/>
          <p:cNvSpPr/>
          <p:nvPr/>
        </p:nvSpPr>
        <p:spPr>
          <a:xfrm>
            <a:off x="-58593" y="5592417"/>
            <a:ext cx="2284958" cy="1265583"/>
          </a:xfrm>
          <a:custGeom>
            <a:avLst/>
            <a:gdLst>
              <a:gd name="connsiteX0" fmla="*/ 0 w 2620371"/>
              <a:gd name="connsiteY0" fmla="*/ 777922 h 1555845"/>
              <a:gd name="connsiteX1" fmla="*/ 1514902 w 2620371"/>
              <a:gd name="connsiteY1" fmla="*/ 0 h 1555845"/>
              <a:gd name="connsiteX2" fmla="*/ 2620371 w 2620371"/>
              <a:gd name="connsiteY2" fmla="*/ 1542197 h 1555845"/>
              <a:gd name="connsiteX3" fmla="*/ 40944 w 2620371"/>
              <a:gd name="connsiteY3" fmla="*/ 1555845 h 1555845"/>
              <a:gd name="connsiteX4" fmla="*/ 0 w 2620371"/>
              <a:gd name="connsiteY4" fmla="*/ 777922 h 1555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0371" h="1555845">
                <a:moveTo>
                  <a:pt x="0" y="777922"/>
                </a:moveTo>
                <a:lnTo>
                  <a:pt x="1514902" y="0"/>
                </a:lnTo>
                <a:lnTo>
                  <a:pt x="2620371" y="1542197"/>
                </a:lnTo>
                <a:lnTo>
                  <a:pt x="40944" y="1555845"/>
                </a:lnTo>
                <a:lnTo>
                  <a:pt x="0" y="77792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8335617" y="2544417"/>
            <a:ext cx="3474554" cy="4377981"/>
            <a:chOff x="8335617" y="2544417"/>
            <a:chExt cx="3474554" cy="437798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71671" y="2636148"/>
              <a:ext cx="3238500" cy="428625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8335617" y="2544417"/>
              <a:ext cx="1020418" cy="2067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http://resource.thegear.co.kr/nixsense_wp/20150304/cf205123051b4b2ea2d4a2f4c75f23f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61" b="18927"/>
          <a:stretch/>
        </p:blipFill>
        <p:spPr bwMode="auto">
          <a:xfrm>
            <a:off x="3171410" y="1115667"/>
            <a:ext cx="3998016" cy="23166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37559" y="3644763"/>
            <a:ext cx="1974057" cy="2269019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u="sng" dirty="0">
                <a:solidFill>
                  <a:srgbClr val="00B485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01</a:t>
            </a:r>
          </a:p>
          <a:p>
            <a:pPr algn="l"/>
            <a:r>
              <a:rPr lang="ko-KR" altLang="en-US" b="1" dirty="0">
                <a:solidFill>
                  <a:srgbClr val="00B485"/>
                </a:solidFill>
              </a:rPr>
              <a:t>이동 처리</a:t>
            </a:r>
            <a:endParaRPr lang="en-US" altLang="ko-KR" b="1" dirty="0">
              <a:solidFill>
                <a:srgbClr val="00B485"/>
              </a:solidFill>
            </a:endParaRPr>
          </a:p>
          <a:p>
            <a:pPr algn="l"/>
            <a:endParaRPr lang="en-US" altLang="ko-KR" b="1" dirty="0">
              <a:solidFill>
                <a:srgbClr val="00B485"/>
              </a:solidFill>
            </a:endParaRPr>
          </a:p>
          <a:p>
            <a:pPr algn="l"/>
            <a:r>
              <a:rPr lang="en-US" altLang="ko-KR" sz="3600" b="1" u="sng" dirty="0">
                <a:solidFill>
                  <a:srgbClr val="00B485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02</a:t>
            </a:r>
          </a:p>
          <a:p>
            <a:pPr algn="l"/>
            <a:r>
              <a:rPr lang="ko-KR" altLang="en-US" b="1" dirty="0">
                <a:solidFill>
                  <a:srgbClr val="00B485"/>
                </a:solidFill>
              </a:rPr>
              <a:t>충돌 처리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039026" y="278493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유니티 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스터디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559" y="6384877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262624"/>
                </a:solidFill>
              </a:rPr>
              <a:t>김태선</a:t>
            </a:r>
            <a:r>
              <a:rPr lang="en-US" altLang="ko-KR" sz="2000" b="1" dirty="0">
                <a:solidFill>
                  <a:srgbClr val="262624"/>
                </a:solidFill>
              </a:rPr>
              <a:t> </a:t>
            </a:r>
            <a:r>
              <a:rPr lang="ko-KR" altLang="en-US" sz="2000" b="1" dirty="0" err="1">
                <a:solidFill>
                  <a:srgbClr val="262624"/>
                </a:solidFill>
              </a:rPr>
              <a:t>정아현</a:t>
            </a:r>
            <a:endParaRPr lang="ko-KR" altLang="en-US" sz="2000" b="1" dirty="0">
              <a:solidFill>
                <a:srgbClr val="262624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092034" y="251989"/>
            <a:ext cx="720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24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68713" y="1299977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6600" b="1" dirty="0">
                <a:solidFill>
                  <a:srgbClr val="FFFF00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02</a:t>
            </a:r>
          </a:p>
          <a:p>
            <a:pPr algn="r"/>
            <a:r>
              <a:rPr lang="ko-KR" altLang="en-US" sz="4800" b="1" dirty="0">
                <a:solidFill>
                  <a:schemeClr val="bg1"/>
                </a:solidFill>
              </a:rPr>
              <a:t>충돌 처리</a:t>
            </a:r>
            <a:endParaRPr lang="en-US" altLang="ko-KR" sz="48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1353340">
            <a:off x="9278980" y="630743"/>
            <a:ext cx="21683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CHAPTER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68383" y="1779398"/>
            <a:ext cx="6096000" cy="22343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FFFF00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2.1 </a:t>
            </a:r>
            <a:r>
              <a:rPr lang="en-US" altLang="ko-KR" sz="2400" dirty="0">
                <a:solidFill>
                  <a:schemeClr val="bg1"/>
                </a:solidFill>
              </a:rPr>
              <a:t>Collider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FFFF00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2.2 </a:t>
            </a:r>
            <a:r>
              <a:rPr lang="ko-KR" altLang="en-US" sz="2400" dirty="0">
                <a:solidFill>
                  <a:schemeClr val="bg1"/>
                </a:solidFill>
              </a:rPr>
              <a:t>충돌조건</a:t>
            </a:r>
            <a:endParaRPr lang="en-US" altLang="ko-KR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FFFF00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2.3 </a:t>
            </a:r>
            <a:r>
              <a:rPr lang="en-US" altLang="ko-KR" sz="2400" dirty="0">
                <a:solidFill>
                  <a:schemeClr val="bg1"/>
                </a:solidFill>
              </a:rPr>
              <a:t>Trigger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FFFF00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2.4 </a:t>
            </a:r>
            <a:r>
              <a:rPr lang="en-US" altLang="ko-KR" sz="2400" dirty="0">
                <a:solidFill>
                  <a:schemeClr val="bg1"/>
                </a:solidFill>
              </a:rPr>
              <a:t>Trigger </a:t>
            </a:r>
            <a:r>
              <a:rPr lang="ko-KR" altLang="en-US" sz="2400" dirty="0">
                <a:solidFill>
                  <a:schemeClr val="bg1"/>
                </a:solidFill>
              </a:rPr>
              <a:t>이벤트 발생조건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-13252" y="-13252"/>
            <a:ext cx="1722782" cy="954156"/>
          </a:xfrm>
          <a:custGeom>
            <a:avLst/>
            <a:gdLst>
              <a:gd name="connsiteX0" fmla="*/ 13252 w 1722782"/>
              <a:gd name="connsiteY0" fmla="*/ 954156 h 954156"/>
              <a:gd name="connsiteX1" fmla="*/ 1722782 w 1722782"/>
              <a:gd name="connsiteY1" fmla="*/ 0 h 954156"/>
              <a:gd name="connsiteX2" fmla="*/ 0 w 1722782"/>
              <a:gd name="connsiteY2" fmla="*/ 13252 h 954156"/>
              <a:gd name="connsiteX3" fmla="*/ 13252 w 1722782"/>
              <a:gd name="connsiteY3" fmla="*/ 954156 h 95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2782" h="954156">
                <a:moveTo>
                  <a:pt x="13252" y="954156"/>
                </a:moveTo>
                <a:lnTo>
                  <a:pt x="1722782" y="0"/>
                </a:lnTo>
                <a:lnTo>
                  <a:pt x="0" y="13252"/>
                </a:lnTo>
                <a:lnTo>
                  <a:pt x="13252" y="95415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1068383" y="1577582"/>
            <a:ext cx="138485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자유형 11"/>
          <p:cNvSpPr/>
          <p:nvPr/>
        </p:nvSpPr>
        <p:spPr>
          <a:xfrm>
            <a:off x="7805530" y="3564835"/>
            <a:ext cx="4412974" cy="3326295"/>
          </a:xfrm>
          <a:custGeom>
            <a:avLst/>
            <a:gdLst>
              <a:gd name="connsiteX0" fmla="*/ 79513 w 5459895"/>
              <a:gd name="connsiteY0" fmla="*/ 2213113 h 3326295"/>
              <a:gd name="connsiteX1" fmla="*/ 5459895 w 5459895"/>
              <a:gd name="connsiteY1" fmla="*/ 0 h 3326295"/>
              <a:gd name="connsiteX2" fmla="*/ 5459895 w 5459895"/>
              <a:gd name="connsiteY2" fmla="*/ 3326295 h 3326295"/>
              <a:gd name="connsiteX3" fmla="*/ 0 w 5459895"/>
              <a:gd name="connsiteY3" fmla="*/ 3326295 h 3326295"/>
              <a:gd name="connsiteX4" fmla="*/ 79513 w 5459895"/>
              <a:gd name="connsiteY4" fmla="*/ 2213113 h 3326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9895" h="3326295">
                <a:moveTo>
                  <a:pt x="79513" y="2213113"/>
                </a:moveTo>
                <a:lnTo>
                  <a:pt x="5459895" y="0"/>
                </a:lnTo>
                <a:lnTo>
                  <a:pt x="5459895" y="3326295"/>
                </a:lnTo>
                <a:lnTo>
                  <a:pt x="0" y="3326295"/>
                </a:lnTo>
                <a:lnTo>
                  <a:pt x="79513" y="2213113"/>
                </a:lnTo>
                <a:close/>
              </a:path>
            </a:pathLst>
          </a:custGeom>
          <a:solidFill>
            <a:srgbClr val="C20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2837547" y="5751443"/>
            <a:ext cx="5062331" cy="1139687"/>
          </a:xfrm>
          <a:custGeom>
            <a:avLst/>
            <a:gdLst>
              <a:gd name="connsiteX0" fmla="*/ 0 w 4611757"/>
              <a:gd name="connsiteY0" fmla="*/ 1086678 h 1099930"/>
              <a:gd name="connsiteX1" fmla="*/ 4611757 w 4611757"/>
              <a:gd name="connsiteY1" fmla="*/ 0 h 1099930"/>
              <a:gd name="connsiteX2" fmla="*/ 4611757 w 4611757"/>
              <a:gd name="connsiteY2" fmla="*/ 1099930 h 1099930"/>
              <a:gd name="connsiteX3" fmla="*/ 0 w 4611757"/>
              <a:gd name="connsiteY3" fmla="*/ 1086678 h 109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1757" h="1099930">
                <a:moveTo>
                  <a:pt x="0" y="1086678"/>
                </a:moveTo>
                <a:lnTo>
                  <a:pt x="4611757" y="0"/>
                </a:lnTo>
                <a:lnTo>
                  <a:pt x="4611757" y="1099930"/>
                </a:lnTo>
                <a:lnTo>
                  <a:pt x="0" y="1086678"/>
                </a:lnTo>
                <a:close/>
              </a:path>
            </a:pathLst>
          </a:custGeom>
          <a:solidFill>
            <a:srgbClr val="0C8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22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flipH="1">
            <a:off x="-2" y="0"/>
            <a:ext cx="4149970" cy="2074460"/>
            <a:chOff x="8653670" y="0"/>
            <a:chExt cx="3533781" cy="2074460"/>
          </a:xfrm>
        </p:grpSpPr>
        <p:sp>
          <p:nvSpPr>
            <p:cNvPr id="5" name="자유형 4"/>
            <p:cNvSpPr/>
            <p:nvPr/>
          </p:nvSpPr>
          <p:spPr>
            <a:xfrm>
              <a:off x="8653670" y="13252"/>
              <a:ext cx="2266121" cy="874644"/>
            </a:xfrm>
            <a:custGeom>
              <a:avLst/>
              <a:gdLst>
                <a:gd name="connsiteX0" fmla="*/ 2266121 w 2266121"/>
                <a:gd name="connsiteY0" fmla="*/ 874644 h 874644"/>
                <a:gd name="connsiteX1" fmla="*/ 0 w 2266121"/>
                <a:gd name="connsiteY1" fmla="*/ 0 h 874644"/>
                <a:gd name="connsiteX2" fmla="*/ 1855304 w 2266121"/>
                <a:gd name="connsiteY2" fmla="*/ 92765 h 874644"/>
                <a:gd name="connsiteX3" fmla="*/ 2266121 w 2266121"/>
                <a:gd name="connsiteY3" fmla="*/ 874644 h 87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6121" h="874644">
                  <a:moveTo>
                    <a:pt x="2266121" y="874644"/>
                  </a:moveTo>
                  <a:lnTo>
                    <a:pt x="0" y="0"/>
                  </a:lnTo>
                  <a:lnTo>
                    <a:pt x="1855304" y="92765"/>
                  </a:lnTo>
                  <a:lnTo>
                    <a:pt x="2266121" y="87464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8679976" y="0"/>
              <a:ext cx="3507475" cy="2074460"/>
            </a:xfrm>
            <a:custGeom>
              <a:avLst/>
              <a:gdLst>
                <a:gd name="connsiteX0" fmla="*/ 0 w 3507475"/>
                <a:gd name="connsiteY0" fmla="*/ 0 h 2074460"/>
                <a:gd name="connsiteX1" fmla="*/ 1637731 w 3507475"/>
                <a:gd name="connsiteY1" fmla="*/ 286603 h 2074460"/>
                <a:gd name="connsiteX2" fmla="*/ 3507475 w 3507475"/>
                <a:gd name="connsiteY2" fmla="*/ 2074460 h 2074460"/>
                <a:gd name="connsiteX3" fmla="*/ 3507475 w 3507475"/>
                <a:gd name="connsiteY3" fmla="*/ 0 h 2074460"/>
                <a:gd name="connsiteX4" fmla="*/ 0 w 3507475"/>
                <a:gd name="connsiteY4" fmla="*/ 0 h 207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475" h="2074460">
                  <a:moveTo>
                    <a:pt x="0" y="0"/>
                  </a:moveTo>
                  <a:lnTo>
                    <a:pt x="1637731" y="286603"/>
                  </a:lnTo>
                  <a:lnTo>
                    <a:pt x="3507475" y="2074460"/>
                  </a:lnTo>
                  <a:lnTo>
                    <a:pt x="35074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91638" y="196658"/>
            <a:ext cx="1576072" cy="492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FF00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2.1 </a:t>
            </a:r>
            <a:r>
              <a:rPr lang="en-US" altLang="ko-KR" sz="2000" dirty="0">
                <a:solidFill>
                  <a:schemeClr val="bg1"/>
                </a:solidFill>
              </a:rPr>
              <a:t>Collider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8799443" y="4452730"/>
            <a:ext cx="3445566" cy="2465330"/>
            <a:chOff x="8799443" y="4452730"/>
            <a:chExt cx="3445566" cy="2465330"/>
          </a:xfrm>
        </p:grpSpPr>
        <p:sp>
          <p:nvSpPr>
            <p:cNvPr id="10" name="자유형 9"/>
            <p:cNvSpPr/>
            <p:nvPr/>
          </p:nvSpPr>
          <p:spPr>
            <a:xfrm>
              <a:off x="8799443" y="5380383"/>
              <a:ext cx="3313044" cy="1510747"/>
            </a:xfrm>
            <a:custGeom>
              <a:avLst/>
              <a:gdLst>
                <a:gd name="connsiteX0" fmla="*/ 3313044 w 3313044"/>
                <a:gd name="connsiteY0" fmla="*/ 0 h 1510747"/>
                <a:gd name="connsiteX1" fmla="*/ 0 w 3313044"/>
                <a:gd name="connsiteY1" fmla="*/ 1510747 h 1510747"/>
                <a:gd name="connsiteX2" fmla="*/ 3246783 w 3313044"/>
                <a:gd name="connsiteY2" fmla="*/ 1510747 h 1510747"/>
                <a:gd name="connsiteX3" fmla="*/ 3313044 w 3313044"/>
                <a:gd name="connsiteY3" fmla="*/ 0 h 1510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3044" h="1510747">
                  <a:moveTo>
                    <a:pt x="3313044" y="0"/>
                  </a:moveTo>
                  <a:lnTo>
                    <a:pt x="0" y="1510747"/>
                  </a:lnTo>
                  <a:lnTo>
                    <a:pt x="3246783" y="1510747"/>
                  </a:lnTo>
                  <a:lnTo>
                    <a:pt x="33130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10721008" y="4452730"/>
              <a:ext cx="1524001" cy="2465330"/>
            </a:xfrm>
            <a:custGeom>
              <a:avLst/>
              <a:gdLst>
                <a:gd name="connsiteX0" fmla="*/ 0 w 1391478"/>
                <a:gd name="connsiteY0" fmla="*/ 2398644 h 2425148"/>
                <a:gd name="connsiteX1" fmla="*/ 914400 w 1391478"/>
                <a:gd name="connsiteY1" fmla="*/ 1630018 h 2425148"/>
                <a:gd name="connsiteX2" fmla="*/ 1391478 w 1391478"/>
                <a:gd name="connsiteY2" fmla="*/ 0 h 2425148"/>
                <a:gd name="connsiteX3" fmla="*/ 1391478 w 1391478"/>
                <a:gd name="connsiteY3" fmla="*/ 2425148 h 2425148"/>
                <a:gd name="connsiteX4" fmla="*/ 0 w 1391478"/>
                <a:gd name="connsiteY4" fmla="*/ 2398644 h 2425148"/>
                <a:gd name="connsiteX0" fmla="*/ 0 w 1470991"/>
                <a:gd name="connsiteY0" fmla="*/ 2451365 h 2451365"/>
                <a:gd name="connsiteX1" fmla="*/ 993913 w 1470991"/>
                <a:gd name="connsiteY1" fmla="*/ 1630018 h 2451365"/>
                <a:gd name="connsiteX2" fmla="*/ 1470991 w 1470991"/>
                <a:gd name="connsiteY2" fmla="*/ 0 h 2451365"/>
                <a:gd name="connsiteX3" fmla="*/ 1470991 w 1470991"/>
                <a:gd name="connsiteY3" fmla="*/ 2425148 h 2451365"/>
                <a:gd name="connsiteX4" fmla="*/ 0 w 1470991"/>
                <a:gd name="connsiteY4" fmla="*/ 2451365 h 2451365"/>
                <a:gd name="connsiteX0" fmla="*/ 0 w 1524000"/>
                <a:gd name="connsiteY0" fmla="*/ 2451365 h 2478438"/>
                <a:gd name="connsiteX1" fmla="*/ 993913 w 1524000"/>
                <a:gd name="connsiteY1" fmla="*/ 1630018 h 2478438"/>
                <a:gd name="connsiteX2" fmla="*/ 1470991 w 1524000"/>
                <a:gd name="connsiteY2" fmla="*/ 0 h 2478438"/>
                <a:gd name="connsiteX3" fmla="*/ 1524000 w 1524000"/>
                <a:gd name="connsiteY3" fmla="*/ 2478438 h 2478438"/>
                <a:gd name="connsiteX4" fmla="*/ 0 w 1524000"/>
                <a:gd name="connsiteY4" fmla="*/ 2451365 h 24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2478438">
                  <a:moveTo>
                    <a:pt x="0" y="2451365"/>
                  </a:moveTo>
                  <a:lnTo>
                    <a:pt x="993913" y="1630018"/>
                  </a:lnTo>
                  <a:lnTo>
                    <a:pt x="1470991" y="0"/>
                  </a:lnTo>
                  <a:lnTo>
                    <a:pt x="1524000" y="2478438"/>
                  </a:lnTo>
                  <a:lnTo>
                    <a:pt x="0" y="2451365"/>
                  </a:lnTo>
                  <a:close/>
                </a:path>
              </a:pathLst>
            </a:custGeom>
            <a:solidFill>
              <a:srgbClr val="F70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084365" y="6356908"/>
            <a:ext cx="2743200" cy="365125"/>
          </a:xfrm>
        </p:spPr>
        <p:txBody>
          <a:bodyPr/>
          <a:lstStyle/>
          <a:p>
            <a:fld id="{6FB088C0-D68F-4722-85C6-29009717F483}" type="slidenum">
              <a:rPr lang="ko-KR" altLang="en-US" sz="1800" smtClean="0">
                <a:solidFill>
                  <a:schemeClr val="bg1"/>
                </a:solidFill>
              </a:rPr>
              <a:t>11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28074" y="688972"/>
            <a:ext cx="29514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Collider </a:t>
            </a:r>
            <a:r>
              <a:rPr lang="ko-KR" altLang="en-US" sz="2000" b="1" dirty="0">
                <a:latin typeface="+mj-ea"/>
                <a:ea typeface="+mj-ea"/>
              </a:rPr>
              <a:t>중력</a:t>
            </a:r>
            <a:r>
              <a:rPr lang="en-US" altLang="ko-KR" sz="2000" b="1" dirty="0">
                <a:latin typeface="+mj-ea"/>
                <a:ea typeface="+mj-ea"/>
              </a:rPr>
              <a:t>/</a:t>
            </a:r>
            <a:r>
              <a:rPr lang="ko-KR" altLang="en-US" sz="2000" b="1" dirty="0">
                <a:latin typeface="+mj-ea"/>
                <a:ea typeface="+mj-ea"/>
              </a:rPr>
              <a:t>질량 적용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95543" y="2634524"/>
            <a:ext cx="5312673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New Component -&gt; Physics -&gt; </a:t>
            </a:r>
            <a:r>
              <a:rPr lang="en-US" altLang="ko-KR" sz="2000" dirty="0" err="1">
                <a:latin typeface="+mj-ea"/>
                <a:ea typeface="+mj-ea"/>
              </a:rPr>
              <a:t>Rigibody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+mj-ea"/>
                <a:ea typeface="+mj-ea"/>
              </a:rPr>
              <a:t>로 </a:t>
            </a:r>
            <a:r>
              <a:rPr lang="en-US" altLang="ko-KR" sz="2000" dirty="0" err="1">
                <a:latin typeface="+mj-ea"/>
                <a:ea typeface="+mj-ea"/>
              </a:rPr>
              <a:t>Rigibody</a:t>
            </a:r>
            <a:r>
              <a:rPr lang="ko-KR" altLang="en-US" sz="2000" dirty="0">
                <a:latin typeface="+mj-ea"/>
                <a:ea typeface="+mj-ea"/>
              </a:rPr>
              <a:t>적용 시키면 서로 밀어낸다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Collider </a:t>
            </a:r>
            <a:r>
              <a:rPr lang="ko-KR" altLang="en-US" sz="2000" dirty="0">
                <a:latin typeface="+mj-ea"/>
                <a:ea typeface="+mj-ea"/>
              </a:rPr>
              <a:t>컴포넌트가 있다면</a:t>
            </a:r>
            <a:r>
              <a:rPr lang="en-US" altLang="ko-KR" sz="2000" dirty="0">
                <a:latin typeface="+mj-ea"/>
                <a:ea typeface="+mj-ea"/>
              </a:rPr>
              <a:t>,(</a:t>
            </a:r>
            <a:r>
              <a:rPr lang="ko-KR" altLang="en-US" sz="2000" dirty="0" err="1">
                <a:latin typeface="+mj-ea"/>
                <a:ea typeface="+mj-ea"/>
              </a:rPr>
              <a:t>자동생성되있음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+mj-ea"/>
                <a:ea typeface="+mj-ea"/>
              </a:rPr>
              <a:t>물체로 인식하여 중력 및 충돌처리가 적용됨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466" y="2504683"/>
            <a:ext cx="3817011" cy="266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15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8799443" y="4452730"/>
            <a:ext cx="3445566" cy="2465330"/>
            <a:chOff x="8799443" y="4452730"/>
            <a:chExt cx="3445566" cy="2465330"/>
          </a:xfrm>
        </p:grpSpPr>
        <p:sp>
          <p:nvSpPr>
            <p:cNvPr id="10" name="자유형 9"/>
            <p:cNvSpPr/>
            <p:nvPr/>
          </p:nvSpPr>
          <p:spPr>
            <a:xfrm>
              <a:off x="8799443" y="5380383"/>
              <a:ext cx="3313044" cy="1510747"/>
            </a:xfrm>
            <a:custGeom>
              <a:avLst/>
              <a:gdLst>
                <a:gd name="connsiteX0" fmla="*/ 3313044 w 3313044"/>
                <a:gd name="connsiteY0" fmla="*/ 0 h 1510747"/>
                <a:gd name="connsiteX1" fmla="*/ 0 w 3313044"/>
                <a:gd name="connsiteY1" fmla="*/ 1510747 h 1510747"/>
                <a:gd name="connsiteX2" fmla="*/ 3246783 w 3313044"/>
                <a:gd name="connsiteY2" fmla="*/ 1510747 h 1510747"/>
                <a:gd name="connsiteX3" fmla="*/ 3313044 w 3313044"/>
                <a:gd name="connsiteY3" fmla="*/ 0 h 1510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3044" h="1510747">
                  <a:moveTo>
                    <a:pt x="3313044" y="0"/>
                  </a:moveTo>
                  <a:lnTo>
                    <a:pt x="0" y="1510747"/>
                  </a:lnTo>
                  <a:lnTo>
                    <a:pt x="3246783" y="1510747"/>
                  </a:lnTo>
                  <a:lnTo>
                    <a:pt x="33130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10721008" y="4452730"/>
              <a:ext cx="1524001" cy="2465330"/>
            </a:xfrm>
            <a:custGeom>
              <a:avLst/>
              <a:gdLst>
                <a:gd name="connsiteX0" fmla="*/ 0 w 1391478"/>
                <a:gd name="connsiteY0" fmla="*/ 2398644 h 2425148"/>
                <a:gd name="connsiteX1" fmla="*/ 914400 w 1391478"/>
                <a:gd name="connsiteY1" fmla="*/ 1630018 h 2425148"/>
                <a:gd name="connsiteX2" fmla="*/ 1391478 w 1391478"/>
                <a:gd name="connsiteY2" fmla="*/ 0 h 2425148"/>
                <a:gd name="connsiteX3" fmla="*/ 1391478 w 1391478"/>
                <a:gd name="connsiteY3" fmla="*/ 2425148 h 2425148"/>
                <a:gd name="connsiteX4" fmla="*/ 0 w 1391478"/>
                <a:gd name="connsiteY4" fmla="*/ 2398644 h 2425148"/>
                <a:gd name="connsiteX0" fmla="*/ 0 w 1470991"/>
                <a:gd name="connsiteY0" fmla="*/ 2451365 h 2451365"/>
                <a:gd name="connsiteX1" fmla="*/ 993913 w 1470991"/>
                <a:gd name="connsiteY1" fmla="*/ 1630018 h 2451365"/>
                <a:gd name="connsiteX2" fmla="*/ 1470991 w 1470991"/>
                <a:gd name="connsiteY2" fmla="*/ 0 h 2451365"/>
                <a:gd name="connsiteX3" fmla="*/ 1470991 w 1470991"/>
                <a:gd name="connsiteY3" fmla="*/ 2425148 h 2451365"/>
                <a:gd name="connsiteX4" fmla="*/ 0 w 1470991"/>
                <a:gd name="connsiteY4" fmla="*/ 2451365 h 2451365"/>
                <a:gd name="connsiteX0" fmla="*/ 0 w 1524000"/>
                <a:gd name="connsiteY0" fmla="*/ 2451365 h 2478438"/>
                <a:gd name="connsiteX1" fmla="*/ 993913 w 1524000"/>
                <a:gd name="connsiteY1" fmla="*/ 1630018 h 2478438"/>
                <a:gd name="connsiteX2" fmla="*/ 1470991 w 1524000"/>
                <a:gd name="connsiteY2" fmla="*/ 0 h 2478438"/>
                <a:gd name="connsiteX3" fmla="*/ 1524000 w 1524000"/>
                <a:gd name="connsiteY3" fmla="*/ 2478438 h 2478438"/>
                <a:gd name="connsiteX4" fmla="*/ 0 w 1524000"/>
                <a:gd name="connsiteY4" fmla="*/ 2451365 h 24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2478438">
                  <a:moveTo>
                    <a:pt x="0" y="2451365"/>
                  </a:moveTo>
                  <a:lnTo>
                    <a:pt x="993913" y="1630018"/>
                  </a:lnTo>
                  <a:lnTo>
                    <a:pt x="1470991" y="0"/>
                  </a:lnTo>
                  <a:lnTo>
                    <a:pt x="1524000" y="2478438"/>
                  </a:lnTo>
                  <a:lnTo>
                    <a:pt x="0" y="2451365"/>
                  </a:lnTo>
                  <a:close/>
                </a:path>
              </a:pathLst>
            </a:custGeom>
            <a:solidFill>
              <a:srgbClr val="F70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084365" y="6356908"/>
            <a:ext cx="2743200" cy="365125"/>
          </a:xfrm>
        </p:spPr>
        <p:txBody>
          <a:bodyPr/>
          <a:lstStyle/>
          <a:p>
            <a:fld id="{6FB088C0-D68F-4722-85C6-29009717F483}" type="slidenum">
              <a:rPr lang="ko-KR" altLang="en-US" sz="1800" smtClean="0">
                <a:solidFill>
                  <a:schemeClr val="bg1"/>
                </a:solidFill>
              </a:rPr>
              <a:t>12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78251" y="678012"/>
            <a:ext cx="130035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j-ea"/>
                <a:ea typeface="+mj-ea"/>
              </a:rPr>
              <a:t>충돌 조건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63957" y="4715899"/>
            <a:ext cx="972894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b="1" dirty="0">
                <a:latin typeface="+mj-ea"/>
              </a:rPr>
              <a:t>두 게임 오브젝트 모두 </a:t>
            </a:r>
            <a:r>
              <a:rPr lang="ko-KR" altLang="en-US" sz="2000" b="1" dirty="0" err="1">
                <a:latin typeface="+mj-ea"/>
              </a:rPr>
              <a:t>콜라이더</a:t>
            </a:r>
            <a:r>
              <a:rPr lang="en-US" altLang="ko-KR" sz="2000" b="1" dirty="0">
                <a:latin typeface="+mj-ea"/>
              </a:rPr>
              <a:t>(Collider)</a:t>
            </a:r>
            <a:r>
              <a:rPr lang="ko-KR" altLang="en-US" sz="2000" b="1" dirty="0">
                <a:latin typeface="+mj-ea"/>
              </a:rPr>
              <a:t>가 있어야 한다</a:t>
            </a:r>
            <a:r>
              <a:rPr lang="en-US" altLang="ko-KR" sz="2000" b="1" dirty="0">
                <a:latin typeface="+mj-ea"/>
              </a:rPr>
              <a:t>.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b="1" dirty="0">
                <a:latin typeface="+mj-ea"/>
              </a:rPr>
              <a:t>둘 중 하나는 </a:t>
            </a:r>
            <a:r>
              <a:rPr lang="ko-KR" altLang="en-US" sz="2000" b="1" dirty="0" err="1">
                <a:latin typeface="+mj-ea"/>
              </a:rPr>
              <a:t>리지드바디</a:t>
            </a:r>
            <a:r>
              <a:rPr lang="en-US" altLang="ko-KR" sz="2000" b="1" dirty="0">
                <a:latin typeface="+mj-ea"/>
              </a:rPr>
              <a:t>(</a:t>
            </a:r>
            <a:r>
              <a:rPr lang="en-US" altLang="ko-KR" sz="2000" b="1" dirty="0" err="1">
                <a:latin typeface="+mj-ea"/>
              </a:rPr>
              <a:t>Rigidbody</a:t>
            </a:r>
            <a:r>
              <a:rPr lang="en-US" altLang="ko-KR" sz="2000" b="1" dirty="0">
                <a:latin typeface="+mj-ea"/>
              </a:rPr>
              <a:t>)</a:t>
            </a:r>
            <a:r>
              <a:rPr lang="ko-KR" altLang="en-US" sz="2000" b="1" dirty="0">
                <a:latin typeface="+mj-ea"/>
              </a:rPr>
              <a:t>가 있어야 한다</a:t>
            </a:r>
            <a:r>
              <a:rPr lang="en-US" altLang="ko-KR" sz="2000" b="1" dirty="0">
                <a:latin typeface="+mj-ea"/>
              </a:rPr>
              <a:t>.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b="1" dirty="0">
                <a:latin typeface="+mj-ea"/>
              </a:rPr>
              <a:t>그리고 </a:t>
            </a:r>
            <a:r>
              <a:rPr lang="ko-KR" altLang="en-US" sz="2000" b="1" dirty="0" err="1">
                <a:latin typeface="+mj-ea"/>
              </a:rPr>
              <a:t>리지드바디를</a:t>
            </a:r>
            <a:r>
              <a:rPr lang="ko-KR" altLang="en-US" sz="2000" b="1" dirty="0">
                <a:latin typeface="+mj-ea"/>
              </a:rPr>
              <a:t> 가진 쪽이 움직여서 서로 만났을 때만 이벤트가 발생한다</a:t>
            </a:r>
            <a:r>
              <a:rPr lang="en-US" altLang="ko-KR" sz="2000" b="1" dirty="0">
                <a:latin typeface="+mj-ea"/>
              </a:rPr>
              <a:t>.</a:t>
            </a:r>
          </a:p>
        </p:txBody>
      </p:sp>
      <p:grpSp>
        <p:nvGrpSpPr>
          <p:cNvPr id="15" name="그룹 14"/>
          <p:cNvGrpSpPr/>
          <p:nvPr/>
        </p:nvGrpSpPr>
        <p:grpSpPr>
          <a:xfrm flipH="1">
            <a:off x="-3" y="0"/>
            <a:ext cx="3981159" cy="2074460"/>
            <a:chOff x="8653670" y="0"/>
            <a:chExt cx="3533781" cy="2074460"/>
          </a:xfrm>
        </p:grpSpPr>
        <p:sp>
          <p:nvSpPr>
            <p:cNvPr id="16" name="자유형 15"/>
            <p:cNvSpPr/>
            <p:nvPr/>
          </p:nvSpPr>
          <p:spPr>
            <a:xfrm>
              <a:off x="8653670" y="13252"/>
              <a:ext cx="2266121" cy="874644"/>
            </a:xfrm>
            <a:custGeom>
              <a:avLst/>
              <a:gdLst>
                <a:gd name="connsiteX0" fmla="*/ 2266121 w 2266121"/>
                <a:gd name="connsiteY0" fmla="*/ 874644 h 874644"/>
                <a:gd name="connsiteX1" fmla="*/ 0 w 2266121"/>
                <a:gd name="connsiteY1" fmla="*/ 0 h 874644"/>
                <a:gd name="connsiteX2" fmla="*/ 1855304 w 2266121"/>
                <a:gd name="connsiteY2" fmla="*/ 92765 h 874644"/>
                <a:gd name="connsiteX3" fmla="*/ 2266121 w 2266121"/>
                <a:gd name="connsiteY3" fmla="*/ 874644 h 87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6121" h="874644">
                  <a:moveTo>
                    <a:pt x="2266121" y="874644"/>
                  </a:moveTo>
                  <a:lnTo>
                    <a:pt x="0" y="0"/>
                  </a:lnTo>
                  <a:lnTo>
                    <a:pt x="1855304" y="92765"/>
                  </a:lnTo>
                  <a:lnTo>
                    <a:pt x="2266121" y="87464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/>
          </p:nvSpPr>
          <p:spPr>
            <a:xfrm>
              <a:off x="8679976" y="0"/>
              <a:ext cx="3507475" cy="2074460"/>
            </a:xfrm>
            <a:custGeom>
              <a:avLst/>
              <a:gdLst>
                <a:gd name="connsiteX0" fmla="*/ 0 w 3507475"/>
                <a:gd name="connsiteY0" fmla="*/ 0 h 2074460"/>
                <a:gd name="connsiteX1" fmla="*/ 1637731 w 3507475"/>
                <a:gd name="connsiteY1" fmla="*/ 286603 h 2074460"/>
                <a:gd name="connsiteX2" fmla="*/ 3507475 w 3507475"/>
                <a:gd name="connsiteY2" fmla="*/ 2074460 h 2074460"/>
                <a:gd name="connsiteX3" fmla="*/ 3507475 w 3507475"/>
                <a:gd name="connsiteY3" fmla="*/ 0 h 2074460"/>
                <a:gd name="connsiteX4" fmla="*/ 0 w 3507475"/>
                <a:gd name="connsiteY4" fmla="*/ 0 h 207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475" h="2074460">
                  <a:moveTo>
                    <a:pt x="0" y="0"/>
                  </a:moveTo>
                  <a:lnTo>
                    <a:pt x="1637731" y="286603"/>
                  </a:lnTo>
                  <a:lnTo>
                    <a:pt x="3507475" y="2074460"/>
                  </a:lnTo>
                  <a:lnTo>
                    <a:pt x="35074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91638" y="196658"/>
            <a:ext cx="1713931" cy="492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FF00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2.2 </a:t>
            </a:r>
            <a:r>
              <a:rPr lang="ko-KR" altLang="en-US" sz="2000" dirty="0">
                <a:solidFill>
                  <a:schemeClr val="bg1"/>
                </a:solidFill>
              </a:rPr>
              <a:t>충돌조건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699" y="1506139"/>
            <a:ext cx="3132834" cy="30445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193" y="1468249"/>
            <a:ext cx="2115250" cy="305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8799443" y="4452730"/>
            <a:ext cx="3445566" cy="2465330"/>
            <a:chOff x="8799443" y="4452730"/>
            <a:chExt cx="3445566" cy="2465330"/>
          </a:xfrm>
        </p:grpSpPr>
        <p:sp>
          <p:nvSpPr>
            <p:cNvPr id="10" name="자유형 9"/>
            <p:cNvSpPr/>
            <p:nvPr/>
          </p:nvSpPr>
          <p:spPr>
            <a:xfrm>
              <a:off x="8799443" y="5380383"/>
              <a:ext cx="3313044" cy="1510747"/>
            </a:xfrm>
            <a:custGeom>
              <a:avLst/>
              <a:gdLst>
                <a:gd name="connsiteX0" fmla="*/ 3313044 w 3313044"/>
                <a:gd name="connsiteY0" fmla="*/ 0 h 1510747"/>
                <a:gd name="connsiteX1" fmla="*/ 0 w 3313044"/>
                <a:gd name="connsiteY1" fmla="*/ 1510747 h 1510747"/>
                <a:gd name="connsiteX2" fmla="*/ 3246783 w 3313044"/>
                <a:gd name="connsiteY2" fmla="*/ 1510747 h 1510747"/>
                <a:gd name="connsiteX3" fmla="*/ 3313044 w 3313044"/>
                <a:gd name="connsiteY3" fmla="*/ 0 h 1510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3044" h="1510747">
                  <a:moveTo>
                    <a:pt x="3313044" y="0"/>
                  </a:moveTo>
                  <a:lnTo>
                    <a:pt x="0" y="1510747"/>
                  </a:lnTo>
                  <a:lnTo>
                    <a:pt x="3246783" y="1510747"/>
                  </a:lnTo>
                  <a:lnTo>
                    <a:pt x="33130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10721008" y="4452730"/>
              <a:ext cx="1524001" cy="2465330"/>
            </a:xfrm>
            <a:custGeom>
              <a:avLst/>
              <a:gdLst>
                <a:gd name="connsiteX0" fmla="*/ 0 w 1391478"/>
                <a:gd name="connsiteY0" fmla="*/ 2398644 h 2425148"/>
                <a:gd name="connsiteX1" fmla="*/ 914400 w 1391478"/>
                <a:gd name="connsiteY1" fmla="*/ 1630018 h 2425148"/>
                <a:gd name="connsiteX2" fmla="*/ 1391478 w 1391478"/>
                <a:gd name="connsiteY2" fmla="*/ 0 h 2425148"/>
                <a:gd name="connsiteX3" fmla="*/ 1391478 w 1391478"/>
                <a:gd name="connsiteY3" fmla="*/ 2425148 h 2425148"/>
                <a:gd name="connsiteX4" fmla="*/ 0 w 1391478"/>
                <a:gd name="connsiteY4" fmla="*/ 2398644 h 2425148"/>
                <a:gd name="connsiteX0" fmla="*/ 0 w 1470991"/>
                <a:gd name="connsiteY0" fmla="*/ 2451365 h 2451365"/>
                <a:gd name="connsiteX1" fmla="*/ 993913 w 1470991"/>
                <a:gd name="connsiteY1" fmla="*/ 1630018 h 2451365"/>
                <a:gd name="connsiteX2" fmla="*/ 1470991 w 1470991"/>
                <a:gd name="connsiteY2" fmla="*/ 0 h 2451365"/>
                <a:gd name="connsiteX3" fmla="*/ 1470991 w 1470991"/>
                <a:gd name="connsiteY3" fmla="*/ 2425148 h 2451365"/>
                <a:gd name="connsiteX4" fmla="*/ 0 w 1470991"/>
                <a:gd name="connsiteY4" fmla="*/ 2451365 h 2451365"/>
                <a:gd name="connsiteX0" fmla="*/ 0 w 1524000"/>
                <a:gd name="connsiteY0" fmla="*/ 2451365 h 2478438"/>
                <a:gd name="connsiteX1" fmla="*/ 993913 w 1524000"/>
                <a:gd name="connsiteY1" fmla="*/ 1630018 h 2478438"/>
                <a:gd name="connsiteX2" fmla="*/ 1470991 w 1524000"/>
                <a:gd name="connsiteY2" fmla="*/ 0 h 2478438"/>
                <a:gd name="connsiteX3" fmla="*/ 1524000 w 1524000"/>
                <a:gd name="connsiteY3" fmla="*/ 2478438 h 2478438"/>
                <a:gd name="connsiteX4" fmla="*/ 0 w 1524000"/>
                <a:gd name="connsiteY4" fmla="*/ 2451365 h 24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2478438">
                  <a:moveTo>
                    <a:pt x="0" y="2451365"/>
                  </a:moveTo>
                  <a:lnTo>
                    <a:pt x="993913" y="1630018"/>
                  </a:lnTo>
                  <a:lnTo>
                    <a:pt x="1470991" y="0"/>
                  </a:lnTo>
                  <a:lnTo>
                    <a:pt x="1524000" y="2478438"/>
                  </a:lnTo>
                  <a:lnTo>
                    <a:pt x="0" y="2451365"/>
                  </a:lnTo>
                  <a:close/>
                </a:path>
              </a:pathLst>
            </a:custGeom>
            <a:solidFill>
              <a:srgbClr val="F70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084365" y="6356908"/>
            <a:ext cx="2743200" cy="365125"/>
          </a:xfrm>
        </p:spPr>
        <p:txBody>
          <a:bodyPr/>
          <a:lstStyle/>
          <a:p>
            <a:fld id="{6FB088C0-D68F-4722-85C6-29009717F483}" type="slidenum">
              <a:rPr lang="ko-KR" altLang="en-US" sz="1800" smtClean="0">
                <a:solidFill>
                  <a:schemeClr val="bg1"/>
                </a:solidFill>
              </a:rPr>
              <a:t>13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61120" y="688972"/>
            <a:ext cx="1336200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Is Trigger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12529" y="1838159"/>
            <a:ext cx="668965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j-ea"/>
              </a:rPr>
              <a:t>비용이 많이 소모되는 물리연산을 줄이기 위해 사용한다</a:t>
            </a:r>
            <a:r>
              <a:rPr lang="en-US" altLang="ko-KR" sz="2000" b="1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j-ea"/>
              </a:rPr>
              <a:t>물리연산을 생략하고 충돌이 발생하면 행동하도록</a:t>
            </a:r>
            <a:r>
              <a:rPr lang="en-US" altLang="ko-KR" sz="2000" b="1" dirty="0">
                <a:latin typeface="+mj-ea"/>
              </a:rPr>
              <a:t> </a:t>
            </a:r>
            <a:r>
              <a:rPr lang="ko-KR" altLang="en-US" sz="2000" b="1" dirty="0">
                <a:latin typeface="+mj-ea"/>
              </a:rPr>
              <a:t>한다</a:t>
            </a:r>
            <a:r>
              <a:rPr lang="en-US" altLang="ko-KR" sz="2000" b="1" dirty="0">
                <a:latin typeface="+mj-ea"/>
              </a:rPr>
              <a:t>.</a:t>
            </a:r>
          </a:p>
        </p:txBody>
      </p:sp>
      <p:grpSp>
        <p:nvGrpSpPr>
          <p:cNvPr id="15" name="그룹 14"/>
          <p:cNvGrpSpPr/>
          <p:nvPr/>
        </p:nvGrpSpPr>
        <p:grpSpPr>
          <a:xfrm flipH="1">
            <a:off x="-3" y="0"/>
            <a:ext cx="3981159" cy="2074460"/>
            <a:chOff x="8653670" y="0"/>
            <a:chExt cx="3533781" cy="2074460"/>
          </a:xfrm>
        </p:grpSpPr>
        <p:sp>
          <p:nvSpPr>
            <p:cNvPr id="16" name="자유형 15"/>
            <p:cNvSpPr/>
            <p:nvPr/>
          </p:nvSpPr>
          <p:spPr>
            <a:xfrm>
              <a:off x="8653670" y="13252"/>
              <a:ext cx="2266121" cy="874644"/>
            </a:xfrm>
            <a:custGeom>
              <a:avLst/>
              <a:gdLst>
                <a:gd name="connsiteX0" fmla="*/ 2266121 w 2266121"/>
                <a:gd name="connsiteY0" fmla="*/ 874644 h 874644"/>
                <a:gd name="connsiteX1" fmla="*/ 0 w 2266121"/>
                <a:gd name="connsiteY1" fmla="*/ 0 h 874644"/>
                <a:gd name="connsiteX2" fmla="*/ 1855304 w 2266121"/>
                <a:gd name="connsiteY2" fmla="*/ 92765 h 874644"/>
                <a:gd name="connsiteX3" fmla="*/ 2266121 w 2266121"/>
                <a:gd name="connsiteY3" fmla="*/ 874644 h 87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6121" h="874644">
                  <a:moveTo>
                    <a:pt x="2266121" y="874644"/>
                  </a:moveTo>
                  <a:lnTo>
                    <a:pt x="0" y="0"/>
                  </a:lnTo>
                  <a:lnTo>
                    <a:pt x="1855304" y="92765"/>
                  </a:lnTo>
                  <a:lnTo>
                    <a:pt x="2266121" y="87464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/>
          </p:nvSpPr>
          <p:spPr>
            <a:xfrm>
              <a:off x="8679976" y="0"/>
              <a:ext cx="3507475" cy="2074460"/>
            </a:xfrm>
            <a:custGeom>
              <a:avLst/>
              <a:gdLst>
                <a:gd name="connsiteX0" fmla="*/ 0 w 3507475"/>
                <a:gd name="connsiteY0" fmla="*/ 0 h 2074460"/>
                <a:gd name="connsiteX1" fmla="*/ 1637731 w 3507475"/>
                <a:gd name="connsiteY1" fmla="*/ 286603 h 2074460"/>
                <a:gd name="connsiteX2" fmla="*/ 3507475 w 3507475"/>
                <a:gd name="connsiteY2" fmla="*/ 2074460 h 2074460"/>
                <a:gd name="connsiteX3" fmla="*/ 3507475 w 3507475"/>
                <a:gd name="connsiteY3" fmla="*/ 0 h 2074460"/>
                <a:gd name="connsiteX4" fmla="*/ 0 w 3507475"/>
                <a:gd name="connsiteY4" fmla="*/ 0 h 207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475" h="2074460">
                  <a:moveTo>
                    <a:pt x="0" y="0"/>
                  </a:moveTo>
                  <a:lnTo>
                    <a:pt x="1637731" y="286603"/>
                  </a:lnTo>
                  <a:lnTo>
                    <a:pt x="3507475" y="2074460"/>
                  </a:lnTo>
                  <a:lnTo>
                    <a:pt x="35074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91638" y="196658"/>
            <a:ext cx="1491114" cy="492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FF00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2.3 </a:t>
            </a:r>
            <a:r>
              <a:rPr lang="en-US" altLang="ko-KR" sz="2000" dirty="0">
                <a:solidFill>
                  <a:schemeClr val="bg1"/>
                </a:solidFill>
              </a:rPr>
              <a:t>Trigger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733" y="3329555"/>
            <a:ext cx="2790825" cy="203835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137439" y="5833893"/>
            <a:ext cx="80554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+mj-ea"/>
              </a:rPr>
              <a:t>충돌하는 물체 중 하나라도 충돌이벤트 대신 트리거 이벤트를 </a:t>
            </a:r>
            <a:r>
              <a:rPr lang="ko-KR" altLang="en-US" b="1" dirty="0" err="1">
                <a:latin typeface="+mj-ea"/>
              </a:rPr>
              <a:t>설정해놓으면</a:t>
            </a:r>
            <a:r>
              <a:rPr lang="en-US" altLang="ko-KR" b="1" dirty="0">
                <a:latin typeface="+mj-ea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+mj-ea"/>
              </a:rPr>
              <a:t>무조건 물리연산을 생략한다</a:t>
            </a:r>
            <a:r>
              <a:rPr lang="en-US" altLang="ko-KR" b="1" dirty="0">
                <a:latin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7880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8799443" y="4452730"/>
            <a:ext cx="3445566" cy="2465330"/>
            <a:chOff x="8799443" y="4452730"/>
            <a:chExt cx="3445566" cy="2465330"/>
          </a:xfrm>
        </p:grpSpPr>
        <p:sp>
          <p:nvSpPr>
            <p:cNvPr id="10" name="자유형 9"/>
            <p:cNvSpPr/>
            <p:nvPr/>
          </p:nvSpPr>
          <p:spPr>
            <a:xfrm>
              <a:off x="8799443" y="5380383"/>
              <a:ext cx="3313044" cy="1510747"/>
            </a:xfrm>
            <a:custGeom>
              <a:avLst/>
              <a:gdLst>
                <a:gd name="connsiteX0" fmla="*/ 3313044 w 3313044"/>
                <a:gd name="connsiteY0" fmla="*/ 0 h 1510747"/>
                <a:gd name="connsiteX1" fmla="*/ 0 w 3313044"/>
                <a:gd name="connsiteY1" fmla="*/ 1510747 h 1510747"/>
                <a:gd name="connsiteX2" fmla="*/ 3246783 w 3313044"/>
                <a:gd name="connsiteY2" fmla="*/ 1510747 h 1510747"/>
                <a:gd name="connsiteX3" fmla="*/ 3313044 w 3313044"/>
                <a:gd name="connsiteY3" fmla="*/ 0 h 1510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3044" h="1510747">
                  <a:moveTo>
                    <a:pt x="3313044" y="0"/>
                  </a:moveTo>
                  <a:lnTo>
                    <a:pt x="0" y="1510747"/>
                  </a:lnTo>
                  <a:lnTo>
                    <a:pt x="3246783" y="1510747"/>
                  </a:lnTo>
                  <a:lnTo>
                    <a:pt x="33130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10721008" y="4452730"/>
              <a:ext cx="1524001" cy="2465330"/>
            </a:xfrm>
            <a:custGeom>
              <a:avLst/>
              <a:gdLst>
                <a:gd name="connsiteX0" fmla="*/ 0 w 1391478"/>
                <a:gd name="connsiteY0" fmla="*/ 2398644 h 2425148"/>
                <a:gd name="connsiteX1" fmla="*/ 914400 w 1391478"/>
                <a:gd name="connsiteY1" fmla="*/ 1630018 h 2425148"/>
                <a:gd name="connsiteX2" fmla="*/ 1391478 w 1391478"/>
                <a:gd name="connsiteY2" fmla="*/ 0 h 2425148"/>
                <a:gd name="connsiteX3" fmla="*/ 1391478 w 1391478"/>
                <a:gd name="connsiteY3" fmla="*/ 2425148 h 2425148"/>
                <a:gd name="connsiteX4" fmla="*/ 0 w 1391478"/>
                <a:gd name="connsiteY4" fmla="*/ 2398644 h 2425148"/>
                <a:gd name="connsiteX0" fmla="*/ 0 w 1470991"/>
                <a:gd name="connsiteY0" fmla="*/ 2451365 h 2451365"/>
                <a:gd name="connsiteX1" fmla="*/ 993913 w 1470991"/>
                <a:gd name="connsiteY1" fmla="*/ 1630018 h 2451365"/>
                <a:gd name="connsiteX2" fmla="*/ 1470991 w 1470991"/>
                <a:gd name="connsiteY2" fmla="*/ 0 h 2451365"/>
                <a:gd name="connsiteX3" fmla="*/ 1470991 w 1470991"/>
                <a:gd name="connsiteY3" fmla="*/ 2425148 h 2451365"/>
                <a:gd name="connsiteX4" fmla="*/ 0 w 1470991"/>
                <a:gd name="connsiteY4" fmla="*/ 2451365 h 2451365"/>
                <a:gd name="connsiteX0" fmla="*/ 0 w 1524000"/>
                <a:gd name="connsiteY0" fmla="*/ 2451365 h 2478438"/>
                <a:gd name="connsiteX1" fmla="*/ 993913 w 1524000"/>
                <a:gd name="connsiteY1" fmla="*/ 1630018 h 2478438"/>
                <a:gd name="connsiteX2" fmla="*/ 1470991 w 1524000"/>
                <a:gd name="connsiteY2" fmla="*/ 0 h 2478438"/>
                <a:gd name="connsiteX3" fmla="*/ 1524000 w 1524000"/>
                <a:gd name="connsiteY3" fmla="*/ 2478438 h 2478438"/>
                <a:gd name="connsiteX4" fmla="*/ 0 w 1524000"/>
                <a:gd name="connsiteY4" fmla="*/ 2451365 h 24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2478438">
                  <a:moveTo>
                    <a:pt x="0" y="2451365"/>
                  </a:moveTo>
                  <a:lnTo>
                    <a:pt x="993913" y="1630018"/>
                  </a:lnTo>
                  <a:lnTo>
                    <a:pt x="1470991" y="0"/>
                  </a:lnTo>
                  <a:lnTo>
                    <a:pt x="1524000" y="2478438"/>
                  </a:lnTo>
                  <a:lnTo>
                    <a:pt x="0" y="2451365"/>
                  </a:lnTo>
                  <a:close/>
                </a:path>
              </a:pathLst>
            </a:custGeom>
            <a:solidFill>
              <a:srgbClr val="F70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084365" y="6356908"/>
            <a:ext cx="2743200" cy="365125"/>
          </a:xfrm>
        </p:spPr>
        <p:txBody>
          <a:bodyPr/>
          <a:lstStyle/>
          <a:p>
            <a:fld id="{6FB088C0-D68F-4722-85C6-29009717F483}" type="slidenum">
              <a:rPr lang="ko-KR" altLang="en-US" sz="1800" smtClean="0">
                <a:solidFill>
                  <a:schemeClr val="bg1"/>
                </a:solidFill>
              </a:rPr>
              <a:t>14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28074" y="688972"/>
            <a:ext cx="301877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j-ea"/>
                <a:ea typeface="+mj-ea"/>
              </a:rPr>
              <a:t>트리거 이벤트 발생 조건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64497" y="4600478"/>
            <a:ext cx="794320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>
                <a:latin typeface="+mj-ea"/>
              </a:rPr>
              <a:t>두 게임 오브젝트 모두 </a:t>
            </a:r>
            <a:r>
              <a:rPr lang="ko-KR" altLang="en-US" sz="2000" b="1" dirty="0" err="1">
                <a:latin typeface="+mj-ea"/>
              </a:rPr>
              <a:t>콜라이더</a:t>
            </a:r>
            <a:r>
              <a:rPr lang="en-US" altLang="ko-KR" sz="2000" b="1" dirty="0">
                <a:latin typeface="+mj-ea"/>
              </a:rPr>
              <a:t>(Collider)</a:t>
            </a:r>
            <a:r>
              <a:rPr lang="ko-KR" altLang="en-US" sz="2000" b="1" dirty="0">
                <a:latin typeface="+mj-ea"/>
              </a:rPr>
              <a:t>가 있어야 한다</a:t>
            </a:r>
            <a:r>
              <a:rPr lang="en-US" altLang="ko-KR" sz="2000" b="1" dirty="0">
                <a:latin typeface="+mj-ea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>
                <a:latin typeface="+mj-ea"/>
              </a:rPr>
              <a:t>둘 중 하나는 </a:t>
            </a:r>
            <a:r>
              <a:rPr lang="ko-KR" altLang="en-US" sz="2000" b="1" dirty="0" err="1">
                <a:latin typeface="+mj-ea"/>
              </a:rPr>
              <a:t>리지드바디</a:t>
            </a:r>
            <a:r>
              <a:rPr lang="en-US" altLang="ko-KR" sz="2000" b="1" dirty="0">
                <a:latin typeface="+mj-ea"/>
              </a:rPr>
              <a:t>(</a:t>
            </a:r>
            <a:r>
              <a:rPr lang="en-US" altLang="ko-KR" sz="2000" b="1" dirty="0" err="1">
                <a:latin typeface="+mj-ea"/>
              </a:rPr>
              <a:t>Rigidbody</a:t>
            </a:r>
            <a:r>
              <a:rPr lang="en-US" altLang="ko-KR" sz="2000" b="1" dirty="0">
                <a:latin typeface="+mj-ea"/>
              </a:rPr>
              <a:t>)</a:t>
            </a:r>
            <a:r>
              <a:rPr lang="ko-KR" altLang="en-US" sz="2000" b="1" dirty="0">
                <a:latin typeface="+mj-ea"/>
              </a:rPr>
              <a:t>가 있어야 한다</a:t>
            </a:r>
            <a:r>
              <a:rPr lang="en-US" altLang="ko-KR" sz="2000" b="1" dirty="0">
                <a:latin typeface="+mj-ea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>
                <a:latin typeface="+mj-ea"/>
              </a:rPr>
              <a:t>둘 중 하나는 </a:t>
            </a:r>
            <a:r>
              <a:rPr lang="ko-KR" altLang="en-US" sz="2000" b="1" dirty="0" err="1">
                <a:latin typeface="+mj-ea"/>
              </a:rPr>
              <a:t>콜라이더에</a:t>
            </a:r>
            <a:r>
              <a:rPr lang="ko-KR" altLang="en-US" sz="2000" b="1" dirty="0">
                <a:latin typeface="+mj-ea"/>
              </a:rPr>
              <a:t> </a:t>
            </a:r>
            <a:r>
              <a:rPr lang="en-US" altLang="ko-KR" sz="2000" b="1" dirty="0">
                <a:latin typeface="+mj-ea"/>
              </a:rPr>
              <a:t>Is Trigger</a:t>
            </a:r>
            <a:r>
              <a:rPr lang="ko-KR" altLang="en-US" sz="2000" b="1" dirty="0">
                <a:latin typeface="+mj-ea"/>
              </a:rPr>
              <a:t>가 체크돼 있어야 한다</a:t>
            </a:r>
            <a:r>
              <a:rPr lang="en-US" altLang="ko-KR" sz="2000" b="1" dirty="0">
                <a:latin typeface="+mj-ea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>
                <a:latin typeface="+mj-ea"/>
              </a:rPr>
              <a:t>그리고 어느 쪽이 움직이더라도 서로 만나면 이벤트가 발생한다</a:t>
            </a:r>
            <a:r>
              <a:rPr lang="en-US" altLang="ko-KR" sz="2000" b="1" dirty="0">
                <a:latin typeface="+mj-ea"/>
              </a:rPr>
              <a:t>.</a:t>
            </a:r>
          </a:p>
        </p:txBody>
      </p:sp>
      <p:grpSp>
        <p:nvGrpSpPr>
          <p:cNvPr id="15" name="그룹 14"/>
          <p:cNvGrpSpPr/>
          <p:nvPr/>
        </p:nvGrpSpPr>
        <p:grpSpPr>
          <a:xfrm flipH="1">
            <a:off x="-3" y="0"/>
            <a:ext cx="3981159" cy="2074460"/>
            <a:chOff x="8653670" y="0"/>
            <a:chExt cx="3533781" cy="2074460"/>
          </a:xfrm>
        </p:grpSpPr>
        <p:sp>
          <p:nvSpPr>
            <p:cNvPr id="16" name="자유형 15"/>
            <p:cNvSpPr/>
            <p:nvPr/>
          </p:nvSpPr>
          <p:spPr>
            <a:xfrm>
              <a:off x="8653670" y="13252"/>
              <a:ext cx="2266121" cy="874644"/>
            </a:xfrm>
            <a:custGeom>
              <a:avLst/>
              <a:gdLst>
                <a:gd name="connsiteX0" fmla="*/ 2266121 w 2266121"/>
                <a:gd name="connsiteY0" fmla="*/ 874644 h 874644"/>
                <a:gd name="connsiteX1" fmla="*/ 0 w 2266121"/>
                <a:gd name="connsiteY1" fmla="*/ 0 h 874644"/>
                <a:gd name="connsiteX2" fmla="*/ 1855304 w 2266121"/>
                <a:gd name="connsiteY2" fmla="*/ 92765 h 874644"/>
                <a:gd name="connsiteX3" fmla="*/ 2266121 w 2266121"/>
                <a:gd name="connsiteY3" fmla="*/ 874644 h 87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6121" h="874644">
                  <a:moveTo>
                    <a:pt x="2266121" y="874644"/>
                  </a:moveTo>
                  <a:lnTo>
                    <a:pt x="0" y="0"/>
                  </a:lnTo>
                  <a:lnTo>
                    <a:pt x="1855304" y="92765"/>
                  </a:lnTo>
                  <a:lnTo>
                    <a:pt x="2266121" y="87464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/>
          </p:nvSpPr>
          <p:spPr>
            <a:xfrm>
              <a:off x="8679976" y="0"/>
              <a:ext cx="3507475" cy="2074460"/>
            </a:xfrm>
            <a:custGeom>
              <a:avLst/>
              <a:gdLst>
                <a:gd name="connsiteX0" fmla="*/ 0 w 3507475"/>
                <a:gd name="connsiteY0" fmla="*/ 0 h 2074460"/>
                <a:gd name="connsiteX1" fmla="*/ 1637731 w 3507475"/>
                <a:gd name="connsiteY1" fmla="*/ 286603 h 2074460"/>
                <a:gd name="connsiteX2" fmla="*/ 3507475 w 3507475"/>
                <a:gd name="connsiteY2" fmla="*/ 2074460 h 2074460"/>
                <a:gd name="connsiteX3" fmla="*/ 3507475 w 3507475"/>
                <a:gd name="connsiteY3" fmla="*/ 0 h 2074460"/>
                <a:gd name="connsiteX4" fmla="*/ 0 w 3507475"/>
                <a:gd name="connsiteY4" fmla="*/ 0 h 207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475" h="2074460">
                  <a:moveTo>
                    <a:pt x="0" y="0"/>
                  </a:moveTo>
                  <a:lnTo>
                    <a:pt x="1637731" y="286603"/>
                  </a:lnTo>
                  <a:lnTo>
                    <a:pt x="3507475" y="2074460"/>
                  </a:lnTo>
                  <a:lnTo>
                    <a:pt x="35074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91638" y="196658"/>
            <a:ext cx="149111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FF00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2.4 </a:t>
            </a:r>
            <a:r>
              <a:rPr lang="en-US" altLang="ko-KR" sz="2000" dirty="0">
                <a:solidFill>
                  <a:schemeClr val="bg1"/>
                </a:solidFill>
              </a:rPr>
              <a:t>Trigger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34" y="1539566"/>
            <a:ext cx="3043194" cy="30228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387" y="1713419"/>
            <a:ext cx="30194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97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16"/>
            <a:ext cx="12192000" cy="5022166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8653670" y="0"/>
            <a:ext cx="3533781" cy="2074460"/>
            <a:chOff x="8653670" y="0"/>
            <a:chExt cx="3533781" cy="2074460"/>
          </a:xfrm>
        </p:grpSpPr>
        <p:sp>
          <p:nvSpPr>
            <p:cNvPr id="19" name="자유형 18"/>
            <p:cNvSpPr/>
            <p:nvPr/>
          </p:nvSpPr>
          <p:spPr>
            <a:xfrm>
              <a:off x="8653670" y="13252"/>
              <a:ext cx="2266121" cy="874644"/>
            </a:xfrm>
            <a:custGeom>
              <a:avLst/>
              <a:gdLst>
                <a:gd name="connsiteX0" fmla="*/ 2266121 w 2266121"/>
                <a:gd name="connsiteY0" fmla="*/ 874644 h 874644"/>
                <a:gd name="connsiteX1" fmla="*/ 0 w 2266121"/>
                <a:gd name="connsiteY1" fmla="*/ 0 h 874644"/>
                <a:gd name="connsiteX2" fmla="*/ 1855304 w 2266121"/>
                <a:gd name="connsiteY2" fmla="*/ 92765 h 874644"/>
                <a:gd name="connsiteX3" fmla="*/ 2266121 w 2266121"/>
                <a:gd name="connsiteY3" fmla="*/ 874644 h 87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6121" h="874644">
                  <a:moveTo>
                    <a:pt x="2266121" y="874644"/>
                  </a:moveTo>
                  <a:lnTo>
                    <a:pt x="0" y="0"/>
                  </a:lnTo>
                  <a:lnTo>
                    <a:pt x="1855304" y="92765"/>
                  </a:lnTo>
                  <a:lnTo>
                    <a:pt x="2266121" y="87464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8679976" y="0"/>
              <a:ext cx="3507475" cy="2074460"/>
            </a:xfrm>
            <a:custGeom>
              <a:avLst/>
              <a:gdLst>
                <a:gd name="connsiteX0" fmla="*/ 0 w 3507475"/>
                <a:gd name="connsiteY0" fmla="*/ 0 h 2074460"/>
                <a:gd name="connsiteX1" fmla="*/ 1637731 w 3507475"/>
                <a:gd name="connsiteY1" fmla="*/ 286603 h 2074460"/>
                <a:gd name="connsiteX2" fmla="*/ 3507475 w 3507475"/>
                <a:gd name="connsiteY2" fmla="*/ 2074460 h 2074460"/>
                <a:gd name="connsiteX3" fmla="*/ 3507475 w 3507475"/>
                <a:gd name="connsiteY3" fmla="*/ 0 h 2074460"/>
                <a:gd name="connsiteX4" fmla="*/ 0 w 3507475"/>
                <a:gd name="connsiteY4" fmla="*/ 0 h 207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475" h="2074460">
                  <a:moveTo>
                    <a:pt x="0" y="0"/>
                  </a:moveTo>
                  <a:lnTo>
                    <a:pt x="1637731" y="286603"/>
                  </a:lnTo>
                  <a:lnTo>
                    <a:pt x="3507475" y="2074460"/>
                  </a:lnTo>
                  <a:lnTo>
                    <a:pt x="35074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039026" y="27849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유니티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스터디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1092034" y="251989"/>
            <a:ext cx="720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63197" y="2664976"/>
            <a:ext cx="65520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>
                    <a:alpha val="80000"/>
                  </a:schemeClr>
                </a:solidFill>
              </a:rPr>
              <a:t>THANK YOU</a:t>
            </a:r>
            <a:endParaRPr lang="ko-KR" altLang="en-US" sz="8800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22" name="자유형 21"/>
          <p:cNvSpPr/>
          <p:nvPr/>
        </p:nvSpPr>
        <p:spPr>
          <a:xfrm flipV="1">
            <a:off x="-1627" y="4162923"/>
            <a:ext cx="12187451" cy="1110416"/>
          </a:xfrm>
          <a:custGeom>
            <a:avLst/>
            <a:gdLst>
              <a:gd name="connsiteX0" fmla="*/ 0 w 12187451"/>
              <a:gd name="connsiteY0" fmla="*/ 1103086 h 1103086"/>
              <a:gd name="connsiteX1" fmla="*/ 5742536 w 12187451"/>
              <a:gd name="connsiteY1" fmla="*/ 1103086 h 1103086"/>
              <a:gd name="connsiteX2" fmla="*/ 6439222 w 12187451"/>
              <a:gd name="connsiteY2" fmla="*/ 228249 h 1103086"/>
              <a:gd name="connsiteX3" fmla="*/ 7135907 w 12187451"/>
              <a:gd name="connsiteY3" fmla="*/ 1103086 h 1103086"/>
              <a:gd name="connsiteX4" fmla="*/ 12187451 w 12187451"/>
              <a:gd name="connsiteY4" fmla="*/ 1103086 h 1103086"/>
              <a:gd name="connsiteX5" fmla="*/ 12187451 w 12187451"/>
              <a:gd name="connsiteY5" fmla="*/ 0 h 1103086"/>
              <a:gd name="connsiteX6" fmla="*/ 0 w 12187451"/>
              <a:gd name="connsiteY6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7451" h="1103086">
                <a:moveTo>
                  <a:pt x="0" y="1103086"/>
                </a:moveTo>
                <a:lnTo>
                  <a:pt x="5742536" y="1103086"/>
                </a:lnTo>
                <a:lnTo>
                  <a:pt x="6439222" y="228249"/>
                </a:lnTo>
                <a:lnTo>
                  <a:pt x="7135907" y="1103086"/>
                </a:lnTo>
                <a:lnTo>
                  <a:pt x="12187451" y="1103086"/>
                </a:lnTo>
                <a:lnTo>
                  <a:pt x="1218745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21398" y="5426941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chemeClr val="bg1">
                    <a:lumMod val="65000"/>
                  </a:schemeClr>
                </a:solidFill>
              </a:rPr>
              <a:t>김태선 </a:t>
            </a:r>
            <a:r>
              <a:rPr lang="ko-KR" altLang="en-US" sz="2400" b="1" dirty="0" err="1">
                <a:solidFill>
                  <a:schemeClr val="bg1">
                    <a:lumMod val="65000"/>
                  </a:schemeClr>
                </a:solidFill>
              </a:rPr>
              <a:t>정아현</a:t>
            </a:r>
            <a:endParaRPr lang="ko-KR" alt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36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68713" y="1299977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6600" b="1" dirty="0">
                <a:solidFill>
                  <a:srgbClr val="FFFF00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01</a:t>
            </a:r>
          </a:p>
          <a:p>
            <a:pPr algn="r"/>
            <a:r>
              <a:rPr lang="ko-KR" altLang="en-US" sz="4800" b="1" dirty="0">
                <a:solidFill>
                  <a:schemeClr val="bg1"/>
                </a:solidFill>
              </a:rPr>
              <a:t>이동 처리</a:t>
            </a:r>
            <a:endParaRPr lang="en-US" altLang="ko-KR" sz="48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1353340">
            <a:off x="9278980" y="630743"/>
            <a:ext cx="21683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CHAPTER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68383" y="177939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FFFF00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1.1 </a:t>
            </a:r>
            <a:r>
              <a:rPr lang="en-US" altLang="ko-KR" sz="2400" dirty="0">
                <a:solidFill>
                  <a:schemeClr val="bg1"/>
                </a:solidFill>
              </a:rPr>
              <a:t>delta Time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FFFF00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1.2 </a:t>
            </a:r>
            <a:r>
              <a:rPr lang="en-US" altLang="ko-KR" sz="2400" dirty="0" err="1">
                <a:solidFill>
                  <a:schemeClr val="bg1"/>
                </a:solidFill>
              </a:rPr>
              <a:t>Rigidbody</a:t>
            </a:r>
            <a:endParaRPr lang="en-US" altLang="ko-KR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FFFF00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1.3 </a:t>
            </a:r>
            <a:r>
              <a:rPr lang="en-US" altLang="ko-KR" sz="2400" dirty="0">
                <a:solidFill>
                  <a:schemeClr val="bg1"/>
                </a:solidFill>
              </a:rPr>
              <a:t>Fixed Update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FFFF00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1.4 </a:t>
            </a:r>
            <a:r>
              <a:rPr lang="ko-KR" altLang="en-US" sz="2400" dirty="0">
                <a:solidFill>
                  <a:schemeClr val="bg1"/>
                </a:solidFill>
              </a:rPr>
              <a:t>점프</a:t>
            </a:r>
            <a:endParaRPr lang="en-US" altLang="ko-KR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FFFF00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1.5 </a:t>
            </a:r>
            <a:r>
              <a:rPr lang="ko-KR" altLang="en-US" sz="2400" dirty="0">
                <a:solidFill>
                  <a:schemeClr val="bg1"/>
                </a:solidFill>
              </a:rPr>
              <a:t>입력처리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7805530" y="3564835"/>
            <a:ext cx="4412974" cy="3326295"/>
          </a:xfrm>
          <a:custGeom>
            <a:avLst/>
            <a:gdLst>
              <a:gd name="connsiteX0" fmla="*/ 79513 w 5459895"/>
              <a:gd name="connsiteY0" fmla="*/ 2213113 h 3326295"/>
              <a:gd name="connsiteX1" fmla="*/ 5459895 w 5459895"/>
              <a:gd name="connsiteY1" fmla="*/ 0 h 3326295"/>
              <a:gd name="connsiteX2" fmla="*/ 5459895 w 5459895"/>
              <a:gd name="connsiteY2" fmla="*/ 3326295 h 3326295"/>
              <a:gd name="connsiteX3" fmla="*/ 0 w 5459895"/>
              <a:gd name="connsiteY3" fmla="*/ 3326295 h 3326295"/>
              <a:gd name="connsiteX4" fmla="*/ 79513 w 5459895"/>
              <a:gd name="connsiteY4" fmla="*/ 2213113 h 3326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9895" h="3326295">
                <a:moveTo>
                  <a:pt x="79513" y="2213113"/>
                </a:moveTo>
                <a:lnTo>
                  <a:pt x="5459895" y="0"/>
                </a:lnTo>
                <a:lnTo>
                  <a:pt x="5459895" y="3326295"/>
                </a:lnTo>
                <a:lnTo>
                  <a:pt x="0" y="3326295"/>
                </a:lnTo>
                <a:lnTo>
                  <a:pt x="79513" y="2213113"/>
                </a:lnTo>
                <a:close/>
              </a:path>
            </a:pathLst>
          </a:custGeom>
          <a:solidFill>
            <a:srgbClr val="C20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837547" y="5751443"/>
            <a:ext cx="5062331" cy="1139687"/>
          </a:xfrm>
          <a:custGeom>
            <a:avLst/>
            <a:gdLst>
              <a:gd name="connsiteX0" fmla="*/ 0 w 4611757"/>
              <a:gd name="connsiteY0" fmla="*/ 1086678 h 1099930"/>
              <a:gd name="connsiteX1" fmla="*/ 4611757 w 4611757"/>
              <a:gd name="connsiteY1" fmla="*/ 0 h 1099930"/>
              <a:gd name="connsiteX2" fmla="*/ 4611757 w 4611757"/>
              <a:gd name="connsiteY2" fmla="*/ 1099930 h 1099930"/>
              <a:gd name="connsiteX3" fmla="*/ 0 w 4611757"/>
              <a:gd name="connsiteY3" fmla="*/ 1086678 h 109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1757" h="1099930">
                <a:moveTo>
                  <a:pt x="0" y="1086678"/>
                </a:moveTo>
                <a:lnTo>
                  <a:pt x="4611757" y="0"/>
                </a:lnTo>
                <a:lnTo>
                  <a:pt x="4611757" y="1099930"/>
                </a:lnTo>
                <a:lnTo>
                  <a:pt x="0" y="1086678"/>
                </a:lnTo>
                <a:close/>
              </a:path>
            </a:pathLst>
          </a:custGeom>
          <a:solidFill>
            <a:srgbClr val="0C8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-13252" y="-13252"/>
            <a:ext cx="1722782" cy="954156"/>
          </a:xfrm>
          <a:custGeom>
            <a:avLst/>
            <a:gdLst>
              <a:gd name="connsiteX0" fmla="*/ 13252 w 1722782"/>
              <a:gd name="connsiteY0" fmla="*/ 954156 h 954156"/>
              <a:gd name="connsiteX1" fmla="*/ 1722782 w 1722782"/>
              <a:gd name="connsiteY1" fmla="*/ 0 h 954156"/>
              <a:gd name="connsiteX2" fmla="*/ 0 w 1722782"/>
              <a:gd name="connsiteY2" fmla="*/ 13252 h 954156"/>
              <a:gd name="connsiteX3" fmla="*/ 13252 w 1722782"/>
              <a:gd name="connsiteY3" fmla="*/ 954156 h 95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2782" h="954156">
                <a:moveTo>
                  <a:pt x="13252" y="954156"/>
                </a:moveTo>
                <a:lnTo>
                  <a:pt x="1722782" y="0"/>
                </a:lnTo>
                <a:lnTo>
                  <a:pt x="0" y="13252"/>
                </a:lnTo>
                <a:lnTo>
                  <a:pt x="13252" y="95415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068383" y="1577582"/>
            <a:ext cx="138485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26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flipH="1">
            <a:off x="0" y="0"/>
            <a:ext cx="4293704" cy="2074460"/>
            <a:chOff x="8653670" y="0"/>
            <a:chExt cx="3533781" cy="2074460"/>
          </a:xfrm>
        </p:grpSpPr>
        <p:sp>
          <p:nvSpPr>
            <p:cNvPr id="5" name="자유형 4"/>
            <p:cNvSpPr/>
            <p:nvPr/>
          </p:nvSpPr>
          <p:spPr>
            <a:xfrm>
              <a:off x="8653670" y="13252"/>
              <a:ext cx="2266121" cy="874644"/>
            </a:xfrm>
            <a:custGeom>
              <a:avLst/>
              <a:gdLst>
                <a:gd name="connsiteX0" fmla="*/ 2266121 w 2266121"/>
                <a:gd name="connsiteY0" fmla="*/ 874644 h 874644"/>
                <a:gd name="connsiteX1" fmla="*/ 0 w 2266121"/>
                <a:gd name="connsiteY1" fmla="*/ 0 h 874644"/>
                <a:gd name="connsiteX2" fmla="*/ 1855304 w 2266121"/>
                <a:gd name="connsiteY2" fmla="*/ 92765 h 874644"/>
                <a:gd name="connsiteX3" fmla="*/ 2266121 w 2266121"/>
                <a:gd name="connsiteY3" fmla="*/ 874644 h 87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6121" h="874644">
                  <a:moveTo>
                    <a:pt x="2266121" y="874644"/>
                  </a:moveTo>
                  <a:lnTo>
                    <a:pt x="0" y="0"/>
                  </a:lnTo>
                  <a:lnTo>
                    <a:pt x="1855304" y="92765"/>
                  </a:lnTo>
                  <a:lnTo>
                    <a:pt x="2266121" y="87464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8679976" y="0"/>
              <a:ext cx="3507475" cy="2074460"/>
            </a:xfrm>
            <a:custGeom>
              <a:avLst/>
              <a:gdLst>
                <a:gd name="connsiteX0" fmla="*/ 0 w 3507475"/>
                <a:gd name="connsiteY0" fmla="*/ 0 h 2074460"/>
                <a:gd name="connsiteX1" fmla="*/ 1637731 w 3507475"/>
                <a:gd name="connsiteY1" fmla="*/ 286603 h 2074460"/>
                <a:gd name="connsiteX2" fmla="*/ 3507475 w 3507475"/>
                <a:gd name="connsiteY2" fmla="*/ 2074460 h 2074460"/>
                <a:gd name="connsiteX3" fmla="*/ 3507475 w 3507475"/>
                <a:gd name="connsiteY3" fmla="*/ 0 h 2074460"/>
                <a:gd name="connsiteX4" fmla="*/ 0 w 3507475"/>
                <a:gd name="connsiteY4" fmla="*/ 0 h 207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475" h="2074460">
                  <a:moveTo>
                    <a:pt x="0" y="0"/>
                  </a:moveTo>
                  <a:lnTo>
                    <a:pt x="1637731" y="286603"/>
                  </a:lnTo>
                  <a:lnTo>
                    <a:pt x="3507475" y="2074460"/>
                  </a:lnTo>
                  <a:lnTo>
                    <a:pt x="35074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91638" y="196658"/>
            <a:ext cx="1915909" cy="492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FF00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1.1 </a:t>
            </a:r>
            <a:r>
              <a:rPr lang="en-US" altLang="ko-KR" sz="2000" dirty="0">
                <a:solidFill>
                  <a:schemeClr val="bg1"/>
                </a:solidFill>
              </a:rPr>
              <a:t>delta Time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8799443" y="4452730"/>
            <a:ext cx="3445566" cy="2465330"/>
            <a:chOff x="8799443" y="4452730"/>
            <a:chExt cx="3445566" cy="2465330"/>
          </a:xfrm>
        </p:grpSpPr>
        <p:sp>
          <p:nvSpPr>
            <p:cNvPr id="10" name="자유형 9"/>
            <p:cNvSpPr/>
            <p:nvPr/>
          </p:nvSpPr>
          <p:spPr>
            <a:xfrm>
              <a:off x="8799443" y="5380383"/>
              <a:ext cx="3313044" cy="1510747"/>
            </a:xfrm>
            <a:custGeom>
              <a:avLst/>
              <a:gdLst>
                <a:gd name="connsiteX0" fmla="*/ 3313044 w 3313044"/>
                <a:gd name="connsiteY0" fmla="*/ 0 h 1510747"/>
                <a:gd name="connsiteX1" fmla="*/ 0 w 3313044"/>
                <a:gd name="connsiteY1" fmla="*/ 1510747 h 1510747"/>
                <a:gd name="connsiteX2" fmla="*/ 3246783 w 3313044"/>
                <a:gd name="connsiteY2" fmla="*/ 1510747 h 1510747"/>
                <a:gd name="connsiteX3" fmla="*/ 3313044 w 3313044"/>
                <a:gd name="connsiteY3" fmla="*/ 0 h 1510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3044" h="1510747">
                  <a:moveTo>
                    <a:pt x="3313044" y="0"/>
                  </a:moveTo>
                  <a:lnTo>
                    <a:pt x="0" y="1510747"/>
                  </a:lnTo>
                  <a:lnTo>
                    <a:pt x="3246783" y="1510747"/>
                  </a:lnTo>
                  <a:lnTo>
                    <a:pt x="33130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10721008" y="4452730"/>
              <a:ext cx="1524001" cy="2465330"/>
            </a:xfrm>
            <a:custGeom>
              <a:avLst/>
              <a:gdLst>
                <a:gd name="connsiteX0" fmla="*/ 0 w 1391478"/>
                <a:gd name="connsiteY0" fmla="*/ 2398644 h 2425148"/>
                <a:gd name="connsiteX1" fmla="*/ 914400 w 1391478"/>
                <a:gd name="connsiteY1" fmla="*/ 1630018 h 2425148"/>
                <a:gd name="connsiteX2" fmla="*/ 1391478 w 1391478"/>
                <a:gd name="connsiteY2" fmla="*/ 0 h 2425148"/>
                <a:gd name="connsiteX3" fmla="*/ 1391478 w 1391478"/>
                <a:gd name="connsiteY3" fmla="*/ 2425148 h 2425148"/>
                <a:gd name="connsiteX4" fmla="*/ 0 w 1391478"/>
                <a:gd name="connsiteY4" fmla="*/ 2398644 h 2425148"/>
                <a:gd name="connsiteX0" fmla="*/ 0 w 1470991"/>
                <a:gd name="connsiteY0" fmla="*/ 2451365 h 2451365"/>
                <a:gd name="connsiteX1" fmla="*/ 993913 w 1470991"/>
                <a:gd name="connsiteY1" fmla="*/ 1630018 h 2451365"/>
                <a:gd name="connsiteX2" fmla="*/ 1470991 w 1470991"/>
                <a:gd name="connsiteY2" fmla="*/ 0 h 2451365"/>
                <a:gd name="connsiteX3" fmla="*/ 1470991 w 1470991"/>
                <a:gd name="connsiteY3" fmla="*/ 2425148 h 2451365"/>
                <a:gd name="connsiteX4" fmla="*/ 0 w 1470991"/>
                <a:gd name="connsiteY4" fmla="*/ 2451365 h 2451365"/>
                <a:gd name="connsiteX0" fmla="*/ 0 w 1524000"/>
                <a:gd name="connsiteY0" fmla="*/ 2451365 h 2478438"/>
                <a:gd name="connsiteX1" fmla="*/ 993913 w 1524000"/>
                <a:gd name="connsiteY1" fmla="*/ 1630018 h 2478438"/>
                <a:gd name="connsiteX2" fmla="*/ 1470991 w 1524000"/>
                <a:gd name="connsiteY2" fmla="*/ 0 h 2478438"/>
                <a:gd name="connsiteX3" fmla="*/ 1524000 w 1524000"/>
                <a:gd name="connsiteY3" fmla="*/ 2478438 h 2478438"/>
                <a:gd name="connsiteX4" fmla="*/ 0 w 1524000"/>
                <a:gd name="connsiteY4" fmla="*/ 2451365 h 24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2478438">
                  <a:moveTo>
                    <a:pt x="0" y="2451365"/>
                  </a:moveTo>
                  <a:lnTo>
                    <a:pt x="993913" y="1630018"/>
                  </a:lnTo>
                  <a:lnTo>
                    <a:pt x="1470991" y="0"/>
                  </a:lnTo>
                  <a:lnTo>
                    <a:pt x="1524000" y="2478438"/>
                  </a:lnTo>
                  <a:lnTo>
                    <a:pt x="0" y="2451365"/>
                  </a:lnTo>
                  <a:close/>
                </a:path>
              </a:pathLst>
            </a:custGeom>
            <a:solidFill>
              <a:srgbClr val="F70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084365" y="6356908"/>
            <a:ext cx="2743200" cy="365125"/>
          </a:xfrm>
        </p:spPr>
        <p:txBody>
          <a:bodyPr/>
          <a:lstStyle/>
          <a:p>
            <a:fld id="{6FB088C0-D68F-4722-85C6-29009717F483}" type="slidenum">
              <a:rPr lang="ko-KR" altLang="en-US" sz="1800" smtClean="0">
                <a:solidFill>
                  <a:schemeClr val="bg1"/>
                </a:solidFill>
              </a:rPr>
              <a:t>3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48538" y="640649"/>
            <a:ext cx="277512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delta Time (</a:t>
            </a:r>
            <a:r>
              <a:rPr lang="ko-KR" altLang="en-US" sz="2000" dirty="0">
                <a:latin typeface="+mj-ea"/>
                <a:ea typeface="+mj-ea"/>
              </a:rPr>
              <a:t>벡터 이동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70533" y="4175731"/>
            <a:ext cx="512557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Update() </a:t>
            </a:r>
            <a:r>
              <a:rPr lang="ko-KR" altLang="en-US" sz="2000" b="1" dirty="0">
                <a:latin typeface="+mj-ea"/>
                <a:ea typeface="+mj-ea"/>
              </a:rPr>
              <a:t>를 통해 키보드 입력에 의한 이동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906295" y="161144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speed = 20.0f;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Update ()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키보드 입력 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h =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.GetAxis(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"Horizontal"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v =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.GetAxis(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"Vertical"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이동거리 보정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h = h * speed *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.deltaTime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v = v * speed *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.deltaTime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실제 이동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transform.Translate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.right * h);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transform.Translate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.forward * v);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19786" y="2499479"/>
            <a:ext cx="4027064" cy="1477328"/>
          </a:xfrm>
          <a:prstGeom prst="rect">
            <a:avLst/>
          </a:prstGeom>
          <a:solidFill>
            <a:schemeClr val="bg1">
              <a:lumMod val="50000"/>
              <a:alpha val="23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.deltaTime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기기마다 프레임 호출수가 다르므로</a:t>
            </a:r>
            <a:endParaRPr lang="en-US" altLang="ko-K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deltaTime</a:t>
            </a:r>
            <a:r>
              <a:rPr lang="ko-KR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은 이전 프레임과의 </a:t>
            </a:r>
            <a:endParaRPr lang="en-US" altLang="ko-K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시간차를 이용해 값을 계산한다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0199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flipH="1">
            <a:off x="-1" y="0"/>
            <a:ext cx="4140047" cy="2074460"/>
            <a:chOff x="8653670" y="0"/>
            <a:chExt cx="3533781" cy="2074460"/>
          </a:xfrm>
        </p:grpSpPr>
        <p:sp>
          <p:nvSpPr>
            <p:cNvPr id="5" name="자유형 4"/>
            <p:cNvSpPr/>
            <p:nvPr/>
          </p:nvSpPr>
          <p:spPr>
            <a:xfrm>
              <a:off x="8653670" y="13252"/>
              <a:ext cx="2266121" cy="874644"/>
            </a:xfrm>
            <a:custGeom>
              <a:avLst/>
              <a:gdLst>
                <a:gd name="connsiteX0" fmla="*/ 2266121 w 2266121"/>
                <a:gd name="connsiteY0" fmla="*/ 874644 h 874644"/>
                <a:gd name="connsiteX1" fmla="*/ 0 w 2266121"/>
                <a:gd name="connsiteY1" fmla="*/ 0 h 874644"/>
                <a:gd name="connsiteX2" fmla="*/ 1855304 w 2266121"/>
                <a:gd name="connsiteY2" fmla="*/ 92765 h 874644"/>
                <a:gd name="connsiteX3" fmla="*/ 2266121 w 2266121"/>
                <a:gd name="connsiteY3" fmla="*/ 874644 h 87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6121" h="874644">
                  <a:moveTo>
                    <a:pt x="2266121" y="874644"/>
                  </a:moveTo>
                  <a:lnTo>
                    <a:pt x="0" y="0"/>
                  </a:lnTo>
                  <a:lnTo>
                    <a:pt x="1855304" y="92765"/>
                  </a:lnTo>
                  <a:lnTo>
                    <a:pt x="2266121" y="87464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8679976" y="0"/>
              <a:ext cx="3507475" cy="2074460"/>
            </a:xfrm>
            <a:custGeom>
              <a:avLst/>
              <a:gdLst>
                <a:gd name="connsiteX0" fmla="*/ 0 w 3507475"/>
                <a:gd name="connsiteY0" fmla="*/ 0 h 2074460"/>
                <a:gd name="connsiteX1" fmla="*/ 1637731 w 3507475"/>
                <a:gd name="connsiteY1" fmla="*/ 286603 h 2074460"/>
                <a:gd name="connsiteX2" fmla="*/ 3507475 w 3507475"/>
                <a:gd name="connsiteY2" fmla="*/ 2074460 h 2074460"/>
                <a:gd name="connsiteX3" fmla="*/ 3507475 w 3507475"/>
                <a:gd name="connsiteY3" fmla="*/ 0 h 2074460"/>
                <a:gd name="connsiteX4" fmla="*/ 0 w 3507475"/>
                <a:gd name="connsiteY4" fmla="*/ 0 h 207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475" h="2074460">
                  <a:moveTo>
                    <a:pt x="0" y="0"/>
                  </a:moveTo>
                  <a:lnTo>
                    <a:pt x="1637731" y="286603"/>
                  </a:lnTo>
                  <a:lnTo>
                    <a:pt x="3507475" y="2074460"/>
                  </a:lnTo>
                  <a:lnTo>
                    <a:pt x="35074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91638" y="196658"/>
            <a:ext cx="1866217" cy="492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FF00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1.2 </a:t>
            </a:r>
            <a:r>
              <a:rPr lang="en-US" altLang="ko-KR" sz="2000" dirty="0" err="1">
                <a:solidFill>
                  <a:schemeClr val="bg1"/>
                </a:solidFill>
              </a:rPr>
              <a:t>Rigidbody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8799443" y="4452730"/>
            <a:ext cx="3445566" cy="2465330"/>
            <a:chOff x="8799443" y="4452730"/>
            <a:chExt cx="3445566" cy="2465330"/>
          </a:xfrm>
        </p:grpSpPr>
        <p:sp>
          <p:nvSpPr>
            <p:cNvPr id="10" name="자유형 9"/>
            <p:cNvSpPr/>
            <p:nvPr/>
          </p:nvSpPr>
          <p:spPr>
            <a:xfrm>
              <a:off x="8799443" y="5380383"/>
              <a:ext cx="3313044" cy="1510747"/>
            </a:xfrm>
            <a:custGeom>
              <a:avLst/>
              <a:gdLst>
                <a:gd name="connsiteX0" fmla="*/ 3313044 w 3313044"/>
                <a:gd name="connsiteY0" fmla="*/ 0 h 1510747"/>
                <a:gd name="connsiteX1" fmla="*/ 0 w 3313044"/>
                <a:gd name="connsiteY1" fmla="*/ 1510747 h 1510747"/>
                <a:gd name="connsiteX2" fmla="*/ 3246783 w 3313044"/>
                <a:gd name="connsiteY2" fmla="*/ 1510747 h 1510747"/>
                <a:gd name="connsiteX3" fmla="*/ 3313044 w 3313044"/>
                <a:gd name="connsiteY3" fmla="*/ 0 h 1510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3044" h="1510747">
                  <a:moveTo>
                    <a:pt x="3313044" y="0"/>
                  </a:moveTo>
                  <a:lnTo>
                    <a:pt x="0" y="1510747"/>
                  </a:lnTo>
                  <a:lnTo>
                    <a:pt x="3246783" y="1510747"/>
                  </a:lnTo>
                  <a:lnTo>
                    <a:pt x="33130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10721008" y="4452730"/>
              <a:ext cx="1524001" cy="2465330"/>
            </a:xfrm>
            <a:custGeom>
              <a:avLst/>
              <a:gdLst>
                <a:gd name="connsiteX0" fmla="*/ 0 w 1391478"/>
                <a:gd name="connsiteY0" fmla="*/ 2398644 h 2425148"/>
                <a:gd name="connsiteX1" fmla="*/ 914400 w 1391478"/>
                <a:gd name="connsiteY1" fmla="*/ 1630018 h 2425148"/>
                <a:gd name="connsiteX2" fmla="*/ 1391478 w 1391478"/>
                <a:gd name="connsiteY2" fmla="*/ 0 h 2425148"/>
                <a:gd name="connsiteX3" fmla="*/ 1391478 w 1391478"/>
                <a:gd name="connsiteY3" fmla="*/ 2425148 h 2425148"/>
                <a:gd name="connsiteX4" fmla="*/ 0 w 1391478"/>
                <a:gd name="connsiteY4" fmla="*/ 2398644 h 2425148"/>
                <a:gd name="connsiteX0" fmla="*/ 0 w 1470991"/>
                <a:gd name="connsiteY0" fmla="*/ 2451365 h 2451365"/>
                <a:gd name="connsiteX1" fmla="*/ 993913 w 1470991"/>
                <a:gd name="connsiteY1" fmla="*/ 1630018 h 2451365"/>
                <a:gd name="connsiteX2" fmla="*/ 1470991 w 1470991"/>
                <a:gd name="connsiteY2" fmla="*/ 0 h 2451365"/>
                <a:gd name="connsiteX3" fmla="*/ 1470991 w 1470991"/>
                <a:gd name="connsiteY3" fmla="*/ 2425148 h 2451365"/>
                <a:gd name="connsiteX4" fmla="*/ 0 w 1470991"/>
                <a:gd name="connsiteY4" fmla="*/ 2451365 h 2451365"/>
                <a:gd name="connsiteX0" fmla="*/ 0 w 1524000"/>
                <a:gd name="connsiteY0" fmla="*/ 2451365 h 2478438"/>
                <a:gd name="connsiteX1" fmla="*/ 993913 w 1524000"/>
                <a:gd name="connsiteY1" fmla="*/ 1630018 h 2478438"/>
                <a:gd name="connsiteX2" fmla="*/ 1470991 w 1524000"/>
                <a:gd name="connsiteY2" fmla="*/ 0 h 2478438"/>
                <a:gd name="connsiteX3" fmla="*/ 1524000 w 1524000"/>
                <a:gd name="connsiteY3" fmla="*/ 2478438 h 2478438"/>
                <a:gd name="connsiteX4" fmla="*/ 0 w 1524000"/>
                <a:gd name="connsiteY4" fmla="*/ 2451365 h 24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2478438">
                  <a:moveTo>
                    <a:pt x="0" y="2451365"/>
                  </a:moveTo>
                  <a:lnTo>
                    <a:pt x="993913" y="1630018"/>
                  </a:lnTo>
                  <a:lnTo>
                    <a:pt x="1470991" y="0"/>
                  </a:lnTo>
                  <a:lnTo>
                    <a:pt x="1524000" y="2478438"/>
                  </a:lnTo>
                  <a:lnTo>
                    <a:pt x="0" y="2451365"/>
                  </a:lnTo>
                  <a:close/>
                </a:path>
              </a:pathLst>
            </a:custGeom>
            <a:solidFill>
              <a:srgbClr val="F70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084365" y="6356908"/>
            <a:ext cx="2743200" cy="365125"/>
          </a:xfrm>
        </p:spPr>
        <p:txBody>
          <a:bodyPr/>
          <a:lstStyle/>
          <a:p>
            <a:fld id="{6FB088C0-D68F-4722-85C6-29009717F483}" type="slidenum">
              <a:rPr lang="ko-KR" altLang="en-US" sz="1800" smtClean="0">
                <a:solidFill>
                  <a:schemeClr val="bg1"/>
                </a:solidFill>
              </a:rPr>
              <a:t>4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39293" y="640649"/>
            <a:ext cx="239360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latin typeface="+mj-ea"/>
                <a:ea typeface="+mj-ea"/>
              </a:rPr>
              <a:t>힘을주어</a:t>
            </a:r>
            <a:r>
              <a:rPr lang="ko-KR" altLang="en-US" sz="2000" b="1" dirty="0">
                <a:latin typeface="+mj-ea"/>
                <a:ea typeface="+mj-ea"/>
              </a:rPr>
              <a:t> 움직인다</a:t>
            </a:r>
            <a:r>
              <a:rPr lang="en-US" altLang="ko-KR" sz="2000" b="1" dirty="0">
                <a:latin typeface="+mj-ea"/>
                <a:ea typeface="+mj-ea"/>
              </a:rPr>
              <a:t>.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99170" y="1190414"/>
            <a:ext cx="227818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Rigidbody</a:t>
            </a:r>
            <a:r>
              <a:rPr lang="ko-KR" altLang="en-US" sz="2000" dirty="0">
                <a:latin typeface="+mj-ea"/>
                <a:ea typeface="+mj-ea"/>
              </a:rPr>
              <a:t>가 필요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+mj-ea"/>
                <a:ea typeface="+mj-ea"/>
              </a:rPr>
              <a:t>스크립트 작성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74981" y="1379907"/>
            <a:ext cx="71525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</a:rPr>
              <a:t>csThrow1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MonoBehaviour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power = 800.0f;</a:t>
            </a:r>
          </a:p>
          <a:p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velocity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(0.5f, 0.5f, 0.0f);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//velocity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는 방향을 나타낸다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.(</a:t>
            </a:r>
            <a:r>
              <a:rPr lang="ko-KR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정규화된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백터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// If you want to apply a force over several frames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// you should apply it inside </a:t>
            </a:r>
            <a:r>
              <a:rPr lang="en-US" altLang="ko-KR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FixedUpdate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 instead of Update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FixedUpdate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.GetButtonDown(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"Fire1"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velocity = velocity * power;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GetComponent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Rigidbody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AddForce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 velocity );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      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54" y="2907625"/>
            <a:ext cx="3054593" cy="352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4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flipH="1">
            <a:off x="0" y="0"/>
            <a:ext cx="5381150" cy="2074460"/>
            <a:chOff x="8653670" y="0"/>
            <a:chExt cx="3533781" cy="2074460"/>
          </a:xfrm>
        </p:grpSpPr>
        <p:sp>
          <p:nvSpPr>
            <p:cNvPr id="5" name="자유형 4"/>
            <p:cNvSpPr/>
            <p:nvPr/>
          </p:nvSpPr>
          <p:spPr>
            <a:xfrm>
              <a:off x="8653670" y="13252"/>
              <a:ext cx="2266121" cy="874644"/>
            </a:xfrm>
            <a:custGeom>
              <a:avLst/>
              <a:gdLst>
                <a:gd name="connsiteX0" fmla="*/ 2266121 w 2266121"/>
                <a:gd name="connsiteY0" fmla="*/ 874644 h 874644"/>
                <a:gd name="connsiteX1" fmla="*/ 0 w 2266121"/>
                <a:gd name="connsiteY1" fmla="*/ 0 h 874644"/>
                <a:gd name="connsiteX2" fmla="*/ 1855304 w 2266121"/>
                <a:gd name="connsiteY2" fmla="*/ 92765 h 874644"/>
                <a:gd name="connsiteX3" fmla="*/ 2266121 w 2266121"/>
                <a:gd name="connsiteY3" fmla="*/ 874644 h 87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6121" h="874644">
                  <a:moveTo>
                    <a:pt x="2266121" y="874644"/>
                  </a:moveTo>
                  <a:lnTo>
                    <a:pt x="0" y="0"/>
                  </a:lnTo>
                  <a:lnTo>
                    <a:pt x="1855304" y="92765"/>
                  </a:lnTo>
                  <a:lnTo>
                    <a:pt x="2266121" y="87464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8679976" y="0"/>
              <a:ext cx="3507475" cy="2074460"/>
            </a:xfrm>
            <a:custGeom>
              <a:avLst/>
              <a:gdLst>
                <a:gd name="connsiteX0" fmla="*/ 0 w 3507475"/>
                <a:gd name="connsiteY0" fmla="*/ 0 h 2074460"/>
                <a:gd name="connsiteX1" fmla="*/ 1637731 w 3507475"/>
                <a:gd name="connsiteY1" fmla="*/ 286603 h 2074460"/>
                <a:gd name="connsiteX2" fmla="*/ 3507475 w 3507475"/>
                <a:gd name="connsiteY2" fmla="*/ 2074460 h 2074460"/>
                <a:gd name="connsiteX3" fmla="*/ 3507475 w 3507475"/>
                <a:gd name="connsiteY3" fmla="*/ 0 h 2074460"/>
                <a:gd name="connsiteX4" fmla="*/ 0 w 3507475"/>
                <a:gd name="connsiteY4" fmla="*/ 0 h 207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475" h="2074460">
                  <a:moveTo>
                    <a:pt x="0" y="0"/>
                  </a:moveTo>
                  <a:lnTo>
                    <a:pt x="1637731" y="286603"/>
                  </a:lnTo>
                  <a:lnTo>
                    <a:pt x="3507475" y="2074460"/>
                  </a:lnTo>
                  <a:lnTo>
                    <a:pt x="35074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91638" y="196658"/>
            <a:ext cx="2221057" cy="492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FF00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1.3 </a:t>
            </a:r>
            <a:r>
              <a:rPr lang="en-US" altLang="ko-KR" sz="2000" dirty="0">
                <a:solidFill>
                  <a:schemeClr val="bg1"/>
                </a:solidFill>
              </a:rPr>
              <a:t>Fixed Update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8799443" y="4452730"/>
            <a:ext cx="3445566" cy="2465330"/>
            <a:chOff x="8799443" y="4452730"/>
            <a:chExt cx="3445566" cy="2465330"/>
          </a:xfrm>
        </p:grpSpPr>
        <p:sp>
          <p:nvSpPr>
            <p:cNvPr id="10" name="자유형 9"/>
            <p:cNvSpPr/>
            <p:nvPr/>
          </p:nvSpPr>
          <p:spPr>
            <a:xfrm>
              <a:off x="8799443" y="5380383"/>
              <a:ext cx="3313044" cy="1510747"/>
            </a:xfrm>
            <a:custGeom>
              <a:avLst/>
              <a:gdLst>
                <a:gd name="connsiteX0" fmla="*/ 3313044 w 3313044"/>
                <a:gd name="connsiteY0" fmla="*/ 0 h 1510747"/>
                <a:gd name="connsiteX1" fmla="*/ 0 w 3313044"/>
                <a:gd name="connsiteY1" fmla="*/ 1510747 h 1510747"/>
                <a:gd name="connsiteX2" fmla="*/ 3246783 w 3313044"/>
                <a:gd name="connsiteY2" fmla="*/ 1510747 h 1510747"/>
                <a:gd name="connsiteX3" fmla="*/ 3313044 w 3313044"/>
                <a:gd name="connsiteY3" fmla="*/ 0 h 1510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3044" h="1510747">
                  <a:moveTo>
                    <a:pt x="3313044" y="0"/>
                  </a:moveTo>
                  <a:lnTo>
                    <a:pt x="0" y="1510747"/>
                  </a:lnTo>
                  <a:lnTo>
                    <a:pt x="3246783" y="1510747"/>
                  </a:lnTo>
                  <a:lnTo>
                    <a:pt x="33130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10721008" y="4452730"/>
              <a:ext cx="1524001" cy="2465330"/>
            </a:xfrm>
            <a:custGeom>
              <a:avLst/>
              <a:gdLst>
                <a:gd name="connsiteX0" fmla="*/ 0 w 1391478"/>
                <a:gd name="connsiteY0" fmla="*/ 2398644 h 2425148"/>
                <a:gd name="connsiteX1" fmla="*/ 914400 w 1391478"/>
                <a:gd name="connsiteY1" fmla="*/ 1630018 h 2425148"/>
                <a:gd name="connsiteX2" fmla="*/ 1391478 w 1391478"/>
                <a:gd name="connsiteY2" fmla="*/ 0 h 2425148"/>
                <a:gd name="connsiteX3" fmla="*/ 1391478 w 1391478"/>
                <a:gd name="connsiteY3" fmla="*/ 2425148 h 2425148"/>
                <a:gd name="connsiteX4" fmla="*/ 0 w 1391478"/>
                <a:gd name="connsiteY4" fmla="*/ 2398644 h 2425148"/>
                <a:gd name="connsiteX0" fmla="*/ 0 w 1470991"/>
                <a:gd name="connsiteY0" fmla="*/ 2451365 h 2451365"/>
                <a:gd name="connsiteX1" fmla="*/ 993913 w 1470991"/>
                <a:gd name="connsiteY1" fmla="*/ 1630018 h 2451365"/>
                <a:gd name="connsiteX2" fmla="*/ 1470991 w 1470991"/>
                <a:gd name="connsiteY2" fmla="*/ 0 h 2451365"/>
                <a:gd name="connsiteX3" fmla="*/ 1470991 w 1470991"/>
                <a:gd name="connsiteY3" fmla="*/ 2425148 h 2451365"/>
                <a:gd name="connsiteX4" fmla="*/ 0 w 1470991"/>
                <a:gd name="connsiteY4" fmla="*/ 2451365 h 2451365"/>
                <a:gd name="connsiteX0" fmla="*/ 0 w 1524000"/>
                <a:gd name="connsiteY0" fmla="*/ 2451365 h 2478438"/>
                <a:gd name="connsiteX1" fmla="*/ 993913 w 1524000"/>
                <a:gd name="connsiteY1" fmla="*/ 1630018 h 2478438"/>
                <a:gd name="connsiteX2" fmla="*/ 1470991 w 1524000"/>
                <a:gd name="connsiteY2" fmla="*/ 0 h 2478438"/>
                <a:gd name="connsiteX3" fmla="*/ 1524000 w 1524000"/>
                <a:gd name="connsiteY3" fmla="*/ 2478438 h 2478438"/>
                <a:gd name="connsiteX4" fmla="*/ 0 w 1524000"/>
                <a:gd name="connsiteY4" fmla="*/ 2451365 h 24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2478438">
                  <a:moveTo>
                    <a:pt x="0" y="2451365"/>
                  </a:moveTo>
                  <a:lnTo>
                    <a:pt x="993913" y="1630018"/>
                  </a:lnTo>
                  <a:lnTo>
                    <a:pt x="1470991" y="0"/>
                  </a:lnTo>
                  <a:lnTo>
                    <a:pt x="1524000" y="2478438"/>
                  </a:lnTo>
                  <a:lnTo>
                    <a:pt x="0" y="2451365"/>
                  </a:lnTo>
                  <a:close/>
                </a:path>
              </a:pathLst>
            </a:custGeom>
            <a:solidFill>
              <a:srgbClr val="F70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084365" y="6356908"/>
            <a:ext cx="2743200" cy="365125"/>
          </a:xfrm>
        </p:spPr>
        <p:txBody>
          <a:bodyPr/>
          <a:lstStyle/>
          <a:p>
            <a:fld id="{6FB088C0-D68F-4722-85C6-29009717F483}" type="slidenum">
              <a:rPr lang="ko-KR" altLang="en-US" sz="1800" smtClean="0">
                <a:solidFill>
                  <a:schemeClr val="bg1"/>
                </a:solidFill>
              </a:rPr>
              <a:t>5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81150" y="640649"/>
            <a:ext cx="1709892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latin typeface="+mj-ea"/>
                <a:ea typeface="+mj-ea"/>
              </a:rPr>
              <a:t>FixedUpdate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24251" y="1317800"/>
            <a:ext cx="762369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+mj-ea"/>
              </a:rPr>
              <a:t>화면 렌더링은 </a:t>
            </a:r>
            <a:r>
              <a:rPr lang="en-US" altLang="ko-KR" sz="2000" dirty="0">
                <a:latin typeface="+mj-ea"/>
              </a:rPr>
              <a:t>Update(</a:t>
            </a:r>
            <a:r>
              <a:rPr lang="ko-KR" altLang="en-US" sz="2000" dirty="0">
                <a:latin typeface="+mj-ea"/>
              </a:rPr>
              <a:t>기기 성능에 따라 프레임사이에 호출</a:t>
            </a:r>
            <a:r>
              <a:rPr lang="en-US" altLang="ko-KR" sz="2000" dirty="0">
                <a:latin typeface="+mj-ea"/>
              </a:rPr>
              <a:t>)</a:t>
            </a:r>
            <a:r>
              <a:rPr lang="ko-KR" altLang="en-US" sz="2000" dirty="0">
                <a:latin typeface="+mj-ea"/>
              </a:rPr>
              <a:t>에서</a:t>
            </a:r>
            <a:endParaRPr lang="en-US" altLang="ko-KR" sz="2000" dirty="0"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+mj-ea"/>
              </a:rPr>
              <a:t>물리 엔진 작업은 </a:t>
            </a:r>
            <a:r>
              <a:rPr lang="en-US" altLang="ko-KR" sz="2000" dirty="0" err="1">
                <a:latin typeface="+mj-ea"/>
              </a:rPr>
              <a:t>FixedUpdate</a:t>
            </a:r>
            <a:r>
              <a:rPr lang="en-US" altLang="ko-KR" sz="2000" dirty="0">
                <a:latin typeface="+mj-ea"/>
              </a:rPr>
              <a:t>(</a:t>
            </a:r>
            <a:r>
              <a:rPr lang="ko-KR" altLang="en-US" sz="2000" dirty="0">
                <a:latin typeface="+mj-ea"/>
              </a:rPr>
              <a:t>고정된 시간마다 호출</a:t>
            </a:r>
            <a:r>
              <a:rPr lang="en-US" altLang="ko-KR" sz="2000" dirty="0">
                <a:latin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Edit -&gt; Project Settings -&gt; Time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에서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Fixed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Timestep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설정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89132" y="3256792"/>
            <a:ext cx="734659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FixedUpdate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.GetButtonDown(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"Fire1"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GetComponent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Rigidbody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&gt;().velocity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(7, 7, 0);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       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멈추기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.//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GetComponent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Rigidbody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&gt;().velocity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(0, 0, 0);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99090E-6EF1-4468-88BF-404F72A0C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8" y="4013452"/>
            <a:ext cx="4237029" cy="159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71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flipH="1">
            <a:off x="0" y="0"/>
            <a:ext cx="3528000" cy="2074460"/>
            <a:chOff x="8653670" y="0"/>
            <a:chExt cx="3533781" cy="2074460"/>
          </a:xfrm>
        </p:grpSpPr>
        <p:sp>
          <p:nvSpPr>
            <p:cNvPr id="5" name="자유형 4"/>
            <p:cNvSpPr/>
            <p:nvPr/>
          </p:nvSpPr>
          <p:spPr>
            <a:xfrm>
              <a:off x="8653670" y="13252"/>
              <a:ext cx="2266121" cy="874644"/>
            </a:xfrm>
            <a:custGeom>
              <a:avLst/>
              <a:gdLst>
                <a:gd name="connsiteX0" fmla="*/ 2266121 w 2266121"/>
                <a:gd name="connsiteY0" fmla="*/ 874644 h 874644"/>
                <a:gd name="connsiteX1" fmla="*/ 0 w 2266121"/>
                <a:gd name="connsiteY1" fmla="*/ 0 h 874644"/>
                <a:gd name="connsiteX2" fmla="*/ 1855304 w 2266121"/>
                <a:gd name="connsiteY2" fmla="*/ 92765 h 874644"/>
                <a:gd name="connsiteX3" fmla="*/ 2266121 w 2266121"/>
                <a:gd name="connsiteY3" fmla="*/ 874644 h 87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6121" h="874644">
                  <a:moveTo>
                    <a:pt x="2266121" y="874644"/>
                  </a:moveTo>
                  <a:lnTo>
                    <a:pt x="0" y="0"/>
                  </a:lnTo>
                  <a:lnTo>
                    <a:pt x="1855304" y="92765"/>
                  </a:lnTo>
                  <a:lnTo>
                    <a:pt x="2266121" y="87464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8679976" y="0"/>
              <a:ext cx="3507475" cy="2074460"/>
            </a:xfrm>
            <a:custGeom>
              <a:avLst/>
              <a:gdLst>
                <a:gd name="connsiteX0" fmla="*/ 0 w 3507475"/>
                <a:gd name="connsiteY0" fmla="*/ 0 h 2074460"/>
                <a:gd name="connsiteX1" fmla="*/ 1637731 w 3507475"/>
                <a:gd name="connsiteY1" fmla="*/ 286603 h 2074460"/>
                <a:gd name="connsiteX2" fmla="*/ 3507475 w 3507475"/>
                <a:gd name="connsiteY2" fmla="*/ 2074460 h 2074460"/>
                <a:gd name="connsiteX3" fmla="*/ 3507475 w 3507475"/>
                <a:gd name="connsiteY3" fmla="*/ 0 h 2074460"/>
                <a:gd name="connsiteX4" fmla="*/ 0 w 3507475"/>
                <a:gd name="connsiteY4" fmla="*/ 0 h 207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475" h="2074460">
                  <a:moveTo>
                    <a:pt x="0" y="0"/>
                  </a:moveTo>
                  <a:lnTo>
                    <a:pt x="1637731" y="286603"/>
                  </a:lnTo>
                  <a:lnTo>
                    <a:pt x="3507475" y="2074460"/>
                  </a:lnTo>
                  <a:lnTo>
                    <a:pt x="35074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91638" y="196658"/>
            <a:ext cx="1200970" cy="492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FF00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1.4 </a:t>
            </a:r>
            <a:r>
              <a:rPr lang="ko-KR" altLang="en-US" sz="2000" dirty="0">
                <a:solidFill>
                  <a:schemeClr val="bg1"/>
                </a:solidFill>
              </a:rPr>
              <a:t>점프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8799443" y="4452730"/>
            <a:ext cx="3445566" cy="2465330"/>
            <a:chOff x="8799443" y="4452730"/>
            <a:chExt cx="3445566" cy="2465330"/>
          </a:xfrm>
        </p:grpSpPr>
        <p:sp>
          <p:nvSpPr>
            <p:cNvPr id="10" name="자유형 9"/>
            <p:cNvSpPr/>
            <p:nvPr/>
          </p:nvSpPr>
          <p:spPr>
            <a:xfrm>
              <a:off x="8799443" y="5380383"/>
              <a:ext cx="3313044" cy="1510747"/>
            </a:xfrm>
            <a:custGeom>
              <a:avLst/>
              <a:gdLst>
                <a:gd name="connsiteX0" fmla="*/ 3313044 w 3313044"/>
                <a:gd name="connsiteY0" fmla="*/ 0 h 1510747"/>
                <a:gd name="connsiteX1" fmla="*/ 0 w 3313044"/>
                <a:gd name="connsiteY1" fmla="*/ 1510747 h 1510747"/>
                <a:gd name="connsiteX2" fmla="*/ 3246783 w 3313044"/>
                <a:gd name="connsiteY2" fmla="*/ 1510747 h 1510747"/>
                <a:gd name="connsiteX3" fmla="*/ 3313044 w 3313044"/>
                <a:gd name="connsiteY3" fmla="*/ 0 h 1510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3044" h="1510747">
                  <a:moveTo>
                    <a:pt x="3313044" y="0"/>
                  </a:moveTo>
                  <a:lnTo>
                    <a:pt x="0" y="1510747"/>
                  </a:lnTo>
                  <a:lnTo>
                    <a:pt x="3246783" y="1510747"/>
                  </a:lnTo>
                  <a:lnTo>
                    <a:pt x="33130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10721008" y="4452730"/>
              <a:ext cx="1524001" cy="2465330"/>
            </a:xfrm>
            <a:custGeom>
              <a:avLst/>
              <a:gdLst>
                <a:gd name="connsiteX0" fmla="*/ 0 w 1391478"/>
                <a:gd name="connsiteY0" fmla="*/ 2398644 h 2425148"/>
                <a:gd name="connsiteX1" fmla="*/ 914400 w 1391478"/>
                <a:gd name="connsiteY1" fmla="*/ 1630018 h 2425148"/>
                <a:gd name="connsiteX2" fmla="*/ 1391478 w 1391478"/>
                <a:gd name="connsiteY2" fmla="*/ 0 h 2425148"/>
                <a:gd name="connsiteX3" fmla="*/ 1391478 w 1391478"/>
                <a:gd name="connsiteY3" fmla="*/ 2425148 h 2425148"/>
                <a:gd name="connsiteX4" fmla="*/ 0 w 1391478"/>
                <a:gd name="connsiteY4" fmla="*/ 2398644 h 2425148"/>
                <a:gd name="connsiteX0" fmla="*/ 0 w 1470991"/>
                <a:gd name="connsiteY0" fmla="*/ 2451365 h 2451365"/>
                <a:gd name="connsiteX1" fmla="*/ 993913 w 1470991"/>
                <a:gd name="connsiteY1" fmla="*/ 1630018 h 2451365"/>
                <a:gd name="connsiteX2" fmla="*/ 1470991 w 1470991"/>
                <a:gd name="connsiteY2" fmla="*/ 0 h 2451365"/>
                <a:gd name="connsiteX3" fmla="*/ 1470991 w 1470991"/>
                <a:gd name="connsiteY3" fmla="*/ 2425148 h 2451365"/>
                <a:gd name="connsiteX4" fmla="*/ 0 w 1470991"/>
                <a:gd name="connsiteY4" fmla="*/ 2451365 h 2451365"/>
                <a:gd name="connsiteX0" fmla="*/ 0 w 1524000"/>
                <a:gd name="connsiteY0" fmla="*/ 2451365 h 2478438"/>
                <a:gd name="connsiteX1" fmla="*/ 993913 w 1524000"/>
                <a:gd name="connsiteY1" fmla="*/ 1630018 h 2478438"/>
                <a:gd name="connsiteX2" fmla="*/ 1470991 w 1524000"/>
                <a:gd name="connsiteY2" fmla="*/ 0 h 2478438"/>
                <a:gd name="connsiteX3" fmla="*/ 1524000 w 1524000"/>
                <a:gd name="connsiteY3" fmla="*/ 2478438 h 2478438"/>
                <a:gd name="connsiteX4" fmla="*/ 0 w 1524000"/>
                <a:gd name="connsiteY4" fmla="*/ 2451365 h 24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2478438">
                  <a:moveTo>
                    <a:pt x="0" y="2451365"/>
                  </a:moveTo>
                  <a:lnTo>
                    <a:pt x="993913" y="1630018"/>
                  </a:lnTo>
                  <a:lnTo>
                    <a:pt x="1470991" y="0"/>
                  </a:lnTo>
                  <a:lnTo>
                    <a:pt x="1524000" y="2478438"/>
                  </a:lnTo>
                  <a:lnTo>
                    <a:pt x="0" y="2451365"/>
                  </a:lnTo>
                  <a:close/>
                </a:path>
              </a:pathLst>
            </a:custGeom>
            <a:solidFill>
              <a:srgbClr val="F70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084365" y="6356908"/>
            <a:ext cx="2743200" cy="365125"/>
          </a:xfrm>
        </p:spPr>
        <p:txBody>
          <a:bodyPr/>
          <a:lstStyle/>
          <a:p>
            <a:fld id="{6FB088C0-D68F-4722-85C6-29009717F483}" type="slidenum">
              <a:rPr lang="ko-KR" altLang="en-US" sz="1800" smtClean="0">
                <a:solidFill>
                  <a:schemeClr val="bg1"/>
                </a:solidFill>
              </a:rPr>
              <a:t>6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00201" y="640649"/>
            <a:ext cx="327179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ea"/>
                <a:ea typeface="+mj-ea"/>
              </a:rPr>
              <a:t>점프 </a:t>
            </a:r>
            <a:r>
              <a:rPr lang="en-US" altLang="ko-KR" sz="2000" b="1" dirty="0">
                <a:latin typeface="+mj-ea"/>
                <a:ea typeface="+mj-ea"/>
              </a:rPr>
              <a:t>(by Setting Velocity)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13586" y="4976483"/>
            <a:ext cx="2839239" cy="14178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+mj-ea"/>
              </a:rPr>
              <a:t>순산속도 설정하여</a:t>
            </a:r>
            <a:endParaRPr lang="en-US" altLang="ko-KR" sz="2000" dirty="0"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+mj-ea"/>
              </a:rPr>
              <a:t>스페이스바로 점프하기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6226" y="251806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FixedUpdate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.GetButtonDown(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"Jump"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velocity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로 순간속도만 설정하였기 때문에</a:t>
            </a:r>
            <a:endParaRPr lang="en-US" altLang="ko-K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무게랑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상관없음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GetComponent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Rigidbody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&gt;().velocity = new Vector3(0,10,0);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       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2AF892A-AA0B-4C3B-BDBC-CA9337CFB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383" y="1751358"/>
            <a:ext cx="4238625" cy="3629025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D97B6F4-39CA-41F6-AF2B-93BB4E4F02A4}"/>
              </a:ext>
            </a:extLst>
          </p:cNvPr>
          <p:cNvCxnSpPr/>
          <p:nvPr/>
        </p:nvCxnSpPr>
        <p:spPr>
          <a:xfrm flipV="1">
            <a:off x="8799443" y="2518061"/>
            <a:ext cx="0" cy="83488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8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flipH="1">
            <a:off x="0" y="0"/>
            <a:ext cx="3528000" cy="2074460"/>
            <a:chOff x="8653670" y="0"/>
            <a:chExt cx="3533781" cy="2074460"/>
          </a:xfrm>
        </p:grpSpPr>
        <p:sp>
          <p:nvSpPr>
            <p:cNvPr id="5" name="자유형 4"/>
            <p:cNvSpPr/>
            <p:nvPr/>
          </p:nvSpPr>
          <p:spPr>
            <a:xfrm>
              <a:off x="8653670" y="13252"/>
              <a:ext cx="2266121" cy="874644"/>
            </a:xfrm>
            <a:custGeom>
              <a:avLst/>
              <a:gdLst>
                <a:gd name="connsiteX0" fmla="*/ 2266121 w 2266121"/>
                <a:gd name="connsiteY0" fmla="*/ 874644 h 874644"/>
                <a:gd name="connsiteX1" fmla="*/ 0 w 2266121"/>
                <a:gd name="connsiteY1" fmla="*/ 0 h 874644"/>
                <a:gd name="connsiteX2" fmla="*/ 1855304 w 2266121"/>
                <a:gd name="connsiteY2" fmla="*/ 92765 h 874644"/>
                <a:gd name="connsiteX3" fmla="*/ 2266121 w 2266121"/>
                <a:gd name="connsiteY3" fmla="*/ 874644 h 87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6121" h="874644">
                  <a:moveTo>
                    <a:pt x="2266121" y="874644"/>
                  </a:moveTo>
                  <a:lnTo>
                    <a:pt x="0" y="0"/>
                  </a:lnTo>
                  <a:lnTo>
                    <a:pt x="1855304" y="92765"/>
                  </a:lnTo>
                  <a:lnTo>
                    <a:pt x="2266121" y="87464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8679976" y="0"/>
              <a:ext cx="3507475" cy="2074460"/>
            </a:xfrm>
            <a:custGeom>
              <a:avLst/>
              <a:gdLst>
                <a:gd name="connsiteX0" fmla="*/ 0 w 3507475"/>
                <a:gd name="connsiteY0" fmla="*/ 0 h 2074460"/>
                <a:gd name="connsiteX1" fmla="*/ 1637731 w 3507475"/>
                <a:gd name="connsiteY1" fmla="*/ 286603 h 2074460"/>
                <a:gd name="connsiteX2" fmla="*/ 3507475 w 3507475"/>
                <a:gd name="connsiteY2" fmla="*/ 2074460 h 2074460"/>
                <a:gd name="connsiteX3" fmla="*/ 3507475 w 3507475"/>
                <a:gd name="connsiteY3" fmla="*/ 0 h 2074460"/>
                <a:gd name="connsiteX4" fmla="*/ 0 w 3507475"/>
                <a:gd name="connsiteY4" fmla="*/ 0 h 207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475" h="2074460">
                  <a:moveTo>
                    <a:pt x="0" y="0"/>
                  </a:moveTo>
                  <a:lnTo>
                    <a:pt x="1637731" y="286603"/>
                  </a:lnTo>
                  <a:lnTo>
                    <a:pt x="3507475" y="2074460"/>
                  </a:lnTo>
                  <a:lnTo>
                    <a:pt x="35074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91638" y="196658"/>
            <a:ext cx="1200970" cy="492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FF00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1.4 </a:t>
            </a:r>
            <a:r>
              <a:rPr lang="ko-KR" altLang="en-US" sz="2000" dirty="0">
                <a:solidFill>
                  <a:schemeClr val="bg1"/>
                </a:solidFill>
              </a:rPr>
              <a:t>점프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8799443" y="4452730"/>
            <a:ext cx="3445566" cy="2465330"/>
            <a:chOff x="8799443" y="4452730"/>
            <a:chExt cx="3445566" cy="2465330"/>
          </a:xfrm>
        </p:grpSpPr>
        <p:sp>
          <p:nvSpPr>
            <p:cNvPr id="10" name="자유형 9"/>
            <p:cNvSpPr/>
            <p:nvPr/>
          </p:nvSpPr>
          <p:spPr>
            <a:xfrm>
              <a:off x="8799443" y="5380383"/>
              <a:ext cx="3313044" cy="1510747"/>
            </a:xfrm>
            <a:custGeom>
              <a:avLst/>
              <a:gdLst>
                <a:gd name="connsiteX0" fmla="*/ 3313044 w 3313044"/>
                <a:gd name="connsiteY0" fmla="*/ 0 h 1510747"/>
                <a:gd name="connsiteX1" fmla="*/ 0 w 3313044"/>
                <a:gd name="connsiteY1" fmla="*/ 1510747 h 1510747"/>
                <a:gd name="connsiteX2" fmla="*/ 3246783 w 3313044"/>
                <a:gd name="connsiteY2" fmla="*/ 1510747 h 1510747"/>
                <a:gd name="connsiteX3" fmla="*/ 3313044 w 3313044"/>
                <a:gd name="connsiteY3" fmla="*/ 0 h 1510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3044" h="1510747">
                  <a:moveTo>
                    <a:pt x="3313044" y="0"/>
                  </a:moveTo>
                  <a:lnTo>
                    <a:pt x="0" y="1510747"/>
                  </a:lnTo>
                  <a:lnTo>
                    <a:pt x="3246783" y="1510747"/>
                  </a:lnTo>
                  <a:lnTo>
                    <a:pt x="33130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10721008" y="4452730"/>
              <a:ext cx="1524001" cy="2465330"/>
            </a:xfrm>
            <a:custGeom>
              <a:avLst/>
              <a:gdLst>
                <a:gd name="connsiteX0" fmla="*/ 0 w 1391478"/>
                <a:gd name="connsiteY0" fmla="*/ 2398644 h 2425148"/>
                <a:gd name="connsiteX1" fmla="*/ 914400 w 1391478"/>
                <a:gd name="connsiteY1" fmla="*/ 1630018 h 2425148"/>
                <a:gd name="connsiteX2" fmla="*/ 1391478 w 1391478"/>
                <a:gd name="connsiteY2" fmla="*/ 0 h 2425148"/>
                <a:gd name="connsiteX3" fmla="*/ 1391478 w 1391478"/>
                <a:gd name="connsiteY3" fmla="*/ 2425148 h 2425148"/>
                <a:gd name="connsiteX4" fmla="*/ 0 w 1391478"/>
                <a:gd name="connsiteY4" fmla="*/ 2398644 h 2425148"/>
                <a:gd name="connsiteX0" fmla="*/ 0 w 1470991"/>
                <a:gd name="connsiteY0" fmla="*/ 2451365 h 2451365"/>
                <a:gd name="connsiteX1" fmla="*/ 993913 w 1470991"/>
                <a:gd name="connsiteY1" fmla="*/ 1630018 h 2451365"/>
                <a:gd name="connsiteX2" fmla="*/ 1470991 w 1470991"/>
                <a:gd name="connsiteY2" fmla="*/ 0 h 2451365"/>
                <a:gd name="connsiteX3" fmla="*/ 1470991 w 1470991"/>
                <a:gd name="connsiteY3" fmla="*/ 2425148 h 2451365"/>
                <a:gd name="connsiteX4" fmla="*/ 0 w 1470991"/>
                <a:gd name="connsiteY4" fmla="*/ 2451365 h 2451365"/>
                <a:gd name="connsiteX0" fmla="*/ 0 w 1524000"/>
                <a:gd name="connsiteY0" fmla="*/ 2451365 h 2478438"/>
                <a:gd name="connsiteX1" fmla="*/ 993913 w 1524000"/>
                <a:gd name="connsiteY1" fmla="*/ 1630018 h 2478438"/>
                <a:gd name="connsiteX2" fmla="*/ 1470991 w 1524000"/>
                <a:gd name="connsiteY2" fmla="*/ 0 h 2478438"/>
                <a:gd name="connsiteX3" fmla="*/ 1524000 w 1524000"/>
                <a:gd name="connsiteY3" fmla="*/ 2478438 h 2478438"/>
                <a:gd name="connsiteX4" fmla="*/ 0 w 1524000"/>
                <a:gd name="connsiteY4" fmla="*/ 2451365 h 24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2478438">
                  <a:moveTo>
                    <a:pt x="0" y="2451365"/>
                  </a:moveTo>
                  <a:lnTo>
                    <a:pt x="993913" y="1630018"/>
                  </a:lnTo>
                  <a:lnTo>
                    <a:pt x="1470991" y="0"/>
                  </a:lnTo>
                  <a:lnTo>
                    <a:pt x="1524000" y="2478438"/>
                  </a:lnTo>
                  <a:lnTo>
                    <a:pt x="0" y="2451365"/>
                  </a:lnTo>
                  <a:close/>
                </a:path>
              </a:pathLst>
            </a:custGeom>
            <a:solidFill>
              <a:srgbClr val="F70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084365" y="6356908"/>
            <a:ext cx="2743200" cy="365125"/>
          </a:xfrm>
        </p:spPr>
        <p:txBody>
          <a:bodyPr/>
          <a:lstStyle/>
          <a:p>
            <a:fld id="{6FB088C0-D68F-4722-85C6-29009717F483}" type="slidenum">
              <a:rPr lang="ko-KR" altLang="en-US" sz="1800" smtClean="0">
                <a:solidFill>
                  <a:schemeClr val="bg1"/>
                </a:solidFill>
              </a:rPr>
              <a:t>7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72369" y="640649"/>
            <a:ext cx="192745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ea"/>
                <a:ea typeface="+mj-ea"/>
              </a:rPr>
              <a:t>점프</a:t>
            </a:r>
            <a:r>
              <a:rPr lang="en-US" altLang="ko-KR" sz="2000" b="1" dirty="0">
                <a:latin typeface="+mj-ea"/>
                <a:ea typeface="+mj-ea"/>
              </a:rPr>
              <a:t>(by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Force)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50868" y="1471585"/>
            <a:ext cx="404469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+mj-ea"/>
              </a:rPr>
              <a:t>힘을 주어 스페이스바로 점프하기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4460" y="219057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FixedUpdate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.GetButtonDown(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"Jump"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두 객체의 질량 비교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질량이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2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배인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Cube2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는 같은 힘을 받아도 적게 점프한다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GetComponent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Rigidbody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&gt;().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AddForce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(velocity);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       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공기저항을 무시하였을 때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질량과 관계없이 모든 물체는 같은 가속도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(=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중력가속도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를 가지고 낙하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공기가 없는 달에서 실험을 한다면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무거운 트럭과 가벼운 깃털은 같은 속도로 낙하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58CA41-3C9F-4D0A-8EBC-7EE276691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383" y="1751358"/>
            <a:ext cx="4238625" cy="3629025"/>
          </a:xfrm>
          <a:prstGeom prst="rect">
            <a:avLst/>
          </a:prstGeom>
        </p:spPr>
      </p:pic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256BAFA7-3FA7-4A84-930E-5BF0F77B629F}"/>
              </a:ext>
            </a:extLst>
          </p:cNvPr>
          <p:cNvSpPr/>
          <p:nvPr/>
        </p:nvSpPr>
        <p:spPr>
          <a:xfrm>
            <a:off x="980661" y="-92765"/>
            <a:ext cx="60917" cy="251791"/>
          </a:xfrm>
          <a:custGeom>
            <a:avLst/>
            <a:gdLst>
              <a:gd name="connsiteX0" fmla="*/ 53009 w 60917"/>
              <a:gd name="connsiteY0" fmla="*/ 251791 h 251791"/>
              <a:gd name="connsiteX1" fmla="*/ 0 w 60917"/>
              <a:gd name="connsiteY1" fmla="*/ 0 h 251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917" h="251791">
                <a:moveTo>
                  <a:pt x="53009" y="251791"/>
                </a:moveTo>
                <a:cubicBezTo>
                  <a:pt x="64052" y="209826"/>
                  <a:pt x="75096" y="167861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5886EBA-6C24-4E6E-BC2F-EB6EF3F57D4E}"/>
              </a:ext>
            </a:extLst>
          </p:cNvPr>
          <p:cNvCxnSpPr/>
          <p:nvPr/>
        </p:nvCxnSpPr>
        <p:spPr>
          <a:xfrm flipV="1">
            <a:off x="9077738" y="3220280"/>
            <a:ext cx="0" cy="83488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272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flipH="1">
            <a:off x="0" y="0"/>
            <a:ext cx="3528000" cy="2074460"/>
            <a:chOff x="8653670" y="0"/>
            <a:chExt cx="3533781" cy="2074460"/>
          </a:xfrm>
        </p:grpSpPr>
        <p:sp>
          <p:nvSpPr>
            <p:cNvPr id="5" name="자유형 4"/>
            <p:cNvSpPr/>
            <p:nvPr/>
          </p:nvSpPr>
          <p:spPr>
            <a:xfrm>
              <a:off x="8653670" y="13252"/>
              <a:ext cx="2266121" cy="874644"/>
            </a:xfrm>
            <a:custGeom>
              <a:avLst/>
              <a:gdLst>
                <a:gd name="connsiteX0" fmla="*/ 2266121 w 2266121"/>
                <a:gd name="connsiteY0" fmla="*/ 874644 h 874644"/>
                <a:gd name="connsiteX1" fmla="*/ 0 w 2266121"/>
                <a:gd name="connsiteY1" fmla="*/ 0 h 874644"/>
                <a:gd name="connsiteX2" fmla="*/ 1855304 w 2266121"/>
                <a:gd name="connsiteY2" fmla="*/ 92765 h 874644"/>
                <a:gd name="connsiteX3" fmla="*/ 2266121 w 2266121"/>
                <a:gd name="connsiteY3" fmla="*/ 874644 h 87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6121" h="874644">
                  <a:moveTo>
                    <a:pt x="2266121" y="874644"/>
                  </a:moveTo>
                  <a:lnTo>
                    <a:pt x="0" y="0"/>
                  </a:lnTo>
                  <a:lnTo>
                    <a:pt x="1855304" y="92765"/>
                  </a:lnTo>
                  <a:lnTo>
                    <a:pt x="2266121" y="87464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8679976" y="0"/>
              <a:ext cx="3507475" cy="2074460"/>
            </a:xfrm>
            <a:custGeom>
              <a:avLst/>
              <a:gdLst>
                <a:gd name="connsiteX0" fmla="*/ 0 w 3507475"/>
                <a:gd name="connsiteY0" fmla="*/ 0 h 2074460"/>
                <a:gd name="connsiteX1" fmla="*/ 1637731 w 3507475"/>
                <a:gd name="connsiteY1" fmla="*/ 286603 h 2074460"/>
                <a:gd name="connsiteX2" fmla="*/ 3507475 w 3507475"/>
                <a:gd name="connsiteY2" fmla="*/ 2074460 h 2074460"/>
                <a:gd name="connsiteX3" fmla="*/ 3507475 w 3507475"/>
                <a:gd name="connsiteY3" fmla="*/ 0 h 2074460"/>
                <a:gd name="connsiteX4" fmla="*/ 0 w 3507475"/>
                <a:gd name="connsiteY4" fmla="*/ 0 h 207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475" h="2074460">
                  <a:moveTo>
                    <a:pt x="0" y="0"/>
                  </a:moveTo>
                  <a:lnTo>
                    <a:pt x="1637731" y="286603"/>
                  </a:lnTo>
                  <a:lnTo>
                    <a:pt x="3507475" y="2074460"/>
                  </a:lnTo>
                  <a:lnTo>
                    <a:pt x="35074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91638" y="196658"/>
            <a:ext cx="1200970" cy="492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FF00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1.4 </a:t>
            </a:r>
            <a:r>
              <a:rPr lang="ko-KR" altLang="en-US" sz="2000" dirty="0">
                <a:solidFill>
                  <a:schemeClr val="bg1"/>
                </a:solidFill>
              </a:rPr>
              <a:t>점프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8799443" y="4452730"/>
            <a:ext cx="3445566" cy="2465330"/>
            <a:chOff x="8799443" y="4452730"/>
            <a:chExt cx="3445566" cy="2465330"/>
          </a:xfrm>
        </p:grpSpPr>
        <p:sp>
          <p:nvSpPr>
            <p:cNvPr id="10" name="자유형 9"/>
            <p:cNvSpPr/>
            <p:nvPr/>
          </p:nvSpPr>
          <p:spPr>
            <a:xfrm>
              <a:off x="8799443" y="5380383"/>
              <a:ext cx="3313044" cy="1510747"/>
            </a:xfrm>
            <a:custGeom>
              <a:avLst/>
              <a:gdLst>
                <a:gd name="connsiteX0" fmla="*/ 3313044 w 3313044"/>
                <a:gd name="connsiteY0" fmla="*/ 0 h 1510747"/>
                <a:gd name="connsiteX1" fmla="*/ 0 w 3313044"/>
                <a:gd name="connsiteY1" fmla="*/ 1510747 h 1510747"/>
                <a:gd name="connsiteX2" fmla="*/ 3246783 w 3313044"/>
                <a:gd name="connsiteY2" fmla="*/ 1510747 h 1510747"/>
                <a:gd name="connsiteX3" fmla="*/ 3313044 w 3313044"/>
                <a:gd name="connsiteY3" fmla="*/ 0 h 1510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3044" h="1510747">
                  <a:moveTo>
                    <a:pt x="3313044" y="0"/>
                  </a:moveTo>
                  <a:lnTo>
                    <a:pt x="0" y="1510747"/>
                  </a:lnTo>
                  <a:lnTo>
                    <a:pt x="3246783" y="1510747"/>
                  </a:lnTo>
                  <a:lnTo>
                    <a:pt x="33130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10721008" y="4452730"/>
              <a:ext cx="1524001" cy="2465330"/>
            </a:xfrm>
            <a:custGeom>
              <a:avLst/>
              <a:gdLst>
                <a:gd name="connsiteX0" fmla="*/ 0 w 1391478"/>
                <a:gd name="connsiteY0" fmla="*/ 2398644 h 2425148"/>
                <a:gd name="connsiteX1" fmla="*/ 914400 w 1391478"/>
                <a:gd name="connsiteY1" fmla="*/ 1630018 h 2425148"/>
                <a:gd name="connsiteX2" fmla="*/ 1391478 w 1391478"/>
                <a:gd name="connsiteY2" fmla="*/ 0 h 2425148"/>
                <a:gd name="connsiteX3" fmla="*/ 1391478 w 1391478"/>
                <a:gd name="connsiteY3" fmla="*/ 2425148 h 2425148"/>
                <a:gd name="connsiteX4" fmla="*/ 0 w 1391478"/>
                <a:gd name="connsiteY4" fmla="*/ 2398644 h 2425148"/>
                <a:gd name="connsiteX0" fmla="*/ 0 w 1470991"/>
                <a:gd name="connsiteY0" fmla="*/ 2451365 h 2451365"/>
                <a:gd name="connsiteX1" fmla="*/ 993913 w 1470991"/>
                <a:gd name="connsiteY1" fmla="*/ 1630018 h 2451365"/>
                <a:gd name="connsiteX2" fmla="*/ 1470991 w 1470991"/>
                <a:gd name="connsiteY2" fmla="*/ 0 h 2451365"/>
                <a:gd name="connsiteX3" fmla="*/ 1470991 w 1470991"/>
                <a:gd name="connsiteY3" fmla="*/ 2425148 h 2451365"/>
                <a:gd name="connsiteX4" fmla="*/ 0 w 1470991"/>
                <a:gd name="connsiteY4" fmla="*/ 2451365 h 2451365"/>
                <a:gd name="connsiteX0" fmla="*/ 0 w 1524000"/>
                <a:gd name="connsiteY0" fmla="*/ 2451365 h 2478438"/>
                <a:gd name="connsiteX1" fmla="*/ 993913 w 1524000"/>
                <a:gd name="connsiteY1" fmla="*/ 1630018 h 2478438"/>
                <a:gd name="connsiteX2" fmla="*/ 1470991 w 1524000"/>
                <a:gd name="connsiteY2" fmla="*/ 0 h 2478438"/>
                <a:gd name="connsiteX3" fmla="*/ 1524000 w 1524000"/>
                <a:gd name="connsiteY3" fmla="*/ 2478438 h 2478438"/>
                <a:gd name="connsiteX4" fmla="*/ 0 w 1524000"/>
                <a:gd name="connsiteY4" fmla="*/ 2451365 h 24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2478438">
                  <a:moveTo>
                    <a:pt x="0" y="2451365"/>
                  </a:moveTo>
                  <a:lnTo>
                    <a:pt x="993913" y="1630018"/>
                  </a:lnTo>
                  <a:lnTo>
                    <a:pt x="1470991" y="0"/>
                  </a:lnTo>
                  <a:lnTo>
                    <a:pt x="1524000" y="2478438"/>
                  </a:lnTo>
                  <a:lnTo>
                    <a:pt x="0" y="2451365"/>
                  </a:lnTo>
                  <a:close/>
                </a:path>
              </a:pathLst>
            </a:custGeom>
            <a:solidFill>
              <a:srgbClr val="F70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084365" y="6356908"/>
            <a:ext cx="2743200" cy="365125"/>
          </a:xfrm>
        </p:spPr>
        <p:txBody>
          <a:bodyPr/>
          <a:lstStyle/>
          <a:p>
            <a:fld id="{6FB088C0-D68F-4722-85C6-29009717F483}" type="slidenum">
              <a:rPr lang="ko-KR" altLang="en-US" sz="1800" smtClean="0">
                <a:solidFill>
                  <a:schemeClr val="bg1"/>
                </a:solidFill>
              </a:rPr>
              <a:t>8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01933" y="640649"/>
            <a:ext cx="32683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ea"/>
                <a:ea typeface="+mj-ea"/>
              </a:rPr>
              <a:t>점프 </a:t>
            </a:r>
            <a:r>
              <a:rPr lang="en-US" altLang="ko-KR" sz="2000" b="1" dirty="0">
                <a:latin typeface="+mj-ea"/>
                <a:ea typeface="+mj-ea"/>
              </a:rPr>
              <a:t>(by Position setting)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68763" y="2098695"/>
            <a:ext cx="499977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</a:rPr>
              <a:t>csJump3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MonoBehaviour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gravity = 0.0f;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중력의 값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velocity;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캐릭터의 현재 높이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저장값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Start ()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velocity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transform.position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68533" y="887896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Update ()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Jump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.GetButtonDown(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"Jump"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gravity = 10.0f;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velocity.y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+= gravity *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.deltaTime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transform.position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velocity;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gravity -= 0.5f;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velocity.y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0.5f)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velocity.y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0.5f;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gravity = 0.0f;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}}}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코딩으로 중력 만들기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89819" y="1213490"/>
            <a:ext cx="45576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+mj-ea"/>
              </a:rPr>
              <a:t>위치값을</a:t>
            </a:r>
            <a:r>
              <a:rPr lang="ko-KR" altLang="en-US" sz="2000" dirty="0">
                <a:latin typeface="+mj-ea"/>
              </a:rPr>
              <a:t> 주어 스페이스바로 점프하기</a:t>
            </a: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6ACCCF2-D71A-4DAF-BABA-E7E08318E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284" y="4452730"/>
            <a:ext cx="2690151" cy="230325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2281390-C708-4711-9EC6-D111A9274F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19" t="26077" r="46228" b="57738"/>
          <a:stretch/>
        </p:blipFill>
        <p:spPr>
          <a:xfrm>
            <a:off x="2708112" y="4480963"/>
            <a:ext cx="660536" cy="372787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7C7E983-3ABF-438F-A7C1-E9BBD8B263FF}"/>
              </a:ext>
            </a:extLst>
          </p:cNvPr>
          <p:cNvCxnSpPr>
            <a:cxnSpLocks/>
          </p:cNvCxnSpPr>
          <p:nvPr/>
        </p:nvCxnSpPr>
        <p:spPr>
          <a:xfrm flipV="1">
            <a:off x="3095515" y="4692996"/>
            <a:ext cx="0" cy="33793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143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090" y="3041385"/>
            <a:ext cx="2571750" cy="387667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 flipH="1">
            <a:off x="0" y="0"/>
            <a:ext cx="3829878" cy="2074460"/>
            <a:chOff x="8653670" y="0"/>
            <a:chExt cx="3533781" cy="2074460"/>
          </a:xfrm>
        </p:grpSpPr>
        <p:sp>
          <p:nvSpPr>
            <p:cNvPr id="5" name="자유형 4"/>
            <p:cNvSpPr/>
            <p:nvPr/>
          </p:nvSpPr>
          <p:spPr>
            <a:xfrm>
              <a:off x="8653670" y="13252"/>
              <a:ext cx="2266121" cy="874644"/>
            </a:xfrm>
            <a:custGeom>
              <a:avLst/>
              <a:gdLst>
                <a:gd name="connsiteX0" fmla="*/ 2266121 w 2266121"/>
                <a:gd name="connsiteY0" fmla="*/ 874644 h 874644"/>
                <a:gd name="connsiteX1" fmla="*/ 0 w 2266121"/>
                <a:gd name="connsiteY1" fmla="*/ 0 h 874644"/>
                <a:gd name="connsiteX2" fmla="*/ 1855304 w 2266121"/>
                <a:gd name="connsiteY2" fmla="*/ 92765 h 874644"/>
                <a:gd name="connsiteX3" fmla="*/ 2266121 w 2266121"/>
                <a:gd name="connsiteY3" fmla="*/ 874644 h 87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6121" h="874644">
                  <a:moveTo>
                    <a:pt x="2266121" y="874644"/>
                  </a:moveTo>
                  <a:lnTo>
                    <a:pt x="0" y="0"/>
                  </a:lnTo>
                  <a:lnTo>
                    <a:pt x="1855304" y="92765"/>
                  </a:lnTo>
                  <a:lnTo>
                    <a:pt x="2266121" y="87464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8679976" y="0"/>
              <a:ext cx="3507475" cy="2074460"/>
            </a:xfrm>
            <a:custGeom>
              <a:avLst/>
              <a:gdLst>
                <a:gd name="connsiteX0" fmla="*/ 0 w 3507475"/>
                <a:gd name="connsiteY0" fmla="*/ 0 h 2074460"/>
                <a:gd name="connsiteX1" fmla="*/ 1637731 w 3507475"/>
                <a:gd name="connsiteY1" fmla="*/ 286603 h 2074460"/>
                <a:gd name="connsiteX2" fmla="*/ 3507475 w 3507475"/>
                <a:gd name="connsiteY2" fmla="*/ 2074460 h 2074460"/>
                <a:gd name="connsiteX3" fmla="*/ 3507475 w 3507475"/>
                <a:gd name="connsiteY3" fmla="*/ 0 h 2074460"/>
                <a:gd name="connsiteX4" fmla="*/ 0 w 3507475"/>
                <a:gd name="connsiteY4" fmla="*/ 0 h 207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475" h="2074460">
                  <a:moveTo>
                    <a:pt x="0" y="0"/>
                  </a:moveTo>
                  <a:lnTo>
                    <a:pt x="1637731" y="286603"/>
                  </a:lnTo>
                  <a:lnTo>
                    <a:pt x="3507475" y="2074460"/>
                  </a:lnTo>
                  <a:lnTo>
                    <a:pt x="35074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91638" y="196658"/>
            <a:ext cx="1713931" cy="492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FF00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1.5 </a:t>
            </a:r>
            <a:r>
              <a:rPr lang="ko-KR" altLang="en-US" sz="2000" dirty="0">
                <a:solidFill>
                  <a:schemeClr val="bg1"/>
                </a:solidFill>
              </a:rPr>
              <a:t>입력처리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8799443" y="4452730"/>
            <a:ext cx="3445566" cy="2465330"/>
            <a:chOff x="8799443" y="4452730"/>
            <a:chExt cx="3445566" cy="2465330"/>
          </a:xfrm>
        </p:grpSpPr>
        <p:sp>
          <p:nvSpPr>
            <p:cNvPr id="10" name="자유형 9"/>
            <p:cNvSpPr/>
            <p:nvPr/>
          </p:nvSpPr>
          <p:spPr>
            <a:xfrm>
              <a:off x="8799443" y="5380383"/>
              <a:ext cx="3313044" cy="1510747"/>
            </a:xfrm>
            <a:custGeom>
              <a:avLst/>
              <a:gdLst>
                <a:gd name="connsiteX0" fmla="*/ 3313044 w 3313044"/>
                <a:gd name="connsiteY0" fmla="*/ 0 h 1510747"/>
                <a:gd name="connsiteX1" fmla="*/ 0 w 3313044"/>
                <a:gd name="connsiteY1" fmla="*/ 1510747 h 1510747"/>
                <a:gd name="connsiteX2" fmla="*/ 3246783 w 3313044"/>
                <a:gd name="connsiteY2" fmla="*/ 1510747 h 1510747"/>
                <a:gd name="connsiteX3" fmla="*/ 3313044 w 3313044"/>
                <a:gd name="connsiteY3" fmla="*/ 0 h 1510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3044" h="1510747">
                  <a:moveTo>
                    <a:pt x="3313044" y="0"/>
                  </a:moveTo>
                  <a:lnTo>
                    <a:pt x="0" y="1510747"/>
                  </a:lnTo>
                  <a:lnTo>
                    <a:pt x="3246783" y="1510747"/>
                  </a:lnTo>
                  <a:lnTo>
                    <a:pt x="33130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10721008" y="4452730"/>
              <a:ext cx="1524001" cy="2465330"/>
            </a:xfrm>
            <a:custGeom>
              <a:avLst/>
              <a:gdLst>
                <a:gd name="connsiteX0" fmla="*/ 0 w 1391478"/>
                <a:gd name="connsiteY0" fmla="*/ 2398644 h 2425148"/>
                <a:gd name="connsiteX1" fmla="*/ 914400 w 1391478"/>
                <a:gd name="connsiteY1" fmla="*/ 1630018 h 2425148"/>
                <a:gd name="connsiteX2" fmla="*/ 1391478 w 1391478"/>
                <a:gd name="connsiteY2" fmla="*/ 0 h 2425148"/>
                <a:gd name="connsiteX3" fmla="*/ 1391478 w 1391478"/>
                <a:gd name="connsiteY3" fmla="*/ 2425148 h 2425148"/>
                <a:gd name="connsiteX4" fmla="*/ 0 w 1391478"/>
                <a:gd name="connsiteY4" fmla="*/ 2398644 h 2425148"/>
                <a:gd name="connsiteX0" fmla="*/ 0 w 1470991"/>
                <a:gd name="connsiteY0" fmla="*/ 2451365 h 2451365"/>
                <a:gd name="connsiteX1" fmla="*/ 993913 w 1470991"/>
                <a:gd name="connsiteY1" fmla="*/ 1630018 h 2451365"/>
                <a:gd name="connsiteX2" fmla="*/ 1470991 w 1470991"/>
                <a:gd name="connsiteY2" fmla="*/ 0 h 2451365"/>
                <a:gd name="connsiteX3" fmla="*/ 1470991 w 1470991"/>
                <a:gd name="connsiteY3" fmla="*/ 2425148 h 2451365"/>
                <a:gd name="connsiteX4" fmla="*/ 0 w 1470991"/>
                <a:gd name="connsiteY4" fmla="*/ 2451365 h 2451365"/>
                <a:gd name="connsiteX0" fmla="*/ 0 w 1524000"/>
                <a:gd name="connsiteY0" fmla="*/ 2451365 h 2478438"/>
                <a:gd name="connsiteX1" fmla="*/ 993913 w 1524000"/>
                <a:gd name="connsiteY1" fmla="*/ 1630018 h 2478438"/>
                <a:gd name="connsiteX2" fmla="*/ 1470991 w 1524000"/>
                <a:gd name="connsiteY2" fmla="*/ 0 h 2478438"/>
                <a:gd name="connsiteX3" fmla="*/ 1524000 w 1524000"/>
                <a:gd name="connsiteY3" fmla="*/ 2478438 h 2478438"/>
                <a:gd name="connsiteX4" fmla="*/ 0 w 1524000"/>
                <a:gd name="connsiteY4" fmla="*/ 2451365 h 24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2478438">
                  <a:moveTo>
                    <a:pt x="0" y="2451365"/>
                  </a:moveTo>
                  <a:lnTo>
                    <a:pt x="993913" y="1630018"/>
                  </a:lnTo>
                  <a:lnTo>
                    <a:pt x="1470991" y="0"/>
                  </a:lnTo>
                  <a:lnTo>
                    <a:pt x="1524000" y="2478438"/>
                  </a:lnTo>
                  <a:lnTo>
                    <a:pt x="0" y="2451365"/>
                  </a:lnTo>
                  <a:close/>
                </a:path>
              </a:pathLst>
            </a:custGeom>
            <a:solidFill>
              <a:srgbClr val="F70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084365" y="6356908"/>
            <a:ext cx="2743200" cy="365125"/>
          </a:xfrm>
        </p:spPr>
        <p:txBody>
          <a:bodyPr/>
          <a:lstStyle/>
          <a:p>
            <a:fld id="{6FB088C0-D68F-4722-85C6-29009717F483}" type="slidenum">
              <a:rPr lang="ko-KR" altLang="en-US" sz="1800" smtClean="0">
                <a:solidFill>
                  <a:schemeClr val="bg1"/>
                </a:solidFill>
              </a:rPr>
              <a:t>9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10012" y="640649"/>
            <a:ext cx="205216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4</a:t>
            </a:r>
            <a:r>
              <a:rPr lang="ko-KR" altLang="en-US" sz="2000" b="1" dirty="0">
                <a:latin typeface="+mj-ea"/>
                <a:ea typeface="+mj-ea"/>
              </a:rPr>
              <a:t>가지 입력 처리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70227" y="2459987"/>
            <a:ext cx="2266967" cy="24565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latin typeface="+mj-ea"/>
              </a:rPr>
              <a:t>1.</a:t>
            </a:r>
            <a:r>
              <a:rPr lang="ko-KR" altLang="en-US" sz="2000" dirty="0">
                <a:latin typeface="+mj-ea"/>
              </a:rPr>
              <a:t>키보드 좌우키</a:t>
            </a:r>
            <a:endParaRPr lang="en-US" altLang="ko-KR" sz="2000" dirty="0">
              <a:latin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+mj-ea"/>
                <a:ea typeface="+mj-ea"/>
              </a:rPr>
              <a:t>2.</a:t>
            </a:r>
            <a:r>
              <a:rPr lang="ko-KR" altLang="en-US" sz="2000" dirty="0">
                <a:latin typeface="+mj-ea"/>
                <a:ea typeface="+mj-ea"/>
              </a:rPr>
              <a:t>키보드 상하기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+mj-ea"/>
                <a:ea typeface="+mj-ea"/>
              </a:rPr>
              <a:t>3.</a:t>
            </a:r>
            <a:r>
              <a:rPr lang="ko-KR" altLang="en-US" sz="2000" dirty="0">
                <a:latin typeface="+mj-ea"/>
                <a:ea typeface="+mj-ea"/>
              </a:rPr>
              <a:t>마우스 클릭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+mj-ea"/>
                <a:ea typeface="+mj-ea"/>
              </a:rPr>
              <a:t>4.</a:t>
            </a:r>
            <a:r>
              <a:rPr lang="ko-KR" altLang="en-US" sz="2000" dirty="0">
                <a:latin typeface="+mj-ea"/>
                <a:ea typeface="+mj-ea"/>
              </a:rPr>
              <a:t>키보드 스페이스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08974" y="2459987"/>
            <a:ext cx="3700437" cy="24565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latin typeface="+mj-ea"/>
                <a:ea typeface="+mj-ea"/>
              </a:rPr>
              <a:t>Input.GetAxis(“Horizontal”);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+mj-ea"/>
                <a:ea typeface="+mj-ea"/>
              </a:rPr>
              <a:t>Input.GetAxis(“Vertical”);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+mj-ea"/>
                <a:ea typeface="+mj-ea"/>
              </a:rPr>
              <a:t>Input.GetButtonDown(“Fire1”);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+mj-ea"/>
                <a:ea typeface="+mj-ea"/>
              </a:rPr>
              <a:t>Input.GetButtonDown(“Jump”);</a:t>
            </a:r>
          </a:p>
        </p:txBody>
      </p:sp>
    </p:spTree>
    <p:extLst>
      <p:ext uri="{BB962C8B-B14F-4D97-AF65-F5344CB8AC3E}">
        <p14:creationId xmlns:p14="http://schemas.microsoft.com/office/powerpoint/2010/main" val="208354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</TotalTime>
  <Words>773</Words>
  <Application>Microsoft Office PowerPoint</Application>
  <PresentationFormat>와이드스크린</PresentationFormat>
  <Paragraphs>201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HY태백B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</dc:creator>
  <cp:lastModifiedBy>teasun kim</cp:lastModifiedBy>
  <cp:revision>35</cp:revision>
  <dcterms:created xsi:type="dcterms:W3CDTF">2016-07-01T06:06:56Z</dcterms:created>
  <dcterms:modified xsi:type="dcterms:W3CDTF">2017-07-16T15:43:08Z</dcterms:modified>
</cp:coreProperties>
</file>