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88"/>
    <p:restoredTop sz="94660"/>
  </p:normalViewPr>
  <p:slideViewPr>
    <p:cSldViewPr snapToGrid="0">
      <p:cViewPr>
        <p:scale>
          <a:sx n="66" d="100"/>
          <a:sy n="66" d="100"/>
        </p:scale>
        <p:origin x="174" y="20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A11BE00-A211-49FF-9F78-FF25DD2EB470}" type="datetime1">
              <a:rPr lang="ko-KR" altLang="en-US"/>
              <a:pPr lvl="0">
                <a:defRPr lang="ko-KR" altLang="en-US"/>
              </a:pPr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9E2F974-B4F9-410E-979F-7155720910F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1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7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9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0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9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8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995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2A5C-FA2E-4ADD-9D37-39AFF3C52031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88C0-D68F-4722-85C6-29009717F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microsoft.com/office/2007/relationships/hdphoto" Target="../embeddings/oleObject1.wdp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microsoft.com/office/2007/relationships/hdphoto" Target="../embeddings/oleObject1.wdp"  /><Relationship Id="rId4" Type="http://schemas.openxmlformats.org/officeDocument/2006/relationships/image" Target="../media/image8.png"  /><Relationship Id="rId5" Type="http://schemas.openxmlformats.org/officeDocument/2006/relationships/image" Target="../media/image5.png"  /><Relationship Id="rId6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microsoft.com/office/2007/relationships/hdphoto" Target="../embeddings/oleObject1.wdp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653670" y="0"/>
            <a:ext cx="3533781" cy="2074460"/>
            <a:chOff x="8653670" y="0"/>
            <a:chExt cx="3533781" cy="2074460"/>
          </a:xfrm>
        </p:grpSpPr>
        <p:sp>
          <p:nvSpPr>
            <p:cNvPr id="19" name="자유형 18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자유형 13"/>
          <p:cNvSpPr/>
          <p:nvPr/>
        </p:nvSpPr>
        <p:spPr>
          <a:xfrm>
            <a:off x="-58593" y="5592417"/>
            <a:ext cx="2284958" cy="1265583"/>
          </a:xfrm>
          <a:custGeom>
            <a:avLst/>
            <a:gdLst>
              <a:gd name="connsiteX0" fmla="*/ 0 w 2620371"/>
              <a:gd name="connsiteY0" fmla="*/ 777922 h 1555845"/>
              <a:gd name="connsiteX1" fmla="*/ 1514902 w 2620371"/>
              <a:gd name="connsiteY1" fmla="*/ 0 h 1555845"/>
              <a:gd name="connsiteX2" fmla="*/ 2620371 w 2620371"/>
              <a:gd name="connsiteY2" fmla="*/ 1542197 h 1555845"/>
              <a:gd name="connsiteX3" fmla="*/ 40944 w 2620371"/>
              <a:gd name="connsiteY3" fmla="*/ 1555845 h 1555845"/>
              <a:gd name="connsiteX4" fmla="*/ 0 w 2620371"/>
              <a:gd name="connsiteY4" fmla="*/ 777922 h 155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371" h="1555845">
                <a:moveTo>
                  <a:pt x="0" y="777922"/>
                </a:moveTo>
                <a:lnTo>
                  <a:pt x="1514902" y="0"/>
                </a:lnTo>
                <a:lnTo>
                  <a:pt x="2620371" y="1542197"/>
                </a:lnTo>
                <a:lnTo>
                  <a:pt x="40944" y="1555845"/>
                </a:lnTo>
                <a:lnTo>
                  <a:pt x="0" y="77792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335617" y="2544417"/>
            <a:ext cx="3474554" cy="4377981"/>
            <a:chOff x="8335617" y="2544417"/>
            <a:chExt cx="3474554" cy="43779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1671" y="2636148"/>
              <a:ext cx="3238500" cy="42862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335617" y="2544417"/>
              <a:ext cx="1020418" cy="2067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resource.thegear.co.kr/nixsense_wp/20150304/cf205123051b4b2ea2d4a2f4c75f23f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1" b="18927"/>
          <a:stretch/>
        </p:blipFill>
        <p:spPr bwMode="auto">
          <a:xfrm>
            <a:off x="3171410" y="1115667"/>
            <a:ext cx="3998016" cy="23166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8075" y="3644763"/>
            <a:ext cx="6241885" cy="2269019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u="sng" dirty="0">
                <a:solidFill>
                  <a:srgbClr val="00B485"/>
                </a:solidFill>
                <a:latin typeface="HY태백B" panose="02030600000101010101" pitchFamily="18" charset="-127"/>
                <a:ea typeface="HY태백B" panose="02030600000101010101" pitchFamily="18" charset="-127"/>
              </a:rPr>
              <a:t>01 . Flappy Bird</a:t>
            </a:r>
          </a:p>
          <a:p>
            <a:pPr algn="r"/>
            <a:r>
              <a:rPr lang="ko-KR" altLang="en-US" b="1" dirty="0">
                <a:solidFill>
                  <a:srgbClr val="00B485"/>
                </a:solidFill>
              </a:rPr>
              <a:t>첫번째 실습프로젝트</a:t>
            </a:r>
            <a:endParaRPr lang="en-US" altLang="ko-KR" b="1" dirty="0">
              <a:solidFill>
                <a:srgbClr val="00B485"/>
              </a:solidFill>
            </a:endParaRPr>
          </a:p>
          <a:p>
            <a:pPr algn="l"/>
            <a:endParaRPr lang="en-US" altLang="ko-KR" b="1" dirty="0">
              <a:solidFill>
                <a:srgbClr val="00B4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9026" y="278493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Wal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Wal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 Studio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59" y="638487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62624"/>
                </a:solidFill>
              </a:rPr>
              <a:t>김태선</a:t>
            </a:r>
            <a:r>
              <a:rPr lang="en-US" altLang="ko-KR" sz="2000" b="1" dirty="0">
                <a:solidFill>
                  <a:srgbClr val="262624"/>
                </a:solidFill>
              </a:rPr>
              <a:t> </a:t>
            </a:r>
            <a:r>
              <a:rPr lang="ko-KR" altLang="en-US" sz="2000" b="1" dirty="0" err="1">
                <a:solidFill>
                  <a:srgbClr val="262624"/>
                </a:solidFill>
              </a:rPr>
              <a:t>정아현</a:t>
            </a:r>
            <a:endParaRPr lang="ko-KR" altLang="en-US" sz="2000" b="1" dirty="0">
              <a:solidFill>
                <a:srgbClr val="262624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092034" y="251989"/>
            <a:ext cx="72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4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appy bird">
            <a:extLst>
              <a:ext uri="{FF2B5EF4-FFF2-40B4-BE49-F238E27FC236}">
                <a16:creationId xmlns:a16="http://schemas.microsoft.com/office/drawing/2014/main" id="{4530AAE4-B4D8-4000-A921-78FCE4630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0"/>
          <a:stretch/>
        </p:blipFill>
        <p:spPr bwMode="auto">
          <a:xfrm>
            <a:off x="5098285" y="940904"/>
            <a:ext cx="7093716" cy="511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8713" y="129997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01</a:t>
            </a:r>
          </a:p>
        </p:txBody>
      </p:sp>
      <p:sp>
        <p:nvSpPr>
          <p:cNvPr id="6" name="직사각형 5"/>
          <p:cNvSpPr/>
          <p:nvPr/>
        </p:nvSpPr>
        <p:spPr>
          <a:xfrm rot="1353340">
            <a:off x="9278980" y="630743"/>
            <a:ext cx="2168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u="sng" dirty="0">
                <a:solidFill>
                  <a:schemeClr val="bg1"/>
                </a:solidFill>
              </a:rPr>
              <a:t>PROJECT.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8383" y="177939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개발 기능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구현 사례</a:t>
            </a: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3. 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Toy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기능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4. </a:t>
            </a:r>
            <a:r>
              <a:rPr lang="ko-KR" alt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느낀점</a:t>
            </a:r>
            <a:endParaRPr lang="en-US" altLang="ko-K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7805530" y="3564835"/>
            <a:ext cx="4412974" cy="3326295"/>
          </a:xfrm>
          <a:custGeom>
            <a:avLst/>
            <a:gdLst>
              <a:gd name="connsiteX0" fmla="*/ 79513 w 5459895"/>
              <a:gd name="connsiteY0" fmla="*/ 2213113 h 3326295"/>
              <a:gd name="connsiteX1" fmla="*/ 5459895 w 5459895"/>
              <a:gd name="connsiteY1" fmla="*/ 0 h 3326295"/>
              <a:gd name="connsiteX2" fmla="*/ 5459895 w 5459895"/>
              <a:gd name="connsiteY2" fmla="*/ 3326295 h 3326295"/>
              <a:gd name="connsiteX3" fmla="*/ 0 w 5459895"/>
              <a:gd name="connsiteY3" fmla="*/ 3326295 h 3326295"/>
              <a:gd name="connsiteX4" fmla="*/ 79513 w 5459895"/>
              <a:gd name="connsiteY4" fmla="*/ 2213113 h 332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9895" h="3326295">
                <a:moveTo>
                  <a:pt x="79513" y="2213113"/>
                </a:moveTo>
                <a:lnTo>
                  <a:pt x="5459895" y="0"/>
                </a:lnTo>
                <a:lnTo>
                  <a:pt x="5459895" y="3326295"/>
                </a:lnTo>
                <a:lnTo>
                  <a:pt x="0" y="3326295"/>
                </a:lnTo>
                <a:lnTo>
                  <a:pt x="79513" y="2213113"/>
                </a:lnTo>
                <a:close/>
              </a:path>
            </a:pathLst>
          </a:custGeom>
          <a:solidFill>
            <a:srgbClr val="FE3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37547" y="5751443"/>
            <a:ext cx="5062331" cy="1139687"/>
          </a:xfrm>
          <a:custGeom>
            <a:avLst/>
            <a:gdLst>
              <a:gd name="connsiteX0" fmla="*/ 0 w 4611757"/>
              <a:gd name="connsiteY0" fmla="*/ 1086678 h 1099930"/>
              <a:gd name="connsiteX1" fmla="*/ 4611757 w 4611757"/>
              <a:gd name="connsiteY1" fmla="*/ 0 h 1099930"/>
              <a:gd name="connsiteX2" fmla="*/ 4611757 w 4611757"/>
              <a:gd name="connsiteY2" fmla="*/ 1099930 h 1099930"/>
              <a:gd name="connsiteX3" fmla="*/ 0 w 4611757"/>
              <a:gd name="connsiteY3" fmla="*/ 1086678 h 109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1757" h="1099930">
                <a:moveTo>
                  <a:pt x="0" y="1086678"/>
                </a:moveTo>
                <a:lnTo>
                  <a:pt x="4611757" y="0"/>
                </a:lnTo>
                <a:lnTo>
                  <a:pt x="4611757" y="1099930"/>
                </a:lnTo>
                <a:lnTo>
                  <a:pt x="0" y="10866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252" y="-13252"/>
            <a:ext cx="1722782" cy="954156"/>
          </a:xfrm>
          <a:custGeom>
            <a:avLst/>
            <a:gdLst>
              <a:gd name="connsiteX0" fmla="*/ 13252 w 1722782"/>
              <a:gd name="connsiteY0" fmla="*/ 954156 h 954156"/>
              <a:gd name="connsiteX1" fmla="*/ 1722782 w 1722782"/>
              <a:gd name="connsiteY1" fmla="*/ 0 h 954156"/>
              <a:gd name="connsiteX2" fmla="*/ 0 w 1722782"/>
              <a:gd name="connsiteY2" fmla="*/ 13252 h 954156"/>
              <a:gd name="connsiteX3" fmla="*/ 13252 w 1722782"/>
              <a:gd name="connsiteY3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2782" h="954156">
                <a:moveTo>
                  <a:pt x="13252" y="954156"/>
                </a:moveTo>
                <a:lnTo>
                  <a:pt x="1722782" y="0"/>
                </a:lnTo>
                <a:lnTo>
                  <a:pt x="0" y="13252"/>
                </a:lnTo>
                <a:lnTo>
                  <a:pt x="13252" y="95415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68383" y="1577582"/>
            <a:ext cx="138485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630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0002" cy="544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태백B"/>
                <a:ea typeface="HY태백B"/>
              </a:rPr>
              <a:t>1.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태백B"/>
                <a:ea typeface="HY태백B"/>
              </a:rPr>
              <a:t>개발 기능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태백B"/>
              <a:ea typeface="HY태백B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6FB088C0-D68F-4722-85C6-29009717F483}" type="slidenum">
              <a:rPr lang="ko-KR" altLang="en-US" sz="1800">
                <a:solidFill>
                  <a:schemeClr val="bg1"/>
                </a:solidFill>
              </a:rPr>
              <a:pPr lvl="0">
                <a:defRPr lang="ko-KR" altLang="en-US"/>
              </a:pPr>
              <a:t>3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/>
          <p:cNvPicPr>
            <a:picLocks noChangeAspect="1" noChangeArrowheads="1"/>
          </p:cNvPicPr>
          <p:nvPr/>
        </p:nvPicPr>
        <p:blipFill rotWithShape="1">
          <a:blip r:embed="rId2"/>
          <a:srcRect l="38210" t="57270" r="36620" b="16330"/>
          <a:stretch>
            <a:fillRect/>
          </a:stretch>
        </p:blipFill>
        <p:spPr>
          <a:xfrm>
            <a:off x="-422099" y="437718"/>
            <a:ext cx="1930400" cy="1350065"/>
          </a:xfrm>
          <a:prstGeom prst="rect">
            <a:avLst/>
          </a:prstGeom>
          <a:noFill/>
        </p:spPr>
      </p:pic>
      <p:grpSp>
        <p:nvGrpSpPr>
          <p:cNvPr id="17" name=""/>
          <p:cNvGrpSpPr/>
          <p:nvPr/>
        </p:nvGrpSpPr>
        <p:grpSpPr>
          <a:xfrm rot="0">
            <a:off x="2397776" y="57150"/>
            <a:ext cx="8364565" cy="6290346"/>
            <a:chOff x="2397776" y="57150"/>
            <a:chExt cx="8364565" cy="6290346"/>
          </a:xfrm>
        </p:grpSpPr>
        <p:sp>
          <p:nvSpPr>
            <p:cNvPr id="18" name=""/>
            <p:cNvSpPr/>
            <p:nvPr/>
          </p:nvSpPr>
          <p:spPr>
            <a:xfrm rot="16200000">
              <a:off x="445914" y="3985355"/>
              <a:ext cx="4226560" cy="3228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"/>
            <p:cNvSpPr txBox="1"/>
            <p:nvPr/>
          </p:nvSpPr>
          <p:spPr>
            <a:xfrm rot="16200000">
              <a:off x="445914" y="3985355"/>
              <a:ext cx="4226560" cy="32283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0" tIns="0" rIns="284724" bIns="0" anchor="t" anchorCtr="0">
              <a:noAutofit/>
            </a:bodyPr>
            <a:lstStyle/>
            <a:p>
              <a:pPr marL="0" lvl="0" indent="0" algn="ctr" defTabSz="656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500" kern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준비 화면</a:t>
              </a:r>
              <a:endParaRPr lang="ko-KR" altLang="en-US" sz="1500" kern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720612" y="2033493"/>
              <a:ext cx="1608069" cy="42265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"/>
            <p:cNvSpPr txBox="1"/>
            <p:nvPr/>
          </p:nvSpPr>
          <p:spPr>
            <a:xfrm>
              <a:off x="2720612" y="2033493"/>
              <a:ext cx="1608069" cy="42265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9568" tIns="284724" rIns="99568" bIns="99568" anchor="t" anchorCtr="0">
              <a:noAutofit/>
            </a:bodyPr>
            <a:lstStyle/>
            <a:p>
              <a:pPr marL="114300" lvl="1" indent="-114300" algn="l" defTabSz="6125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br>
                <a:rPr lang="en-US" altLang="ko-KR" sz="14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4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4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endParaRPr lang="en-US" altLang="ko-KR" sz="1400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게임 </a:t>
              </a:r>
              <a: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UI</a:t>
              </a: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배치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Particles System</a:t>
              </a:r>
              <a:endParaRPr lang="en-US" altLang="ko-KR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Best Score </a:t>
              </a: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출력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이벤트에 의한 씬 전환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3409710" y="3970858"/>
              <a:ext cx="4226560" cy="3228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"/>
            <p:cNvSpPr txBox="1"/>
            <p:nvPr/>
          </p:nvSpPr>
          <p:spPr>
            <a:xfrm rot="16200000">
              <a:off x="3409710" y="3970858"/>
              <a:ext cx="4226560" cy="32283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0" tIns="0" rIns="284724" bIns="0" anchor="t" anchorCtr="0">
              <a:noAutofit/>
            </a:bodyPr>
            <a:lstStyle/>
            <a:p>
              <a:pPr marL="0" lvl="0" indent="0" algn="ctr" defTabSz="656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500" kern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캐릭터 </a:t>
              </a:r>
              <a:endParaRPr lang="ko-KR" altLang="en-US" sz="1500" kern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5696203" y="2033493"/>
              <a:ext cx="2007304" cy="422656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"/>
            <p:cNvSpPr txBox="1"/>
            <p:nvPr/>
          </p:nvSpPr>
          <p:spPr>
            <a:xfrm>
              <a:off x="5696203" y="2033493"/>
              <a:ext cx="2007304" cy="42265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3792" tIns="284724" rIns="113792" bIns="113792" anchor="t" anchorCtr="0">
              <a:noAutofit/>
            </a:bodyPr>
            <a:lstStyle/>
            <a:p>
              <a:pPr marL="114300" lvl="1" indent="-114300" algn="ctr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br>
                <a:rPr lang="en-US" altLang="ko-KR" sz="12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2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2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200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endParaRPr lang="en-US" altLang="ko-KR" sz="1200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점프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애니메이션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회전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충돌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사운드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게임오버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5704308" y="286563"/>
              <a:ext cx="1892914" cy="2839368"/>
            </a:xfrm>
            <a:prstGeom prst="rect">
              <a:avLst/>
            </a:prstGeom>
            <a:blipFill rotWithShape="1">
              <a:blip r:embed="rId3"/>
              <a:srcRect/>
              <a:stretch>
                <a:fillRect t="-4000" b="-4000"/>
              </a:stretch>
            </a:blip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"/>
            <p:cNvSpPr/>
            <p:nvPr/>
          </p:nvSpPr>
          <p:spPr>
            <a:xfrm rot="16200000">
              <a:off x="6457403" y="4072798"/>
              <a:ext cx="4226560" cy="3228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"/>
            <p:cNvSpPr txBox="1"/>
            <p:nvPr/>
          </p:nvSpPr>
          <p:spPr>
            <a:xfrm rot="16200000">
              <a:off x="6457403" y="4072798"/>
              <a:ext cx="4226560" cy="32283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0" tIns="0" rIns="284724" bIns="0" anchor="t" anchorCtr="0">
              <a:noAutofit/>
            </a:bodyPr>
            <a:lstStyle/>
            <a:p>
              <a:pPr marL="0" lvl="0" indent="0" algn="ctr" defTabSz="656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altLang="en-US" sz="1500" kern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배경 및 장애물</a:t>
              </a:r>
              <a:endParaRPr lang="ko-KR" altLang="en-US" sz="1500" kern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8691979" y="2280616"/>
              <a:ext cx="2007304" cy="3907201"/>
            </a:xfrm>
            <a:prstGeom prst="rect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"/>
            <p:cNvSpPr txBox="1"/>
            <p:nvPr/>
          </p:nvSpPr>
          <p:spPr>
            <a:xfrm>
              <a:off x="8691979" y="2280616"/>
              <a:ext cx="2007304" cy="39072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3792" tIns="284724" rIns="113792" bIns="113792" anchor="t" anchorCtr="0">
              <a:noAutofit/>
            </a:bodyPr>
            <a:lstStyle/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b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b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</a:br>
              <a:endParaRPr lang="en-US" altLang="ko-KR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바닥 이동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장애물 이동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랜덤 생성위치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충돌 처리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점수 카운트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en-US" altLang="ko-KR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Best Score </a:t>
              </a: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갱신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pPr marL="114300" lvl="1" indent="-114300" algn="l" defTabSz="525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 lang="ko-KR" altLang="en-US"/>
              </a:pPr>
              <a:r>
                <a:rPr lang="ko-KR" altLang="en-US" sz="1200" b="1" kern="12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점수판 출력</a:t>
              </a:r>
              <a:endParaRPr lang="ko-KR" altLang="en-US" sz="1200" b="1" kern="12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8752838" y="57150"/>
              <a:ext cx="2009503" cy="3014255"/>
            </a:xfrm>
            <a:prstGeom prst="rect">
              <a:avLst/>
            </a:prstGeom>
            <a:blipFill rotWithShape="1">
              <a:blip r:embed="rId4"/>
              <a:srcRect/>
              <a:stretch>
                <a:fillRect t="-6000" b="-6000"/>
              </a:stretch>
            </a:blip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11476" y="76200"/>
            <a:ext cx="1860524" cy="307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구현 사례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82DB497-5E9F-4D6D-8AE8-40252E4106CF}"/>
              </a:ext>
            </a:extLst>
          </p:cNvPr>
          <p:cNvSpPr/>
          <p:nvPr/>
        </p:nvSpPr>
        <p:spPr>
          <a:xfrm>
            <a:off x="472932" y="3441924"/>
            <a:ext cx="77569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2.0F;  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반복시간변수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	//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생성속도변경여부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//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시작시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Flag true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8293AA-C6EB-4A79-BB0E-BC979177FD71}"/>
              </a:ext>
            </a:extLst>
          </p:cNvPr>
          <p:cNvSpPr/>
          <p:nvPr/>
        </p:nvSpPr>
        <p:spPr>
          <a:xfrm>
            <a:off x="5875743" y="302359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Update()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CancelInvoke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InvokeRepeating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transform.localPosition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position.y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instance = Instantiate(hurdle, position, transform.rotation);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instance.GetComponent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Rigidbody2D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AddForce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.left * velocity);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faster()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	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이 메소드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호출시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생성 주기시간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0.2F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단축</a:t>
            </a:r>
            <a:endParaRPr lang="en-US" altLang="ko-KR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0.3F)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RepeatRate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- 0.2F;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changeFlag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8588E-DBD2-479A-A750-0BDD580AB3B1}"/>
              </a:ext>
            </a:extLst>
          </p:cNvPr>
          <p:cNvSpPr txBox="1"/>
          <p:nvPr/>
        </p:nvSpPr>
        <p:spPr>
          <a:xfrm>
            <a:off x="1435146" y="1769336"/>
            <a:ext cx="4317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파이프 난이도 변화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생성시간 단축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002706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0002" cy="544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태백B"/>
                <a:ea typeface="HY태백B"/>
              </a:rPr>
              <a:t>2.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태백B"/>
                <a:ea typeface="HY태백B"/>
              </a:rPr>
              <a:t>구현 사례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태백B"/>
              <a:ea typeface="HY태백B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6FB088C0-D68F-4722-85C6-29009717F483}" type="slidenum">
              <a:rPr lang="ko-KR" altLang="en-US" sz="1800">
                <a:solidFill>
                  <a:schemeClr val="bg1"/>
                </a:solidFill>
              </a:rPr>
              <a:pPr lvl="0">
                <a:defRPr lang="ko-KR" altLang="en-US"/>
              </a:pPr>
              <a:t>5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/>
          <p:cNvPicPr>
            <a:picLocks noChangeAspect="1" noChangeArrowheads="1"/>
          </p:cNvPicPr>
          <p:nvPr/>
        </p:nvPicPr>
        <p:blipFill rotWithShape="1">
          <a:blip r:embed="rId2"/>
          <a:srcRect l="38210" t="57270" r="36620" b="16330"/>
          <a:stretch>
            <a:fillRect/>
          </a:stretch>
        </p:blipFill>
        <p:spPr>
          <a:xfrm>
            <a:off x="-422099" y="437718"/>
            <a:ext cx="1930400" cy="13500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35146" y="1769336"/>
            <a:ext cx="4285568" cy="1305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/>
              <a:t>파이프 난이도 변화 </a:t>
            </a:r>
            <a:r>
              <a:rPr lang="en-US" altLang="ko-KR" sz="2000" b="1"/>
              <a:t>(</a:t>
            </a:r>
            <a:r>
              <a:rPr lang="ko-KR" altLang="en-US" sz="2000" b="1"/>
              <a:t>생성시간 단축</a:t>
            </a:r>
            <a:r>
              <a:rPr lang="en-US" altLang="ko-KR" sz="2000" b="1"/>
              <a:t>)</a:t>
            </a:r>
            <a:endParaRPr lang="en-US" altLang="ko-KR" sz="2000" b="1"/>
          </a:p>
          <a:p>
            <a:pPr lvl="0">
              <a:defRPr lang="ko-KR" altLang="en-US"/>
            </a:pPr>
            <a:endParaRPr lang="en-US" altLang="ko-KR" sz="2000" b="1"/>
          </a:p>
          <a:p>
            <a:pPr lvl="0">
              <a:defRPr lang="ko-KR" altLang="en-US"/>
            </a:pPr>
            <a:endParaRPr lang="en-US" altLang="ko-KR" sz="2000" b="1"/>
          </a:p>
          <a:p>
            <a:pPr lvl="0">
              <a:defRPr lang="ko-KR" altLang="en-US"/>
            </a:pP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5079998" y="1112750"/>
            <a:ext cx="7165010" cy="5638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OnTriggerEnter2D(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Collider2D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other)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AudioSource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audio = GetComponent&lt;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AudioSource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&gt;();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audio.clip = scoreSound;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audio.Play();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>
                <a:solidFill>
                  <a:srgbClr val="008000"/>
                </a:solidFill>
                <a:latin typeface="Consolas"/>
              </a:rPr>
              <a:t>//Debug.Log("collider");</a:t>
            </a:r>
            <a:endParaRPr lang="en-US" altLang="ko-KR" sz="1400">
              <a:solidFill>
                <a:srgbClr val="008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Destroy(other.gameObject);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score++;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if (score &gt; PlayerPrefs.GetInt("bestScore")) {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    PlayerPrefs.SetInt("bestScore", score);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    //BestScore.bestScore = score;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    bScore.GetComponent&lt;Text&gt;().text = 				PlayerPrefs.GetInt("bestScore").ToString();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}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medaling();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tScore.GetComponent&lt;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Text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&gt;().text = score.ToString();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(score%3 == 0)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MakingHurdle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.faster();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(score % 3 == 0)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MakingTopHurdle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.faster();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	//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시간이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의 배수만큼 증가할때마다 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		MakingHurdle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의 속도를 증가시키는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faster()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 호출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289269" y="2144406"/>
            <a:ext cx="6096000" cy="2854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WallLeft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MonoBehaviour</a:t>
            </a:r>
            <a:endParaRPr lang="en-US" altLang="ko-KR" sz="1400">
              <a:solidFill>
                <a:srgbClr val="2b91af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//…</a:t>
            </a:r>
            <a:r>
              <a:rPr lang="ko-KR" altLang="en-US" sz="1400">
                <a:solidFill>
                  <a:srgbClr val="0000ff"/>
                </a:solidFill>
                <a:latin typeface="Consolas"/>
              </a:rPr>
              <a:t>생략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…</a:t>
            </a:r>
            <a:endParaRPr lang="en-US" altLang="ko-KR" sz="1400">
              <a:solidFill>
                <a:srgbClr val="0000ff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Start()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//..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생략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..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8000"/>
                </a:solidFill>
                <a:latin typeface="Consolas"/>
              </a:rPr>
              <a:t>// Update is called once per frame</a:t>
            </a:r>
            <a:endParaRPr lang="en-US" altLang="ko-KR" sz="1400">
              <a:solidFill>
                <a:srgbClr val="008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Update()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0002" cy="544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태백B"/>
                <a:ea typeface="HY태백B"/>
              </a:rPr>
              <a:t>2.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태백B"/>
                <a:ea typeface="HY태백B"/>
              </a:rPr>
              <a:t>구현 사례</a:t>
            </a:r>
            <a:endParaRPr xmlns:mc="http://schemas.openxmlformats.org/markup-compatibility/2006" xmlns:hp="http://schemas.haansoft.com/office/presentation/8.0" lang="en-US" altLang="ko-KR" sz="2000" b="1" mc:Ignorable="hp" hp:hslEmbossed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태백B"/>
              <a:ea typeface="HY태백B"/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pPr lvl="0">
              <a:defRPr lang="ko-KR" altLang="en-US"/>
            </a:pPr>
            <a:fld id="{6FB088C0-D68F-4722-85C6-29009717F483}" type="slidenum">
              <a:rPr lang="ko-KR" altLang="en-US" sz="1800">
                <a:solidFill>
                  <a:schemeClr val="bg1"/>
                </a:solidFill>
              </a:rPr>
              <a:pPr lvl="0">
                <a:defRPr lang="ko-KR" altLang="en-US"/>
              </a:pPr>
              <a:t>6</a:t>
            </a:fld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/>
          <p:cNvPicPr>
            <a:picLocks noChangeAspect="1" noChangeArrowheads="1"/>
          </p:cNvPicPr>
          <p:nvPr/>
        </p:nvPicPr>
        <p:blipFill rotWithShape="1">
          <a:blip r:embed="rId2"/>
          <a:srcRect l="38210" t="57270" r="36620" b="16330"/>
          <a:stretch>
            <a:fillRect/>
          </a:stretch>
        </p:blipFill>
        <p:spPr>
          <a:xfrm>
            <a:off x="-422099" y="437718"/>
            <a:ext cx="1930400" cy="1350065"/>
          </a:xfrm>
          <a:prstGeom prst="rect">
            <a:avLst/>
          </a:prstGeom>
          <a:noFill/>
        </p:spPr>
      </p:pic>
      <p:sp>
        <p:nvSpPr>
          <p:cNvPr id="17" name="TextBox 8"/>
          <p:cNvSpPr txBox="1"/>
          <p:nvPr/>
        </p:nvSpPr>
        <p:spPr>
          <a:xfrm>
            <a:off x="1334123" y="917858"/>
            <a:ext cx="1551894" cy="1309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/>
              <a:t>Best Score </a:t>
            </a:r>
            <a:endParaRPr lang="ko-KR" altLang="en-US" sz="2000" b="1"/>
          </a:p>
          <a:p>
            <a:pPr lvl="0">
              <a:defRPr lang="ko-KR" altLang="en-US"/>
            </a:pPr>
            <a:endParaRPr lang="en-US" altLang="ko-KR" sz="2000" b="1"/>
          </a:p>
          <a:p>
            <a:pPr lvl="0">
              <a:defRPr lang="ko-KR" altLang="en-US"/>
            </a:pPr>
            <a:endParaRPr lang="en-US" altLang="ko-KR" sz="2000" b="1"/>
          </a:p>
          <a:p>
            <a:pPr lvl="0">
              <a:defRPr lang="ko-KR" altLang="en-US"/>
            </a:pPr>
            <a:endParaRPr lang="ko-KR" altLang="en-US" sz="2000"/>
          </a:p>
        </p:txBody>
      </p:sp>
      <p:sp>
        <p:nvSpPr>
          <p:cNvPr id="18" name="직사각형 13"/>
          <p:cNvSpPr/>
          <p:nvPr/>
        </p:nvSpPr>
        <p:spPr>
          <a:xfrm>
            <a:off x="433587" y="1682582"/>
            <a:ext cx="6096000" cy="435436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WallLeft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: </a:t>
            </a:r>
            <a:r>
              <a:rPr lang="en-US" altLang="ko-KR" sz="1400">
                <a:solidFill>
                  <a:srgbClr val="2b91af"/>
                </a:solidFill>
                <a:latin typeface="Consolas"/>
              </a:rPr>
              <a:t>MonoBehaviour</a:t>
            </a:r>
            <a:endParaRPr lang="en-US" altLang="ko-KR" sz="1400">
              <a:solidFill>
                <a:srgbClr val="2b91af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{ 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   public Image image;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public Sprite bronzeMedal, silverMedal, goldMedal;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//…</a:t>
            </a:r>
            <a:r>
              <a:rPr lang="ko-KR" altLang="en-US" sz="1400">
                <a:solidFill>
                  <a:srgbClr val="0000ff"/>
                </a:solidFill>
                <a:latin typeface="Consolas"/>
              </a:rPr>
              <a:t>생략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…</a:t>
            </a:r>
            <a:endParaRPr lang="en-US" altLang="ko-KR" sz="1400">
              <a:solidFill>
                <a:srgbClr val="0000ff"/>
              </a:solidFill>
              <a:latin typeface="Consolas"/>
            </a:endParaRPr>
          </a:p>
          <a:p>
            <a:pPr lvl="0">
              <a:defRPr lang="ko-KR" altLang="en-US"/>
            </a:pP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void OnTriggerEnter2D(Collider2D other)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//…</a:t>
            </a:r>
            <a:r>
              <a:rPr lang="ko-KR" altLang="en-US" sz="1400">
                <a:solidFill>
                  <a:srgbClr val="0000ff"/>
                </a:solidFill>
                <a:latin typeface="Consolas"/>
              </a:rPr>
              <a:t>생략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…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score++;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if (score &gt; </a:t>
            </a:r>
            <a:r>
              <a:rPr lang="en-US" altLang="ko-KR" sz="1400" b="1">
                <a:solidFill>
                  <a:schemeClr val="accent2">
                    <a:lumMod val="70000"/>
                  </a:schemeClr>
                </a:solidFill>
                <a:latin typeface="Consolas"/>
              </a:rPr>
              <a:t>PlayerPrefs.GetInt("bestScore")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) {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    PlayerPrefs.SetInt("bestScore", score);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    //BestScore.bestScore = score;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    bScore.GetComponent&lt;Text&gt;().text = 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		  </a:t>
            </a:r>
            <a:r>
              <a:rPr lang="en-US" altLang="ko-KR" sz="1400">
                <a:solidFill>
                  <a:srgbClr val="000000"/>
                </a:solidFill>
                <a:latin typeface="Consolas"/>
              </a:rPr>
              <a:t>PlayerPrefs.GetInt("bestScore").ToString();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}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    medaling();    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ff"/>
                </a:solidFill>
                <a:latin typeface="Consolas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//…</a:t>
            </a:r>
            <a:r>
              <a:rPr lang="ko-KR" altLang="en-US" sz="1400">
                <a:solidFill>
                  <a:srgbClr val="0000ff"/>
                </a:solidFill>
                <a:latin typeface="Consolas"/>
              </a:rPr>
              <a:t>생략</a:t>
            </a:r>
            <a:r>
              <a:rPr lang="en-US" altLang="ko-KR" sz="1400">
                <a:solidFill>
                  <a:srgbClr val="0000ff"/>
                </a:solidFill>
                <a:latin typeface="Consolas"/>
              </a:rPr>
              <a:t>…</a:t>
            </a:r>
            <a:endParaRPr lang="en-US" altLang="ko-KR" sz="1400">
              <a:solidFill>
                <a:srgbClr val="0000ff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en-US" altLang="ko-KR" sz="140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4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0" name="직사각형 12"/>
          <p:cNvSpPr/>
          <p:nvPr/>
        </p:nvSpPr>
        <p:spPr>
          <a:xfrm>
            <a:off x="6918085" y="1477577"/>
            <a:ext cx="4971374" cy="371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private void medaling()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{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if (score == bronzeScore )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{ //동메달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ko-KR" altLang="en-US" sz="1400" b="1">
                <a:solidFill>
                  <a:schemeClr val="accent6">
                    <a:lumMod val="90000"/>
                  </a:schemeClr>
                </a:solidFill>
                <a:latin typeface="Consolas"/>
              </a:rPr>
              <a:t>image.sprite</a:t>
            </a:r>
            <a:r>
              <a:rPr lang="ko-KR" altLang="en-US" sz="1400">
                <a:solidFill>
                  <a:srgbClr val="000000"/>
                </a:solidFill>
                <a:latin typeface="Consolas"/>
              </a:rPr>
              <a:t> = bronzeMedal;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}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else if (score == silverScore )  //은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{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    image.sprite = silverMedal;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}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else if (score == goldScore) //금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{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    image.sprite = goldMedal;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    }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  <a:p>
            <a:pPr lvl="0">
              <a:defRPr lang="ko-KR" altLang="en-US"/>
            </a:pPr>
            <a:r>
              <a:rPr lang="ko-KR" altLang="en-US" sz="1400">
                <a:solidFill>
                  <a:srgbClr val="000000"/>
                </a:solidFill>
                <a:latin typeface="Consolas"/>
              </a:rPr>
              <a:t>    }</a:t>
            </a:r>
            <a:endParaRPr lang="ko-KR" altLang="en-US" sz="14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1" name=""/>
          <p:cNvSpPr/>
          <p:nvPr/>
        </p:nvSpPr>
        <p:spPr>
          <a:xfrm>
            <a:off x="3269290" y="5624161"/>
            <a:ext cx="5667838" cy="985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1800" b="0" i="0" u="none">
                <a:solidFill>
                  <a:schemeClr val="accent2">
                    <a:lumMod val="70000"/>
                  </a:schemeClr>
                </a:solidFill>
                <a:latin typeface="Arial"/>
                <a:ea typeface="援대┝"/>
              </a:rPr>
              <a:t>PlayerPrefs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class in UnityEngine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0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Description</a:t>
            </a:r>
            <a:endParaRPr lang="ko-KR" altLang="en-US" sz="1000" b="0" i="0" u="none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 lang="ko-KR" altLang="en-US"/>
            </a:pPr>
            <a:r>
              <a:rPr lang="ko-KR" altLang="en-US" sz="1300" b="0" i="0" u="none">
                <a:solidFill>
                  <a:schemeClr val="accent2">
                    <a:lumMod val="70000"/>
                  </a:schemeClr>
                </a:solidFill>
                <a:latin typeface="Arial"/>
                <a:ea typeface="굴림"/>
              </a:rPr>
              <a:t>Stores and accesses player preferences between game sessions</a:t>
            </a:r>
            <a:r>
              <a:rPr lang="ko-KR" altLang="en-US" sz="13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endParaRPr lang="ko-KR" altLang="en-US" sz="1300" b="0" i="0" u="none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609736" cy="482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3.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Toy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기능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태백B" panose="02030600000101010101" pitchFamily="18" charset="-127"/>
              <a:ea typeface="HY태백B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8588E-DBD2-479A-A750-0BDD580AB3B1}"/>
              </a:ext>
            </a:extLst>
          </p:cNvPr>
          <p:cNvSpPr txBox="1"/>
          <p:nvPr/>
        </p:nvSpPr>
        <p:spPr>
          <a:xfrm>
            <a:off x="1435146" y="1769336"/>
            <a:ext cx="4317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파이프 난이도 변화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생성시간 단축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360670-14EC-489E-879E-0189EAAF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54" y="2561683"/>
            <a:ext cx="2253044" cy="34978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8B6531-797D-40C6-B355-DB0C58B1B154}"/>
              </a:ext>
            </a:extLst>
          </p:cNvPr>
          <p:cNvSpPr/>
          <p:nvPr/>
        </p:nvSpPr>
        <p:spPr>
          <a:xfrm>
            <a:off x="1166630" y="2584748"/>
            <a:ext cx="2186169" cy="351836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9C8F37-1438-45B7-B987-7D3B19D7B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90"/>
          <a:stretch/>
        </p:blipFill>
        <p:spPr>
          <a:xfrm>
            <a:off x="4702625" y="2522025"/>
            <a:ext cx="2133600" cy="3613731"/>
          </a:xfrm>
          <a:prstGeom prst="rect">
            <a:avLst/>
          </a:prstGeom>
        </p:spPr>
      </p:pic>
      <p:sp>
        <p:nvSpPr>
          <p:cNvPr id="3" name="화살표: 줄무늬가 있는 오른쪽 2">
            <a:extLst>
              <a:ext uri="{FF2B5EF4-FFF2-40B4-BE49-F238E27FC236}">
                <a16:creationId xmlns:a16="http://schemas.microsoft.com/office/drawing/2014/main" id="{9D31FAC9-9FD2-4473-93E5-D3F6EEA5502E}"/>
              </a:ext>
            </a:extLst>
          </p:cNvPr>
          <p:cNvSpPr/>
          <p:nvPr/>
        </p:nvSpPr>
        <p:spPr>
          <a:xfrm>
            <a:off x="2409371" y="3526971"/>
            <a:ext cx="6981372" cy="1538515"/>
          </a:xfrm>
          <a:prstGeom prst="stripedRightArrow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0" y="0"/>
            <a:ext cx="4293704" cy="2074460"/>
            <a:chOff x="8653670" y="0"/>
            <a:chExt cx="3533781" cy="2074460"/>
          </a:xfrm>
        </p:grpSpPr>
        <p:sp>
          <p:nvSpPr>
            <p:cNvPr id="5" name="자유형 4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1638" y="196658"/>
            <a:ext cx="1274708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4. </a:t>
            </a:r>
            <a:r>
              <a:rPr lang="ko-KR" alt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태백B" panose="02030600000101010101" pitchFamily="18" charset="-127"/>
                <a:ea typeface="HY태백B" panose="02030600000101010101" pitchFamily="18" charset="-127"/>
              </a:rPr>
              <a:t>느낀점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390743" y="4452730"/>
            <a:ext cx="2854266" cy="2465330"/>
            <a:chOff x="8799443" y="4452730"/>
            <a:chExt cx="3445566" cy="2465330"/>
          </a:xfrm>
        </p:grpSpPr>
        <p:sp>
          <p:nvSpPr>
            <p:cNvPr id="10" name="자유형 9"/>
            <p:cNvSpPr/>
            <p:nvPr/>
          </p:nvSpPr>
          <p:spPr>
            <a:xfrm>
              <a:off x="8799443" y="5380383"/>
              <a:ext cx="3313044" cy="1510747"/>
            </a:xfrm>
            <a:custGeom>
              <a:avLst/>
              <a:gdLst>
                <a:gd name="connsiteX0" fmla="*/ 3313044 w 3313044"/>
                <a:gd name="connsiteY0" fmla="*/ 0 h 1510747"/>
                <a:gd name="connsiteX1" fmla="*/ 0 w 3313044"/>
                <a:gd name="connsiteY1" fmla="*/ 1510747 h 1510747"/>
                <a:gd name="connsiteX2" fmla="*/ 3246783 w 3313044"/>
                <a:gd name="connsiteY2" fmla="*/ 1510747 h 1510747"/>
                <a:gd name="connsiteX3" fmla="*/ 3313044 w 3313044"/>
                <a:gd name="connsiteY3" fmla="*/ 0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044" h="1510747">
                  <a:moveTo>
                    <a:pt x="3313044" y="0"/>
                  </a:moveTo>
                  <a:lnTo>
                    <a:pt x="0" y="1510747"/>
                  </a:lnTo>
                  <a:lnTo>
                    <a:pt x="3246783" y="1510747"/>
                  </a:lnTo>
                  <a:lnTo>
                    <a:pt x="33130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0639160" y="4452730"/>
              <a:ext cx="1605849" cy="2465330"/>
            </a:xfrm>
            <a:custGeom>
              <a:avLst/>
              <a:gdLst>
                <a:gd name="connsiteX0" fmla="*/ 0 w 1391478"/>
                <a:gd name="connsiteY0" fmla="*/ 2398644 h 2425148"/>
                <a:gd name="connsiteX1" fmla="*/ 914400 w 1391478"/>
                <a:gd name="connsiteY1" fmla="*/ 1630018 h 2425148"/>
                <a:gd name="connsiteX2" fmla="*/ 1391478 w 1391478"/>
                <a:gd name="connsiteY2" fmla="*/ 0 h 2425148"/>
                <a:gd name="connsiteX3" fmla="*/ 1391478 w 1391478"/>
                <a:gd name="connsiteY3" fmla="*/ 2425148 h 2425148"/>
                <a:gd name="connsiteX4" fmla="*/ 0 w 1391478"/>
                <a:gd name="connsiteY4" fmla="*/ 2398644 h 2425148"/>
                <a:gd name="connsiteX0" fmla="*/ 0 w 1470991"/>
                <a:gd name="connsiteY0" fmla="*/ 2451365 h 2451365"/>
                <a:gd name="connsiteX1" fmla="*/ 993913 w 1470991"/>
                <a:gd name="connsiteY1" fmla="*/ 1630018 h 2451365"/>
                <a:gd name="connsiteX2" fmla="*/ 1470991 w 1470991"/>
                <a:gd name="connsiteY2" fmla="*/ 0 h 2451365"/>
                <a:gd name="connsiteX3" fmla="*/ 1470991 w 1470991"/>
                <a:gd name="connsiteY3" fmla="*/ 2425148 h 2451365"/>
                <a:gd name="connsiteX4" fmla="*/ 0 w 1470991"/>
                <a:gd name="connsiteY4" fmla="*/ 2451365 h 2451365"/>
                <a:gd name="connsiteX0" fmla="*/ 0 w 1524000"/>
                <a:gd name="connsiteY0" fmla="*/ 2451365 h 2478438"/>
                <a:gd name="connsiteX1" fmla="*/ 993913 w 1524000"/>
                <a:gd name="connsiteY1" fmla="*/ 1630018 h 2478438"/>
                <a:gd name="connsiteX2" fmla="*/ 1470991 w 1524000"/>
                <a:gd name="connsiteY2" fmla="*/ 0 h 2478438"/>
                <a:gd name="connsiteX3" fmla="*/ 1524000 w 1524000"/>
                <a:gd name="connsiteY3" fmla="*/ 2478438 h 2478438"/>
                <a:gd name="connsiteX4" fmla="*/ 0 w 1524000"/>
                <a:gd name="connsiteY4" fmla="*/ 2451365 h 24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2478438">
                  <a:moveTo>
                    <a:pt x="0" y="2451365"/>
                  </a:moveTo>
                  <a:lnTo>
                    <a:pt x="993913" y="1630018"/>
                  </a:lnTo>
                  <a:lnTo>
                    <a:pt x="1470991" y="0"/>
                  </a:lnTo>
                  <a:lnTo>
                    <a:pt x="1524000" y="2478438"/>
                  </a:lnTo>
                  <a:lnTo>
                    <a:pt x="0" y="2451365"/>
                  </a:lnTo>
                  <a:close/>
                </a:path>
              </a:pathLst>
            </a:custGeom>
            <a:solidFill>
              <a:srgbClr val="F703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84365" y="6356908"/>
            <a:ext cx="2743200" cy="365125"/>
          </a:xfrm>
        </p:spPr>
        <p:txBody>
          <a:bodyPr/>
          <a:lstStyle/>
          <a:p>
            <a:fld id="{6FB088C0-D68F-4722-85C6-29009717F483}" type="slidenum">
              <a:rPr lang="ko-KR" altLang="en-US" sz="1800" smtClean="0">
                <a:solidFill>
                  <a:schemeClr val="bg1"/>
                </a:solidFill>
              </a:rPr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Picture 2" descr="Image result for flappy bird">
            <a:extLst>
              <a:ext uri="{FF2B5EF4-FFF2-40B4-BE49-F238E27FC236}">
                <a16:creationId xmlns:a16="http://schemas.microsoft.com/office/drawing/2014/main" id="{FC5A91CE-BDFB-4DBF-A79B-2293C5544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4" b="81035" l="40731" r="60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14" t="57274" r="36619" b="16325"/>
          <a:stretch/>
        </p:blipFill>
        <p:spPr bwMode="auto">
          <a:xfrm>
            <a:off x="-422099" y="437718"/>
            <a:ext cx="1930400" cy="13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55520AF-02CA-445A-AA7F-A2242245F4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59"/>
          <a:stretch/>
        </p:blipFill>
        <p:spPr>
          <a:xfrm>
            <a:off x="728992" y="1923750"/>
            <a:ext cx="6553200" cy="4934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5D7BD3-A478-40C5-BCA5-897005BEBBD2}"/>
              </a:ext>
            </a:extLst>
          </p:cNvPr>
          <p:cNvSpPr txBox="1"/>
          <p:nvPr/>
        </p:nvSpPr>
        <p:spPr>
          <a:xfrm>
            <a:off x="8011886" y="1335314"/>
            <a:ext cx="328166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u="sng" dirty="0"/>
              <a:t>유니티 공인 전문가</a:t>
            </a:r>
            <a:r>
              <a:rPr lang="en-US" altLang="ko-KR" sz="2400" b="1" u="sng" dirty="0"/>
              <a:t>!</a:t>
            </a:r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우리 스터디도 빨리 성장해서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공인 전문가 그룹에 합류할 수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있는 날이 오기를 바랍니다</a:t>
            </a:r>
            <a:r>
              <a:rPr lang="en-US" altLang="ko-KR" b="1" dirty="0"/>
              <a:t>!</a:t>
            </a:r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앞으로도 꾸준히 파이팅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357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6"/>
            <a:ext cx="12192000" cy="502216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653670" y="0"/>
            <a:ext cx="3533781" cy="2074460"/>
            <a:chOff x="8653670" y="0"/>
            <a:chExt cx="3533781" cy="2074460"/>
          </a:xfrm>
        </p:grpSpPr>
        <p:sp>
          <p:nvSpPr>
            <p:cNvPr id="19" name="자유형 18"/>
            <p:cNvSpPr/>
            <p:nvPr/>
          </p:nvSpPr>
          <p:spPr>
            <a:xfrm>
              <a:off x="8653670" y="13252"/>
              <a:ext cx="2266121" cy="874644"/>
            </a:xfrm>
            <a:custGeom>
              <a:avLst/>
              <a:gdLst>
                <a:gd name="connsiteX0" fmla="*/ 2266121 w 2266121"/>
                <a:gd name="connsiteY0" fmla="*/ 874644 h 874644"/>
                <a:gd name="connsiteX1" fmla="*/ 0 w 2266121"/>
                <a:gd name="connsiteY1" fmla="*/ 0 h 874644"/>
                <a:gd name="connsiteX2" fmla="*/ 1855304 w 2266121"/>
                <a:gd name="connsiteY2" fmla="*/ 92765 h 874644"/>
                <a:gd name="connsiteX3" fmla="*/ 2266121 w 2266121"/>
                <a:gd name="connsiteY3" fmla="*/ 874644 h 87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121" h="874644">
                  <a:moveTo>
                    <a:pt x="2266121" y="874644"/>
                  </a:moveTo>
                  <a:lnTo>
                    <a:pt x="0" y="0"/>
                  </a:lnTo>
                  <a:lnTo>
                    <a:pt x="1855304" y="92765"/>
                  </a:lnTo>
                  <a:lnTo>
                    <a:pt x="2266121" y="874644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679976" y="0"/>
              <a:ext cx="3507475" cy="2074460"/>
            </a:xfrm>
            <a:custGeom>
              <a:avLst/>
              <a:gdLst>
                <a:gd name="connsiteX0" fmla="*/ 0 w 3507475"/>
                <a:gd name="connsiteY0" fmla="*/ 0 h 2074460"/>
                <a:gd name="connsiteX1" fmla="*/ 1637731 w 3507475"/>
                <a:gd name="connsiteY1" fmla="*/ 286603 h 2074460"/>
                <a:gd name="connsiteX2" fmla="*/ 3507475 w 3507475"/>
                <a:gd name="connsiteY2" fmla="*/ 2074460 h 2074460"/>
                <a:gd name="connsiteX3" fmla="*/ 3507475 w 3507475"/>
                <a:gd name="connsiteY3" fmla="*/ 0 h 2074460"/>
                <a:gd name="connsiteX4" fmla="*/ 0 w 3507475"/>
                <a:gd name="connsiteY4" fmla="*/ 0 h 20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475" h="2074460">
                  <a:moveTo>
                    <a:pt x="0" y="0"/>
                  </a:moveTo>
                  <a:lnTo>
                    <a:pt x="1637731" y="286603"/>
                  </a:lnTo>
                  <a:lnTo>
                    <a:pt x="3507475" y="2074460"/>
                  </a:lnTo>
                  <a:lnTo>
                    <a:pt x="35074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039026" y="27849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유니티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스터디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1092034" y="251989"/>
            <a:ext cx="72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63197" y="2664976"/>
            <a:ext cx="65520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>
                    <a:alpha val="80000"/>
                  </a:schemeClr>
                </a:solidFill>
              </a:rPr>
              <a:t>THANK YOU</a:t>
            </a:r>
            <a:endParaRPr lang="ko-KR" altLang="en-US" sz="88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 flipV="1">
            <a:off x="-1627" y="4162923"/>
            <a:ext cx="12187451" cy="1110416"/>
          </a:xfrm>
          <a:custGeom>
            <a:avLst/>
            <a:gdLst>
              <a:gd name="connsiteX0" fmla="*/ 0 w 12187451"/>
              <a:gd name="connsiteY0" fmla="*/ 1103086 h 1103086"/>
              <a:gd name="connsiteX1" fmla="*/ 5742536 w 12187451"/>
              <a:gd name="connsiteY1" fmla="*/ 1103086 h 1103086"/>
              <a:gd name="connsiteX2" fmla="*/ 6439222 w 12187451"/>
              <a:gd name="connsiteY2" fmla="*/ 228249 h 1103086"/>
              <a:gd name="connsiteX3" fmla="*/ 7135907 w 12187451"/>
              <a:gd name="connsiteY3" fmla="*/ 1103086 h 1103086"/>
              <a:gd name="connsiteX4" fmla="*/ 12187451 w 12187451"/>
              <a:gd name="connsiteY4" fmla="*/ 1103086 h 1103086"/>
              <a:gd name="connsiteX5" fmla="*/ 12187451 w 12187451"/>
              <a:gd name="connsiteY5" fmla="*/ 0 h 1103086"/>
              <a:gd name="connsiteX6" fmla="*/ 0 w 12187451"/>
              <a:gd name="connsiteY6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51" h="1103086">
                <a:moveTo>
                  <a:pt x="0" y="1103086"/>
                </a:moveTo>
                <a:lnTo>
                  <a:pt x="5742536" y="1103086"/>
                </a:lnTo>
                <a:lnTo>
                  <a:pt x="6439222" y="228249"/>
                </a:lnTo>
                <a:lnTo>
                  <a:pt x="7135907" y="1103086"/>
                </a:lnTo>
                <a:lnTo>
                  <a:pt x="12187451" y="1103086"/>
                </a:lnTo>
                <a:lnTo>
                  <a:pt x="121874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21398" y="542694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</a:rPr>
              <a:t>김태선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정아현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620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474</ep:Words>
  <ep:PresentationFormat>와이드스크린</ep:PresentationFormat>
  <ep:Paragraphs>139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2016-07-01T06:06:56.000</dcterms:created>
  <dc:creator>Microsoft</dc:creator>
  <cp:lastModifiedBy>아현</cp:lastModifiedBy>
  <dcterms:modified xsi:type="dcterms:W3CDTF">2017-08-06T15:44:51.108</dcterms:modified>
  <cp:revision>51</cp:revision>
  <dc:title>PowerPoint 프레젠테이션</dc:title>
</cp:coreProperties>
</file>