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7D9B5E7-9365-4AA9-AC55-0A21C98C582C}">
  <a:tblStyle styleName="Table_0" styleId="{07D9B5E7-9365-4AA9-AC55-0A21C98C582C}">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4"/><Relationship Target="../media/image00.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4"/><Relationship Target="../media/image03.jpg" Type="http://schemas.openxmlformats.org/officeDocument/2006/relationships/image" Id="rId3"/><Relationship Target="../media/image04.jpg" Type="http://schemas.openxmlformats.org/officeDocument/2006/relationships/image" Id="rId6"/><Relationship Target="../media/image05.jpg" Type="http://schemas.openxmlformats.org/officeDocument/2006/relationships/image" Id="rId5"/><Relationship Target="../media/image01.jpg" Type="http://schemas.openxmlformats.org/officeDocument/2006/relationships/image" Id="rId8"/><Relationship Target="../media/image02.jp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sz="3600" lang="en"/>
              <a:t>Framework para análisis de Historias Clínicas Electrónicas basado en tecnologías de Big Data</a:t>
            </a:r>
          </a:p>
        </p:txBody>
      </p:sp>
      <p:graphicFrame>
        <p:nvGraphicFramePr>
          <p:cNvPr id="24" name="Shape 24"/>
          <p:cNvGraphicFramePr/>
          <p:nvPr/>
        </p:nvGraphicFramePr>
        <p:xfrm>
          <a:off y="3666475" x="762875"/>
          <a:ext cy="3000000" cx="3000000"/>
        </p:xfrm>
        <a:graphic>
          <a:graphicData uri="http://schemas.openxmlformats.org/drawingml/2006/table">
            <a:tbl>
              <a:tblPr>
                <a:noFill/>
                <a:tableStyleId>{07D9B5E7-9365-4AA9-AC55-0A21C98C582C}</a:tableStyleId>
              </a:tblPr>
              <a:tblGrid>
                <a:gridCol w="4037250"/>
                <a:gridCol w="4037250"/>
              </a:tblGrid>
              <a:tr h="381000">
                <a:tc>
                  <a:txBody>
                    <a:bodyPr>
                      <a:noAutofit/>
                    </a:bodyPr>
                    <a:lstStyle/>
                    <a:p>
                      <a:pPr>
                        <a:spcBef>
                          <a:spcPts val="0"/>
                        </a:spcBef>
                        <a:buNone/>
                      </a:pPr>
                      <a:r>
                        <a:rPr sz="1800" lang="en">
                          <a:solidFill>
                            <a:schemeClr val="dk1"/>
                          </a:solidFill>
                        </a:rPr>
                        <a:t>Wilson Alzate Calderón</a:t>
                      </a:r>
                    </a:p>
                  </a:txBody>
                  <a:tcPr marR="91425" marB="91425" marT="91425" marL="91425">
                    <a:lnL w="9525" cap="flat">
                      <a:solidFill>
                        <a:srgbClr val="EFEFEF">
                          <a:alpha val="0"/>
                        </a:srgbClr>
                      </a:solidFill>
                      <a:prstDash val="solid"/>
                      <a:round/>
                      <a:headEnd w="med" len="med" type="none"/>
                      <a:tailEnd w="med" len="med" type="none"/>
                    </a:lnL>
                    <a:lnR w="9525" cap="flat">
                      <a:solidFill>
                        <a:srgbClr val="EFEFEF">
                          <a:alpha val="0"/>
                        </a:srgbClr>
                      </a:solidFill>
                      <a:prstDash val="solid"/>
                      <a:round/>
                      <a:headEnd w="med" len="med" type="none"/>
                      <a:tailEnd w="med" len="med" type="none"/>
                    </a:lnR>
                    <a:lnT w="9525" cap="flat">
                      <a:solidFill>
                        <a:srgbClr val="EFEFEF">
                          <a:alpha val="0"/>
                        </a:srgbClr>
                      </a:solidFill>
                      <a:prstDash val="solid"/>
                      <a:round/>
                      <a:headEnd w="med" len="med" type="none"/>
                      <a:tailEnd w="med" len="med" type="none"/>
                    </a:lnT>
                    <a:lnB w="9525" cap="flat">
                      <a:solidFill>
                        <a:srgbClr val="EFEFEF">
                          <a:alpha val="0"/>
                        </a:srgbClr>
                      </a:solidFill>
                      <a:prstDash val="solid"/>
                      <a:round/>
                      <a:headEnd w="med" len="med" type="none"/>
                      <a:tailEnd w="med" len="med" type="none"/>
                    </a:lnB>
                  </a:tcPr>
                </a:tc>
                <a:tc>
                  <a:txBody>
                    <a:bodyPr>
                      <a:noAutofit/>
                    </a:bodyPr>
                    <a:lstStyle/>
                    <a:p>
                      <a:pPr>
                        <a:spcBef>
                          <a:spcPts val="0"/>
                        </a:spcBef>
                        <a:buNone/>
                      </a:pPr>
                      <a:r>
                        <a:rPr sz="1800" lang="en">
                          <a:solidFill>
                            <a:schemeClr val="dk1"/>
                          </a:solidFill>
                        </a:rPr>
                        <a:t>walzate@javeriana.edu.co</a:t>
                      </a:r>
                    </a:p>
                  </a:txBody>
                  <a:tcPr marR="91425" marB="91425" marT="91425" marL="91425">
                    <a:lnL w="9525" cap="flat">
                      <a:solidFill>
                        <a:srgbClr val="EFEFEF">
                          <a:alpha val="0"/>
                        </a:srgbClr>
                      </a:solidFill>
                      <a:prstDash val="solid"/>
                      <a:round/>
                      <a:headEnd w="med" len="med" type="none"/>
                      <a:tailEnd w="med" len="med" type="none"/>
                    </a:lnL>
                    <a:lnR w="9525" cap="flat">
                      <a:solidFill>
                        <a:srgbClr val="EFEFEF">
                          <a:alpha val="0"/>
                        </a:srgbClr>
                      </a:solidFill>
                      <a:prstDash val="solid"/>
                      <a:round/>
                      <a:headEnd w="med" len="med" type="none"/>
                      <a:tailEnd w="med" len="med" type="none"/>
                    </a:lnR>
                    <a:lnT w="9525" cap="flat">
                      <a:solidFill>
                        <a:srgbClr val="EFEFEF">
                          <a:alpha val="0"/>
                        </a:srgbClr>
                      </a:solidFill>
                      <a:prstDash val="solid"/>
                      <a:round/>
                      <a:headEnd w="med" len="med" type="none"/>
                      <a:tailEnd w="med" len="med" type="none"/>
                    </a:lnT>
                    <a:lnB w="9525" cap="flat">
                      <a:solidFill>
                        <a:srgbClr val="EFEFEF">
                          <a:alpha val="0"/>
                        </a:srgbClr>
                      </a:solidFill>
                      <a:prstDash val="solid"/>
                      <a:round/>
                      <a:headEnd w="med" len="med" type="none"/>
                      <a:tailEnd w="med" len="med" type="none"/>
                    </a:lnB>
                  </a:tcPr>
                </a:tc>
              </a:tr>
            </a:tbl>
          </a:graphicData>
        </a:graphic>
      </p:graphicFrame>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8. Estado del arte</a:t>
            </a:r>
          </a:p>
        </p:txBody>
      </p:sp>
      <p:sp>
        <p:nvSpPr>
          <p:cNvPr id="97" name="Shape 97"/>
          <p:cNvSpPr/>
          <p:nvPr/>
        </p:nvSpPr>
        <p:spPr>
          <a:xfrm>
            <a:off y="2023059" x="1664325"/>
            <a:ext cy="1040202" cx="1298430"/>
          </a:xfrm>
          <a:prstGeom prst="flowChartMultidocument">
            <a:avLst/>
          </a:prstGeom>
          <a:solidFill>
            <a:srgbClr val="FFFFF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lang="en">
                <a:latin typeface="Cambria"/>
                <a:ea typeface="Cambria"/>
                <a:cs typeface="Cambria"/>
                <a:sym typeface="Cambria"/>
              </a:rPr>
              <a:t>100 Artículos</a:t>
            </a:r>
          </a:p>
        </p:txBody>
      </p:sp>
      <p:pic>
        <p:nvPicPr>
          <p:cNvPr id="98" name="Shape 98"/>
          <p:cNvPicPr preferRelativeResize="0"/>
          <p:nvPr/>
        </p:nvPicPr>
        <p:blipFill>
          <a:blip r:embed="rId3">
            <a:alphaModFix/>
          </a:blip>
          <a:stretch>
            <a:fillRect/>
          </a:stretch>
        </p:blipFill>
        <p:spPr>
          <a:xfrm>
            <a:off y="1821534" x="161925"/>
            <a:ext cy="710849" cx="976225"/>
          </a:xfrm>
          <a:prstGeom prst="rect">
            <a:avLst/>
          </a:prstGeom>
          <a:noFill/>
          <a:ln>
            <a:noFill/>
          </a:ln>
        </p:spPr>
      </p:pic>
      <p:pic>
        <p:nvPicPr>
          <p:cNvPr id="99" name="Shape 99"/>
          <p:cNvPicPr preferRelativeResize="0"/>
          <p:nvPr/>
        </p:nvPicPr>
        <p:blipFill>
          <a:blip r:embed="rId4">
            <a:alphaModFix/>
          </a:blip>
          <a:stretch>
            <a:fillRect/>
          </a:stretch>
        </p:blipFill>
        <p:spPr>
          <a:xfrm>
            <a:off y="2647059" x="161926"/>
            <a:ext cy="831051" cx="976224"/>
          </a:xfrm>
          <a:prstGeom prst="rect">
            <a:avLst/>
          </a:prstGeom>
          <a:noFill/>
          <a:ln>
            <a:noFill/>
          </a:ln>
        </p:spPr>
      </p:pic>
      <p:sp>
        <p:nvSpPr>
          <p:cNvPr id="100" name="Shape 100"/>
          <p:cNvSpPr/>
          <p:nvPr/>
        </p:nvSpPr>
        <p:spPr>
          <a:xfrm>
            <a:off y="2306459" x="1207562"/>
            <a:ext cy="473400" cx="315600"/>
          </a:xfrm>
          <a:prstGeom prst="rightArrow">
            <a:avLst>
              <a:gd fmla="val 50000" name="adj1"/>
              <a:gd fmla="val 50000" name="adj2"/>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01" name="Shape 101"/>
          <p:cNvSpPr/>
          <p:nvPr/>
        </p:nvSpPr>
        <p:spPr>
          <a:xfrm>
            <a:off y="2023059" x="3560650"/>
            <a:ext cy="1040202" cx="1298430"/>
          </a:xfrm>
          <a:prstGeom prst="flowChartMultidocument">
            <a:avLst/>
          </a:prstGeom>
          <a:solidFill>
            <a:srgbClr val="FFFFF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latin typeface="Cambria"/>
                <a:ea typeface="Cambria"/>
                <a:cs typeface="Cambria"/>
                <a:sym typeface="Cambria"/>
              </a:rPr>
              <a:t>50 Artículos</a:t>
            </a:r>
          </a:p>
        </p:txBody>
      </p:sp>
      <p:sp>
        <p:nvSpPr>
          <p:cNvPr id="102" name="Shape 102"/>
          <p:cNvSpPr/>
          <p:nvPr/>
        </p:nvSpPr>
        <p:spPr>
          <a:xfrm>
            <a:off y="2306459" x="3103887"/>
            <a:ext cy="473400" cx="315600"/>
          </a:xfrm>
          <a:prstGeom prst="rightArrow">
            <a:avLst>
              <a:gd fmla="val 50000" name="adj1"/>
              <a:gd fmla="val 50000" name="adj2"/>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03" name="Shape 103"/>
          <p:cNvSpPr txBox="1"/>
          <p:nvPr/>
        </p:nvSpPr>
        <p:spPr>
          <a:xfrm>
            <a:off y="1365225" x="2729175"/>
            <a:ext cy="380099" cx="1207799"/>
          </a:xfrm>
          <a:prstGeom prst="rect">
            <a:avLst/>
          </a:prstGeom>
          <a:noFill/>
          <a:ln>
            <a:noFill/>
          </a:ln>
        </p:spPr>
        <p:txBody>
          <a:bodyPr bIns="91425" rIns="91425" lIns="91425" tIns="91425" anchor="t" anchorCtr="0">
            <a:noAutofit/>
          </a:bodyPr>
          <a:lstStyle/>
          <a:p>
            <a:pPr algn="ctr">
              <a:spcBef>
                <a:spcPts val="0"/>
              </a:spcBef>
              <a:buNone/>
            </a:pPr>
            <a:r>
              <a:rPr b="1" sz="1200" lang="en">
                <a:latin typeface="Cambria"/>
                <a:ea typeface="Cambria"/>
                <a:cs typeface="Cambria"/>
                <a:sym typeface="Cambria"/>
              </a:rPr>
              <a:t>Filtro por título y relevancia</a:t>
            </a:r>
          </a:p>
        </p:txBody>
      </p:sp>
      <p:sp>
        <p:nvSpPr>
          <p:cNvPr id="104" name="Shape 104"/>
          <p:cNvSpPr txBox="1"/>
          <p:nvPr/>
        </p:nvSpPr>
        <p:spPr>
          <a:xfrm>
            <a:off y="1642959" x="4859075"/>
            <a:ext cy="380099" cx="1126200"/>
          </a:xfrm>
          <a:prstGeom prst="rect">
            <a:avLst/>
          </a:prstGeom>
          <a:noFill/>
          <a:ln>
            <a:noFill/>
          </a:ln>
        </p:spPr>
        <p:txBody>
          <a:bodyPr bIns="91425" rIns="91425" lIns="91425" tIns="91425" anchor="t" anchorCtr="0">
            <a:noAutofit/>
          </a:bodyPr>
          <a:lstStyle/>
          <a:p>
            <a:pPr rtl="0" lvl="0">
              <a:spcBef>
                <a:spcPts val="0"/>
              </a:spcBef>
              <a:buNone/>
            </a:pPr>
            <a:r>
              <a:rPr b="1" sz="1200" lang="en">
                <a:latin typeface="Cambria"/>
                <a:ea typeface="Cambria"/>
                <a:cs typeface="Cambria"/>
                <a:sym typeface="Cambria"/>
              </a:rPr>
              <a:t>Clasificación</a:t>
            </a:r>
          </a:p>
        </p:txBody>
      </p:sp>
      <p:sp>
        <p:nvSpPr>
          <p:cNvPr id="105" name="Shape 105"/>
          <p:cNvSpPr/>
          <p:nvPr/>
        </p:nvSpPr>
        <p:spPr>
          <a:xfrm>
            <a:off y="836999" x="6106350"/>
            <a:ext cy="833273" cx="1298430"/>
          </a:xfrm>
          <a:prstGeom prst="flowChartMultidocument">
            <a:avLst/>
          </a:prstGeom>
          <a:solidFill>
            <a:srgbClr val="FFE599"/>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000" lang="en">
                <a:latin typeface="Cambria"/>
                <a:ea typeface="Cambria"/>
                <a:cs typeface="Cambria"/>
                <a:sym typeface="Cambria"/>
              </a:rPr>
              <a:t>Aplicaciones</a:t>
            </a:r>
          </a:p>
        </p:txBody>
      </p:sp>
      <p:sp>
        <p:nvSpPr>
          <p:cNvPr id="106" name="Shape 106"/>
          <p:cNvSpPr/>
          <p:nvPr/>
        </p:nvSpPr>
        <p:spPr>
          <a:xfrm>
            <a:off y="1251495" x="7435225"/>
            <a:ext cy="833273" cx="1298430"/>
          </a:xfrm>
          <a:prstGeom prst="flowChartMultidocument">
            <a:avLst/>
          </a:prstGeom>
          <a:solidFill>
            <a:srgbClr val="FFFFF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latin typeface="Cambria"/>
                <a:ea typeface="Cambria"/>
                <a:cs typeface="Cambria"/>
                <a:sym typeface="Cambria"/>
              </a:rPr>
              <a:t>Conceptos</a:t>
            </a:r>
          </a:p>
        </p:txBody>
      </p:sp>
      <p:sp>
        <p:nvSpPr>
          <p:cNvPr id="107" name="Shape 107"/>
          <p:cNvSpPr/>
          <p:nvPr/>
        </p:nvSpPr>
        <p:spPr>
          <a:xfrm>
            <a:off y="2128015" x="6106350"/>
            <a:ext cy="833273" cx="1298430"/>
          </a:xfrm>
          <a:prstGeom prst="flowChartMultidocument">
            <a:avLst/>
          </a:prstGeom>
          <a:solidFill>
            <a:srgbClr val="FFFFF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latin typeface="Cambria"/>
                <a:ea typeface="Cambria"/>
                <a:cs typeface="Cambria"/>
                <a:sym typeface="Cambria"/>
              </a:rPr>
              <a:t>Dilemas éticos</a:t>
            </a:r>
          </a:p>
        </p:txBody>
      </p:sp>
      <p:sp>
        <p:nvSpPr>
          <p:cNvPr id="108" name="Shape 108"/>
          <p:cNvSpPr/>
          <p:nvPr/>
        </p:nvSpPr>
        <p:spPr>
          <a:xfrm>
            <a:off y="2771241" x="7297175"/>
            <a:ext cy="833273" cx="1298430"/>
          </a:xfrm>
          <a:prstGeom prst="flowChartMultidocument">
            <a:avLst/>
          </a:prstGeom>
          <a:solidFill>
            <a:srgbClr val="FFFFF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latin typeface="Cambria"/>
                <a:ea typeface="Cambria"/>
                <a:cs typeface="Cambria"/>
                <a:sym typeface="Cambria"/>
              </a:rPr>
              <a:t>Herramientas</a:t>
            </a:r>
          </a:p>
        </p:txBody>
      </p:sp>
      <p:sp>
        <p:nvSpPr>
          <p:cNvPr id="109" name="Shape 109"/>
          <p:cNvSpPr/>
          <p:nvPr/>
        </p:nvSpPr>
        <p:spPr>
          <a:xfrm>
            <a:off y="3626137" x="6048975"/>
            <a:ext cy="833273" cx="1298430"/>
          </a:xfrm>
          <a:prstGeom prst="flowChartMultidocument">
            <a:avLst/>
          </a:prstGeom>
          <a:solidFill>
            <a:srgbClr val="FFFFF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latin typeface="Cambria"/>
                <a:ea typeface="Cambria"/>
                <a:cs typeface="Cambria"/>
                <a:sym typeface="Cambria"/>
              </a:rPr>
              <a:t>Tendencias</a:t>
            </a:r>
          </a:p>
        </p:txBody>
      </p:sp>
      <p:sp>
        <p:nvSpPr>
          <p:cNvPr id="110" name="Shape 110"/>
          <p:cNvSpPr/>
          <p:nvPr/>
        </p:nvSpPr>
        <p:spPr>
          <a:xfrm>
            <a:off y="2306459" x="5234012"/>
            <a:ext cy="473400" cx="315600"/>
          </a:xfrm>
          <a:prstGeom prst="rightArrow">
            <a:avLst>
              <a:gd fmla="val 50000" name="adj1"/>
              <a:gd fmla="val 50000" name="adj2"/>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11" name="Shape 111"/>
          <p:cNvSpPr txBox="1"/>
          <p:nvPr/>
        </p:nvSpPr>
        <p:spPr>
          <a:xfrm>
            <a:off y="1168375" x="189650"/>
            <a:ext cy="573600" cx="1524900"/>
          </a:xfrm>
          <a:prstGeom prst="rect">
            <a:avLst/>
          </a:prstGeom>
          <a:noFill/>
          <a:ln>
            <a:noFill/>
          </a:ln>
        </p:spPr>
        <p:txBody>
          <a:bodyPr bIns="91425" rIns="91425" lIns="91425" tIns="91425" anchor="t" anchorCtr="0">
            <a:noAutofit/>
          </a:bodyPr>
          <a:lstStyle/>
          <a:p>
            <a:pPr>
              <a:spcBef>
                <a:spcPts val="0"/>
              </a:spcBef>
              <a:buNone/>
            </a:pPr>
            <a:r>
              <a:rPr sz="800" lang="en"/>
              <a:t>TI=("big data" and "health") or TS=("big data" and "health")</a:t>
            </a:r>
          </a:p>
        </p:txBody>
      </p:sp>
      <p:sp>
        <p:nvSpPr>
          <p:cNvPr id="112" name="Shape 112"/>
          <p:cNvSpPr txBox="1"/>
          <p:nvPr/>
        </p:nvSpPr>
        <p:spPr>
          <a:xfrm>
            <a:off y="3551150" x="139425"/>
            <a:ext cy="857400" cx="1524900"/>
          </a:xfrm>
          <a:prstGeom prst="rect">
            <a:avLst/>
          </a:prstGeom>
          <a:noFill/>
          <a:ln>
            <a:noFill/>
          </a:ln>
        </p:spPr>
        <p:txBody>
          <a:bodyPr bIns="91425" rIns="91425" lIns="91425" tIns="91425" anchor="t" anchorCtr="0">
            <a:noAutofit/>
          </a:bodyPr>
          <a:lstStyle/>
          <a:p>
            <a:pPr rtl="0" lvl="0">
              <a:spcBef>
                <a:spcPts val="0"/>
              </a:spcBef>
              <a:buNone/>
            </a:pPr>
            <a:r>
              <a:rPr sz="800" lang="en"/>
              <a:t>TITLE-ABS-KEY("big data" AND health) AND PUBYEAR &gt; 1999 AND (LIMIT-TO(DOCTYPE, "ar"))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p:nvPr/>
        </p:nvSpPr>
        <p:spPr>
          <a:xfrm>
            <a:off y="3317650" x="0"/>
            <a:ext cy="1547700" cx="9144000"/>
          </a:xfrm>
          <a:prstGeom prst="rect">
            <a:avLst/>
          </a:prstGeom>
          <a:solidFill>
            <a:srgbClr val="F3F3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8" name="Shape 11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9. Situación Actual</a:t>
            </a:r>
          </a:p>
        </p:txBody>
      </p:sp>
      <p:sp>
        <p:nvSpPr>
          <p:cNvPr id="119" name="Shape 119"/>
          <p:cNvSpPr/>
          <p:nvPr/>
        </p:nvSpPr>
        <p:spPr>
          <a:xfrm>
            <a:off y="1240325" x="3919350"/>
            <a:ext cy="1253400" cx="1305299"/>
          </a:xfrm>
          <a:prstGeom prst="smileyFace">
            <a:avLst>
              <a:gd fmla="val -4653" name="adj"/>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0" name="Shape 120"/>
          <p:cNvSpPr/>
          <p:nvPr/>
        </p:nvSpPr>
        <p:spPr>
          <a:xfrm>
            <a:off y="3642675" x="60500"/>
            <a:ext cy="691799" cx="1305299"/>
          </a:xfrm>
          <a:prstGeom prst="roundRect">
            <a:avLst>
              <a:gd fmla="val 16667" name="adj"/>
            </a:avLst>
          </a:prstGeom>
          <a:solidFill>
            <a:srgbClr val="E6B8A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b="1" lang="en">
                <a:latin typeface="Cambria"/>
                <a:ea typeface="Cambria"/>
                <a:cs typeface="Cambria"/>
                <a:sym typeface="Cambria"/>
              </a:rPr>
              <a:t>Hadoop</a:t>
            </a:r>
          </a:p>
        </p:txBody>
      </p:sp>
      <p:sp>
        <p:nvSpPr>
          <p:cNvPr id="121" name="Shape 121"/>
          <p:cNvSpPr/>
          <p:nvPr/>
        </p:nvSpPr>
        <p:spPr>
          <a:xfrm>
            <a:off y="3642675" x="1544475"/>
            <a:ext cy="691799" cx="1305299"/>
          </a:xfrm>
          <a:prstGeom prst="roundRect">
            <a:avLst>
              <a:gd fmla="val 16667" name="adj"/>
            </a:avLst>
          </a:prstGeom>
          <a:solidFill>
            <a:srgbClr val="F4CC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HBase</a:t>
            </a:r>
          </a:p>
        </p:txBody>
      </p:sp>
      <p:sp>
        <p:nvSpPr>
          <p:cNvPr id="122" name="Shape 122"/>
          <p:cNvSpPr/>
          <p:nvPr/>
        </p:nvSpPr>
        <p:spPr>
          <a:xfrm>
            <a:off y="3642675" x="3157350"/>
            <a:ext cy="691799" cx="1305299"/>
          </a:xfrm>
          <a:prstGeom prst="roundRect">
            <a:avLst>
              <a:gd fmla="val 16667" name="adj"/>
            </a:avLst>
          </a:prstGeom>
          <a:solidFill>
            <a:srgbClr val="FCE5CD"/>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Analytics</a:t>
            </a:r>
          </a:p>
        </p:txBody>
      </p:sp>
      <p:sp>
        <p:nvSpPr>
          <p:cNvPr id="123" name="Shape 123"/>
          <p:cNvSpPr/>
          <p:nvPr/>
        </p:nvSpPr>
        <p:spPr>
          <a:xfrm>
            <a:off y="3642675" x="4770225"/>
            <a:ext cy="691799" cx="1305299"/>
          </a:xfrm>
          <a:prstGeom prst="roundRect">
            <a:avLst>
              <a:gd fmla="val 16667" name="adj"/>
            </a:avLst>
          </a:prstGeom>
          <a:solidFill>
            <a:srgbClr val="D9EAD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Cloud Computing</a:t>
            </a:r>
          </a:p>
        </p:txBody>
      </p:sp>
      <p:sp>
        <p:nvSpPr>
          <p:cNvPr id="124" name="Shape 124"/>
          <p:cNvSpPr/>
          <p:nvPr/>
        </p:nvSpPr>
        <p:spPr>
          <a:xfrm>
            <a:off y="3642675" x="6254200"/>
            <a:ext cy="691799" cx="1305299"/>
          </a:xfrm>
          <a:prstGeom prst="roundRect">
            <a:avLst>
              <a:gd fmla="val 16667" name="adj"/>
            </a:avLst>
          </a:prstGeom>
          <a:solidFill>
            <a:srgbClr val="D0E0E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NoSQL</a:t>
            </a:r>
          </a:p>
        </p:txBody>
      </p:sp>
      <p:cxnSp>
        <p:nvCxnSpPr>
          <p:cNvPr id="125" name="Shape 125"/>
          <p:cNvCxnSpPr>
            <a:stCxn id="119" idx="4"/>
            <a:endCxn id="120" idx="0"/>
          </p:cNvCxnSpPr>
          <p:nvPr/>
        </p:nvCxnSpPr>
        <p:spPr>
          <a:xfrm flipH="1">
            <a:off y="2493725" x="713099"/>
            <a:ext cy="1149000" cx="3858900"/>
          </a:xfrm>
          <a:prstGeom prst="straightConnector1">
            <a:avLst/>
          </a:prstGeom>
          <a:noFill/>
          <a:ln w="9525" cap="flat">
            <a:solidFill>
              <a:schemeClr val="dk2"/>
            </a:solidFill>
            <a:prstDash val="solid"/>
            <a:round/>
            <a:headEnd w="lg" len="lg" type="none"/>
            <a:tailEnd w="lg" len="lg" type="triangle"/>
          </a:ln>
        </p:spPr>
      </p:cxnSp>
      <p:cxnSp>
        <p:nvCxnSpPr>
          <p:cNvPr id="126" name="Shape 126"/>
          <p:cNvCxnSpPr>
            <a:stCxn id="119" idx="4"/>
            <a:endCxn id="121" idx="0"/>
          </p:cNvCxnSpPr>
          <p:nvPr/>
        </p:nvCxnSpPr>
        <p:spPr>
          <a:xfrm flipH="1">
            <a:off y="2493725" x="2197199"/>
            <a:ext cy="1149000" cx="2374800"/>
          </a:xfrm>
          <a:prstGeom prst="straightConnector1">
            <a:avLst/>
          </a:prstGeom>
          <a:noFill/>
          <a:ln w="9525" cap="flat">
            <a:solidFill>
              <a:schemeClr val="dk2"/>
            </a:solidFill>
            <a:prstDash val="solid"/>
            <a:round/>
            <a:headEnd w="lg" len="lg" type="none"/>
            <a:tailEnd w="lg" len="lg" type="triangle"/>
          </a:ln>
        </p:spPr>
      </p:cxnSp>
      <p:cxnSp>
        <p:nvCxnSpPr>
          <p:cNvPr id="127" name="Shape 127"/>
          <p:cNvCxnSpPr>
            <a:stCxn id="119" idx="4"/>
            <a:endCxn id="122" idx="0"/>
          </p:cNvCxnSpPr>
          <p:nvPr/>
        </p:nvCxnSpPr>
        <p:spPr>
          <a:xfrm flipH="1">
            <a:off y="2493725" x="3809999"/>
            <a:ext cy="1149000" cx="762000"/>
          </a:xfrm>
          <a:prstGeom prst="straightConnector1">
            <a:avLst/>
          </a:prstGeom>
          <a:noFill/>
          <a:ln w="9525" cap="flat">
            <a:solidFill>
              <a:schemeClr val="dk2"/>
            </a:solidFill>
            <a:prstDash val="solid"/>
            <a:round/>
            <a:headEnd w="lg" len="lg" type="none"/>
            <a:tailEnd w="lg" len="lg" type="triangle"/>
          </a:ln>
        </p:spPr>
      </p:cxnSp>
      <p:cxnSp>
        <p:nvCxnSpPr>
          <p:cNvPr id="128" name="Shape 128"/>
          <p:cNvCxnSpPr>
            <a:stCxn id="119" idx="4"/>
            <a:endCxn id="123" idx="0"/>
          </p:cNvCxnSpPr>
          <p:nvPr/>
        </p:nvCxnSpPr>
        <p:spPr>
          <a:xfrm>
            <a:off y="2493725" x="4571999"/>
            <a:ext cy="1149000" cx="850800"/>
          </a:xfrm>
          <a:prstGeom prst="straightConnector1">
            <a:avLst/>
          </a:prstGeom>
          <a:noFill/>
          <a:ln w="9525" cap="flat">
            <a:solidFill>
              <a:schemeClr val="dk2"/>
            </a:solidFill>
            <a:prstDash val="solid"/>
            <a:round/>
            <a:headEnd w="lg" len="lg" type="none"/>
            <a:tailEnd w="lg" len="lg" type="triangle"/>
          </a:ln>
        </p:spPr>
      </p:cxnSp>
      <p:cxnSp>
        <p:nvCxnSpPr>
          <p:cNvPr id="129" name="Shape 129"/>
          <p:cNvCxnSpPr>
            <a:stCxn id="119" idx="4"/>
            <a:endCxn id="124" idx="0"/>
          </p:cNvCxnSpPr>
          <p:nvPr/>
        </p:nvCxnSpPr>
        <p:spPr>
          <a:xfrm>
            <a:off y="2493725" x="4571999"/>
            <a:ext cy="1149000" cx="2334899"/>
          </a:xfrm>
          <a:prstGeom prst="straightConnector1">
            <a:avLst/>
          </a:prstGeom>
          <a:noFill/>
          <a:ln w="9525" cap="flat">
            <a:solidFill>
              <a:schemeClr val="dk2"/>
            </a:solidFill>
            <a:prstDash val="solid"/>
            <a:round/>
            <a:headEnd w="lg" len="lg" type="none"/>
            <a:tailEnd w="lg" len="lg" type="triangle"/>
          </a:ln>
        </p:spPr>
      </p:cxnSp>
      <p:sp>
        <p:nvSpPr>
          <p:cNvPr id="130" name="Shape 130"/>
          <p:cNvSpPr/>
          <p:nvPr/>
        </p:nvSpPr>
        <p:spPr>
          <a:xfrm>
            <a:off y="3642675" x="7738175"/>
            <a:ext cy="691799" cx="1305299"/>
          </a:xfrm>
          <a:prstGeom prst="roundRect">
            <a:avLst>
              <a:gd fmla="val 16667" name="adj"/>
            </a:avLst>
          </a:prstGeom>
          <a:solidFill>
            <a:srgbClr val="C9DAF8"/>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MapReduce</a:t>
            </a:r>
          </a:p>
        </p:txBody>
      </p:sp>
      <p:cxnSp>
        <p:nvCxnSpPr>
          <p:cNvPr id="131" name="Shape 131"/>
          <p:cNvCxnSpPr>
            <a:stCxn id="119" idx="4"/>
            <a:endCxn id="130" idx="0"/>
          </p:cNvCxnSpPr>
          <p:nvPr/>
        </p:nvCxnSpPr>
        <p:spPr>
          <a:xfrm>
            <a:off y="2493725" x="4571999"/>
            <a:ext cy="1149000" cx="3818699"/>
          </a:xfrm>
          <a:prstGeom prst="straightConnector1">
            <a:avLst/>
          </a:prstGeom>
          <a:noFill/>
          <a:ln w="9525" cap="flat">
            <a:solidFill>
              <a:schemeClr val="dk2"/>
            </a:solidFill>
            <a:prstDash val="solid"/>
            <a:round/>
            <a:headEnd w="lg" len="lg" type="none"/>
            <a:tailEnd w="lg" len="lg" type="triangle"/>
          </a:ln>
        </p:spPr>
      </p:cxnSp>
      <p:sp>
        <p:nvSpPr>
          <p:cNvPr id="132" name="Shape 132"/>
          <p:cNvSpPr txBox="1"/>
          <p:nvPr/>
        </p:nvSpPr>
        <p:spPr>
          <a:xfrm>
            <a:off y="4439750" x="3229200"/>
            <a:ext cy="303599" cx="2685600"/>
          </a:xfrm>
          <a:prstGeom prst="rect">
            <a:avLst/>
          </a:prstGeom>
          <a:noFill/>
          <a:ln>
            <a:noFill/>
          </a:ln>
        </p:spPr>
        <p:txBody>
          <a:bodyPr bIns="91425" rIns="91425" lIns="91425" tIns="91425" anchor="t" anchorCtr="0">
            <a:noAutofit/>
          </a:bodyPr>
          <a:lstStyle/>
          <a:p>
            <a:pPr algn="ctr">
              <a:spcBef>
                <a:spcPts val="0"/>
              </a:spcBef>
              <a:buNone/>
            </a:pPr>
            <a:r>
              <a:rPr b="1" lang="en">
                <a:latin typeface="Cambria"/>
                <a:ea typeface="Cambria"/>
                <a:cs typeface="Cambria"/>
                <a:sym typeface="Cambria"/>
              </a:rPr>
              <a:t>Ecosistema de tecnologías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9. Solución propuesta</a:t>
            </a:r>
          </a:p>
        </p:txBody>
      </p:sp>
      <p:sp>
        <p:nvSpPr>
          <p:cNvPr id="138" name="Shape 138"/>
          <p:cNvSpPr/>
          <p:nvPr/>
        </p:nvSpPr>
        <p:spPr>
          <a:xfrm>
            <a:off y="3546250" x="0"/>
            <a:ext cy="1547700" cx="9144000"/>
          </a:xfrm>
          <a:prstGeom prst="rect">
            <a:avLst/>
          </a:prstGeom>
          <a:solidFill>
            <a:srgbClr val="F3F3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9" name="Shape 139"/>
          <p:cNvSpPr/>
          <p:nvPr/>
        </p:nvSpPr>
        <p:spPr>
          <a:xfrm>
            <a:off y="1011725" x="3919350"/>
            <a:ext cy="1253400" cx="1305299"/>
          </a:xfrm>
          <a:prstGeom prst="smileyFace">
            <a:avLst>
              <a:gd fmla="val 4653" name="adj"/>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0" name="Shape 140"/>
          <p:cNvSpPr/>
          <p:nvPr/>
        </p:nvSpPr>
        <p:spPr>
          <a:xfrm>
            <a:off y="3947475" x="60500"/>
            <a:ext cy="691799" cx="1305299"/>
          </a:xfrm>
          <a:prstGeom prst="roundRect">
            <a:avLst>
              <a:gd fmla="val 16667" name="adj"/>
            </a:avLst>
          </a:prstGeom>
          <a:solidFill>
            <a:srgbClr val="E6B8AF"/>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Hadoop</a:t>
            </a:r>
          </a:p>
        </p:txBody>
      </p:sp>
      <p:sp>
        <p:nvSpPr>
          <p:cNvPr id="141" name="Shape 141"/>
          <p:cNvSpPr/>
          <p:nvPr/>
        </p:nvSpPr>
        <p:spPr>
          <a:xfrm>
            <a:off y="3947475" x="1544475"/>
            <a:ext cy="691799" cx="1305299"/>
          </a:xfrm>
          <a:prstGeom prst="roundRect">
            <a:avLst>
              <a:gd fmla="val 16667" name="adj"/>
            </a:avLst>
          </a:prstGeom>
          <a:solidFill>
            <a:srgbClr val="F4CC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HBase</a:t>
            </a:r>
          </a:p>
        </p:txBody>
      </p:sp>
      <p:sp>
        <p:nvSpPr>
          <p:cNvPr id="142" name="Shape 142"/>
          <p:cNvSpPr/>
          <p:nvPr/>
        </p:nvSpPr>
        <p:spPr>
          <a:xfrm>
            <a:off y="3947475" x="3157350"/>
            <a:ext cy="691799" cx="1305299"/>
          </a:xfrm>
          <a:prstGeom prst="roundRect">
            <a:avLst>
              <a:gd fmla="val 16667" name="adj"/>
            </a:avLst>
          </a:prstGeom>
          <a:solidFill>
            <a:srgbClr val="FCE5CD"/>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Analytics</a:t>
            </a:r>
          </a:p>
        </p:txBody>
      </p:sp>
      <p:sp>
        <p:nvSpPr>
          <p:cNvPr id="143" name="Shape 143"/>
          <p:cNvSpPr/>
          <p:nvPr/>
        </p:nvSpPr>
        <p:spPr>
          <a:xfrm>
            <a:off y="3947475" x="4770225"/>
            <a:ext cy="691799" cx="1305299"/>
          </a:xfrm>
          <a:prstGeom prst="roundRect">
            <a:avLst>
              <a:gd fmla="val 16667" name="adj"/>
            </a:avLst>
          </a:prstGeom>
          <a:solidFill>
            <a:srgbClr val="D9EAD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Cloud Computing</a:t>
            </a:r>
          </a:p>
        </p:txBody>
      </p:sp>
      <p:sp>
        <p:nvSpPr>
          <p:cNvPr id="144" name="Shape 144"/>
          <p:cNvSpPr/>
          <p:nvPr/>
        </p:nvSpPr>
        <p:spPr>
          <a:xfrm>
            <a:off y="3947475" x="6254200"/>
            <a:ext cy="691799" cx="1305299"/>
          </a:xfrm>
          <a:prstGeom prst="roundRect">
            <a:avLst>
              <a:gd fmla="val 16667" name="adj"/>
            </a:avLst>
          </a:prstGeom>
          <a:solidFill>
            <a:srgbClr val="D0E0E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NoSQL</a:t>
            </a:r>
          </a:p>
        </p:txBody>
      </p:sp>
      <p:cxnSp>
        <p:nvCxnSpPr>
          <p:cNvPr id="145" name="Shape 145"/>
          <p:cNvCxnSpPr>
            <a:stCxn id="146" idx="2"/>
            <a:endCxn id="140" idx="0"/>
          </p:cNvCxnSpPr>
          <p:nvPr/>
        </p:nvCxnSpPr>
        <p:spPr>
          <a:xfrm flipH="1">
            <a:off y="3258050" x="713099"/>
            <a:ext cy="689399" cx="3858900"/>
          </a:xfrm>
          <a:prstGeom prst="straightConnector1">
            <a:avLst/>
          </a:prstGeom>
          <a:noFill/>
          <a:ln w="9525" cap="flat">
            <a:solidFill>
              <a:schemeClr val="dk2"/>
            </a:solidFill>
            <a:prstDash val="solid"/>
            <a:round/>
            <a:headEnd w="lg" len="lg" type="none"/>
            <a:tailEnd w="lg" len="lg" type="triangle"/>
          </a:ln>
        </p:spPr>
      </p:cxnSp>
      <p:cxnSp>
        <p:nvCxnSpPr>
          <p:cNvPr id="147" name="Shape 147"/>
          <p:cNvCxnSpPr>
            <a:stCxn id="146" idx="2"/>
            <a:endCxn id="141" idx="0"/>
          </p:cNvCxnSpPr>
          <p:nvPr/>
        </p:nvCxnSpPr>
        <p:spPr>
          <a:xfrm flipH="1">
            <a:off y="3258050" x="2197199"/>
            <a:ext cy="689399" cx="2374800"/>
          </a:xfrm>
          <a:prstGeom prst="straightConnector1">
            <a:avLst/>
          </a:prstGeom>
          <a:noFill/>
          <a:ln w="9525" cap="flat">
            <a:solidFill>
              <a:schemeClr val="dk2"/>
            </a:solidFill>
            <a:prstDash val="solid"/>
            <a:round/>
            <a:headEnd w="lg" len="lg" type="none"/>
            <a:tailEnd w="lg" len="lg" type="triangle"/>
          </a:ln>
        </p:spPr>
      </p:cxnSp>
      <p:cxnSp>
        <p:nvCxnSpPr>
          <p:cNvPr id="148" name="Shape 148"/>
          <p:cNvCxnSpPr>
            <a:stCxn id="146" idx="2"/>
            <a:endCxn id="142" idx="0"/>
          </p:cNvCxnSpPr>
          <p:nvPr/>
        </p:nvCxnSpPr>
        <p:spPr>
          <a:xfrm flipH="1">
            <a:off y="3258050" x="3809999"/>
            <a:ext cy="689399" cx="762000"/>
          </a:xfrm>
          <a:prstGeom prst="straightConnector1">
            <a:avLst/>
          </a:prstGeom>
          <a:noFill/>
          <a:ln w="9525" cap="flat">
            <a:solidFill>
              <a:schemeClr val="dk2"/>
            </a:solidFill>
            <a:prstDash val="solid"/>
            <a:round/>
            <a:headEnd w="lg" len="lg" type="none"/>
            <a:tailEnd w="lg" len="lg" type="triangle"/>
          </a:ln>
        </p:spPr>
      </p:cxnSp>
      <p:cxnSp>
        <p:nvCxnSpPr>
          <p:cNvPr id="149" name="Shape 149"/>
          <p:cNvCxnSpPr>
            <a:stCxn id="146" idx="2"/>
            <a:endCxn id="143" idx="0"/>
          </p:cNvCxnSpPr>
          <p:nvPr/>
        </p:nvCxnSpPr>
        <p:spPr>
          <a:xfrm>
            <a:off y="3258050" x="4571999"/>
            <a:ext cy="689399" cx="850800"/>
          </a:xfrm>
          <a:prstGeom prst="straightConnector1">
            <a:avLst/>
          </a:prstGeom>
          <a:noFill/>
          <a:ln w="9525" cap="flat">
            <a:solidFill>
              <a:schemeClr val="dk2"/>
            </a:solidFill>
            <a:prstDash val="solid"/>
            <a:round/>
            <a:headEnd w="lg" len="lg" type="none"/>
            <a:tailEnd w="lg" len="lg" type="triangle"/>
          </a:ln>
        </p:spPr>
      </p:cxnSp>
      <p:cxnSp>
        <p:nvCxnSpPr>
          <p:cNvPr id="150" name="Shape 150"/>
          <p:cNvCxnSpPr>
            <a:stCxn id="146" idx="2"/>
            <a:endCxn id="144" idx="0"/>
          </p:cNvCxnSpPr>
          <p:nvPr/>
        </p:nvCxnSpPr>
        <p:spPr>
          <a:xfrm>
            <a:off y="3258050" x="4571999"/>
            <a:ext cy="689399" cx="2334900"/>
          </a:xfrm>
          <a:prstGeom prst="straightConnector1">
            <a:avLst/>
          </a:prstGeom>
          <a:noFill/>
          <a:ln w="9525" cap="flat">
            <a:solidFill>
              <a:schemeClr val="dk2"/>
            </a:solidFill>
            <a:prstDash val="solid"/>
            <a:round/>
            <a:headEnd w="lg" len="lg" type="none"/>
            <a:tailEnd w="lg" len="lg" type="triangle"/>
          </a:ln>
        </p:spPr>
      </p:cxnSp>
      <p:sp>
        <p:nvSpPr>
          <p:cNvPr id="151" name="Shape 151"/>
          <p:cNvSpPr/>
          <p:nvPr/>
        </p:nvSpPr>
        <p:spPr>
          <a:xfrm>
            <a:off y="3947475" x="7738175"/>
            <a:ext cy="691799" cx="1305299"/>
          </a:xfrm>
          <a:prstGeom prst="roundRect">
            <a:avLst>
              <a:gd fmla="val 16667" name="adj"/>
            </a:avLst>
          </a:prstGeom>
          <a:solidFill>
            <a:srgbClr val="C9DAF8"/>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latin typeface="Cambria"/>
                <a:ea typeface="Cambria"/>
                <a:cs typeface="Cambria"/>
                <a:sym typeface="Cambria"/>
              </a:rPr>
              <a:t>MapReduce</a:t>
            </a:r>
          </a:p>
        </p:txBody>
      </p:sp>
      <p:cxnSp>
        <p:nvCxnSpPr>
          <p:cNvPr id="152" name="Shape 152"/>
          <p:cNvCxnSpPr>
            <a:stCxn id="146" idx="2"/>
            <a:endCxn id="151" idx="0"/>
          </p:cNvCxnSpPr>
          <p:nvPr/>
        </p:nvCxnSpPr>
        <p:spPr>
          <a:xfrm>
            <a:off y="3258050" x="4571999"/>
            <a:ext cy="689399" cx="3818700"/>
          </a:xfrm>
          <a:prstGeom prst="straightConnector1">
            <a:avLst/>
          </a:prstGeom>
          <a:noFill/>
          <a:ln w="9525" cap="flat">
            <a:solidFill>
              <a:schemeClr val="dk2"/>
            </a:solidFill>
            <a:prstDash val="solid"/>
            <a:round/>
            <a:headEnd w="lg" len="lg" type="none"/>
            <a:tailEnd w="lg" len="lg" type="triangle"/>
          </a:ln>
        </p:spPr>
      </p:cxnSp>
      <p:sp>
        <p:nvSpPr>
          <p:cNvPr id="153" name="Shape 153"/>
          <p:cNvSpPr txBox="1"/>
          <p:nvPr/>
        </p:nvSpPr>
        <p:spPr>
          <a:xfrm>
            <a:off y="4744550" x="3229200"/>
            <a:ext cy="303599" cx="2685600"/>
          </a:xfrm>
          <a:prstGeom prst="rect">
            <a:avLst/>
          </a:prstGeom>
          <a:noFill/>
          <a:ln>
            <a:noFill/>
          </a:ln>
        </p:spPr>
        <p:txBody>
          <a:bodyPr bIns="91425" rIns="91425" lIns="91425" tIns="91425" anchor="t" anchorCtr="0">
            <a:noAutofit/>
          </a:bodyPr>
          <a:lstStyle/>
          <a:p>
            <a:pPr algn="ctr" rtl="0" lvl="0">
              <a:spcBef>
                <a:spcPts val="0"/>
              </a:spcBef>
              <a:buNone/>
            </a:pPr>
            <a:r>
              <a:rPr b="1" lang="en">
                <a:latin typeface="Cambria"/>
                <a:ea typeface="Cambria"/>
                <a:cs typeface="Cambria"/>
                <a:sym typeface="Cambria"/>
              </a:rPr>
              <a:t>Ecosistema de tecnologías</a:t>
            </a:r>
          </a:p>
        </p:txBody>
      </p:sp>
      <p:sp>
        <p:nvSpPr>
          <p:cNvPr id="146" name="Shape 146"/>
          <p:cNvSpPr/>
          <p:nvPr/>
        </p:nvSpPr>
        <p:spPr>
          <a:xfrm>
            <a:off y="2736650" x="434700"/>
            <a:ext cy="521400" cx="8274599"/>
          </a:xfrm>
          <a:prstGeom prst="rect">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b="1" lang="en">
                <a:latin typeface="Cambria"/>
                <a:ea typeface="Cambria"/>
                <a:cs typeface="Cambria"/>
                <a:sym typeface="Cambria"/>
              </a:rPr>
              <a:t>Framework para análisis de Historias Clínicas Electrónicas basado en tecnologías de Big Data</a:t>
            </a:r>
          </a:p>
        </p:txBody>
      </p:sp>
      <p:cxnSp>
        <p:nvCxnSpPr>
          <p:cNvPr id="154" name="Shape 154"/>
          <p:cNvCxnSpPr>
            <a:stCxn id="139" idx="4"/>
            <a:endCxn id="146" idx="0"/>
          </p:cNvCxnSpPr>
          <p:nvPr/>
        </p:nvCxnSpPr>
        <p:spPr>
          <a:xfrm>
            <a:off y="2265125" x="4571999"/>
            <a:ext cy="471600" cx="0"/>
          </a:xfrm>
          <a:prstGeom prst="straightConnector1">
            <a:avLst/>
          </a:prstGeom>
          <a:noFill/>
          <a:ln w="38100" cap="flat">
            <a:solidFill>
              <a:schemeClr val="dk2"/>
            </a:solidFill>
            <a:prstDash val="solid"/>
            <a:round/>
            <a:headEnd w="lg" len="lg" type="none"/>
            <a:tailEnd w="lg" len="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10. Objetivos</a:t>
            </a:r>
          </a:p>
        </p:txBody>
      </p:sp>
      <p:sp>
        <p:nvSpPr>
          <p:cNvPr id="160" name="Shape 160"/>
          <p:cNvSpPr/>
          <p:nvPr/>
        </p:nvSpPr>
        <p:spPr>
          <a:xfrm>
            <a:off y="1200950" x="144150"/>
            <a:ext cy="1009800" cx="8777400"/>
          </a:xfrm>
          <a:prstGeom prst="roundRect">
            <a:avLst>
              <a:gd fmla="val 16667" name="adj"/>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b="1" lang="en"/>
              <a:t>Generar un </a:t>
            </a:r>
            <a:r>
              <a:rPr u="sng" b="1" lang="en"/>
              <a:t>framework </a:t>
            </a:r>
            <a:r>
              <a:rPr b="1" lang="en"/>
              <a:t>basado en tecnologías de </a:t>
            </a:r>
            <a:r>
              <a:rPr u="sng" b="1" lang="en"/>
              <a:t>Big Data</a:t>
            </a:r>
            <a:r>
              <a:rPr b="1" lang="en"/>
              <a:t> para el análisis de </a:t>
            </a:r>
            <a:r>
              <a:rPr u="sng" b="1" lang="en"/>
              <a:t>historias clínicas electrónicas</a:t>
            </a:r>
            <a:r>
              <a:rPr b="1" lang="en"/>
              <a:t> que permita el </a:t>
            </a:r>
            <a:r>
              <a:rPr u="sng" b="1" lang="en"/>
              <a:t>procesamiento</a:t>
            </a:r>
            <a:r>
              <a:rPr b="1" lang="en"/>
              <a:t> de datos estructurados y no estructurados (texto narrativo) contenidos en ellas.</a:t>
            </a:r>
          </a:p>
        </p:txBody>
      </p:sp>
      <p:sp>
        <p:nvSpPr>
          <p:cNvPr id="161" name="Shape 161"/>
          <p:cNvSpPr/>
          <p:nvPr/>
        </p:nvSpPr>
        <p:spPr>
          <a:xfrm>
            <a:off y="2315450" x="489750"/>
            <a:ext cy="626700" cx="8164499"/>
          </a:xfrm>
          <a:prstGeom prst="roundRect">
            <a:avLst>
              <a:gd fmla="val 16667" name="adj"/>
            </a:avLst>
          </a:prstGeom>
          <a:solidFill>
            <a:srgbClr val="F3F3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1.	Seleccionar las </a:t>
            </a:r>
            <a:r>
              <a:rPr u="sng" lang="en"/>
              <a:t>técnicas, métodos y herramientas</a:t>
            </a:r>
            <a:r>
              <a:rPr lang="en"/>
              <a:t> asociados a Big Data que sean relevantes para el análisis de datos estructurados y no estructurados (texto narrativo) provenientes de historias clínicas electrónicas.</a:t>
            </a:r>
          </a:p>
        </p:txBody>
      </p:sp>
      <p:sp>
        <p:nvSpPr>
          <p:cNvPr id="162" name="Shape 162"/>
          <p:cNvSpPr/>
          <p:nvPr/>
        </p:nvSpPr>
        <p:spPr>
          <a:xfrm>
            <a:off y="3033795" x="489750"/>
            <a:ext cy="626700" cx="8164499"/>
          </a:xfrm>
          <a:prstGeom prst="roundRect">
            <a:avLst>
              <a:gd fmla="val 16667" name="adj"/>
            </a:avLst>
          </a:prstGeom>
          <a:solidFill>
            <a:srgbClr val="F3F3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2.	Diseñar la </a:t>
            </a:r>
            <a:r>
              <a:rPr u="sng" lang="en"/>
              <a:t>arquitectura </a:t>
            </a:r>
            <a:r>
              <a:rPr lang="en"/>
              <a:t>de un framework de análisis de historias clínicas electrónicas basado en las tecnologías de Big Data seleccionadas.</a:t>
            </a:r>
          </a:p>
        </p:txBody>
      </p:sp>
      <p:sp>
        <p:nvSpPr>
          <p:cNvPr id="163" name="Shape 163"/>
          <p:cNvSpPr/>
          <p:nvPr/>
        </p:nvSpPr>
        <p:spPr>
          <a:xfrm>
            <a:off y="3725245" x="489750"/>
            <a:ext cy="626700" cx="8164499"/>
          </a:xfrm>
          <a:prstGeom prst="roundRect">
            <a:avLst>
              <a:gd fmla="val 16667" name="adj"/>
            </a:avLst>
          </a:prstGeom>
          <a:solidFill>
            <a:srgbClr val="F3F3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3.	Construir un </a:t>
            </a:r>
            <a:r>
              <a:rPr u="sng" lang="en"/>
              <a:t>prototipo del framework</a:t>
            </a:r>
            <a:r>
              <a:rPr lang="en"/>
              <a:t> que implemente la arquitectura diseñada.</a:t>
            </a:r>
          </a:p>
        </p:txBody>
      </p:sp>
      <p:sp>
        <p:nvSpPr>
          <p:cNvPr id="164" name="Shape 164"/>
          <p:cNvSpPr/>
          <p:nvPr/>
        </p:nvSpPr>
        <p:spPr>
          <a:xfrm>
            <a:off y="4425950" x="489750"/>
            <a:ext cy="626700" cx="8164499"/>
          </a:xfrm>
          <a:prstGeom prst="roundRect">
            <a:avLst>
              <a:gd fmla="val 16667" name="adj"/>
            </a:avLst>
          </a:prstGeom>
          <a:solidFill>
            <a:srgbClr val="F3F3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4.	</a:t>
            </a:r>
            <a:r>
              <a:rPr u="sng" lang="en"/>
              <a:t>Validar </a:t>
            </a:r>
            <a:r>
              <a:rPr lang="en"/>
              <a:t>las funcionalidades provistas por el framework a través de su utilización en un caso de estudio aplicado al análisis de historias clínicas electrónicas del </a:t>
            </a:r>
            <a:r>
              <a:rPr u="sng" lang="en"/>
              <a:t>Hospital San Ignacio</a:t>
            </a:r>
            <a:r>
              <a:rPr lang="en"/>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11. Metodología</a:t>
            </a:r>
          </a:p>
        </p:txBody>
      </p:sp>
      <p:pic>
        <p:nvPicPr>
          <p:cNvPr id="170" name="Shape 170"/>
          <p:cNvPicPr preferRelativeResize="0"/>
          <p:nvPr/>
        </p:nvPicPr>
        <p:blipFill>
          <a:blip r:embed="rId3">
            <a:alphaModFix/>
          </a:blip>
          <a:stretch>
            <a:fillRect/>
          </a:stretch>
        </p:blipFill>
        <p:spPr>
          <a:xfrm>
            <a:off y="1182450" x="252587"/>
            <a:ext cy="3886200" cx="85629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Preguntas</a:t>
            </a:r>
          </a:p>
        </p:txBody>
      </p:sp>
      <p:pic>
        <p:nvPicPr>
          <p:cNvPr id="176" name="Shape 176"/>
          <p:cNvPicPr preferRelativeResize="0"/>
          <p:nvPr/>
        </p:nvPicPr>
        <p:blipFill>
          <a:blip r:embed="rId3">
            <a:alphaModFix/>
          </a:blip>
          <a:stretch>
            <a:fillRect/>
          </a:stretch>
        </p:blipFill>
        <p:spPr>
          <a:xfrm>
            <a:off y="1164950" x="2087450"/>
            <a:ext cy="3957624" cx="464415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Referencias</a:t>
            </a:r>
          </a:p>
        </p:txBody>
      </p:sp>
      <p:sp>
        <p:nvSpPr>
          <p:cNvPr id="182" name="Shape 182"/>
          <p:cNvSpPr txBox="1"/>
          <p:nvPr>
            <p:ph idx="1" type="body"/>
          </p:nvPr>
        </p:nvSpPr>
        <p:spPr>
          <a:xfrm>
            <a:off y="895350" x="220275"/>
            <a:ext cy="3725699" cx="86679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t>[1] Apache Software Foundation. Hadoop.http://hadoop.apache.org/What+Is+Apache+Hadoop</a:t>
            </a:r>
          </a:p>
          <a:p>
            <a:pPr rtl="0" lvl="0">
              <a:spcBef>
                <a:spcPts val="0"/>
              </a:spcBef>
              <a:buClr>
                <a:schemeClr val="dk1"/>
              </a:buClr>
              <a:buSzPct val="78571"/>
              <a:buFont typeface="Arial"/>
              <a:buNone/>
            </a:pPr>
            <a:r>
              <a:rPr sz="1400" lang="en"/>
              <a:t>[2] danah boyd and Kate Crawford. CRITICAL QUESTIONS FOR BIG DATA: provocations for a cultural, technological, and scholarly phenomenon. Information, Communication &amp; Society, 15(5):662{679, June 2012.</a:t>
            </a:r>
          </a:p>
          <a:p>
            <a:pPr rtl="0" lvl="0">
              <a:spcBef>
                <a:spcPts val="0"/>
              </a:spcBef>
              <a:buClr>
                <a:schemeClr val="dk1"/>
              </a:buClr>
              <a:buSzPct val="78571"/>
              <a:buFont typeface="Arial"/>
              <a:buNone/>
            </a:pPr>
            <a:r>
              <a:rPr sz="1400" lang="en"/>
              <a:t>[3] Benjamin H. Brinkmann, Mark R. Bower, Keith A. Stengel, Gregory A. Worrell, and Matt Stead. Large-scale electrophysiology: Acquisition,</a:t>
            </a:r>
          </a:p>
          <a:p>
            <a:pPr rtl="0" lvl="0">
              <a:spcBef>
                <a:spcPts val="0"/>
              </a:spcBef>
              <a:buClr>
                <a:schemeClr val="dk1"/>
              </a:buClr>
              <a:buSzPct val="78571"/>
              <a:buFont typeface="Arial"/>
              <a:buNone/>
            </a:pPr>
            <a:r>
              <a:rPr sz="1400" lang="en"/>
              <a:t>compression, encryption, and storage of big data. Journal of Neuroscience Methods, 180(1):185{192, May 2009.</a:t>
            </a:r>
          </a:p>
          <a:p>
            <a:pPr rtl="0" lvl="0">
              <a:spcBef>
                <a:spcPts val="0"/>
              </a:spcBef>
              <a:buClr>
                <a:schemeClr val="dk1"/>
              </a:buClr>
              <a:buSzPct val="78571"/>
              <a:buFont typeface="Arial"/>
              <a:buNone/>
            </a:pPr>
            <a:r>
              <a:rPr sz="1400" lang="en"/>
              <a:t>[4] Nitesh V. Chawla and Darcy A. Davis. Bringing big data to personalized healthcare: A patient-centered framework. 28:660{665.</a:t>
            </a:r>
          </a:p>
          <a:p>
            <a:pPr rtl="0" lvl="0">
              <a:spcBef>
                <a:spcPts val="0"/>
              </a:spcBef>
              <a:buClr>
                <a:schemeClr val="dk1"/>
              </a:buClr>
              <a:buSzPct val="78571"/>
              <a:buFont typeface="Arial"/>
              <a:buNone/>
            </a:pPr>
            <a:r>
              <a:rPr sz="1400" lang="en"/>
              <a:t>[5] Bill Fox. Using big data for big impact. leveraging data and analytics provides the foundation for rethinking how to impact patient behavior. Health management technology, 32(11):16, November 2011. PMID: 22141243.</a:t>
            </a:r>
          </a:p>
          <a:p>
            <a:pPr rtl="0" lvl="0">
              <a:spcBef>
                <a:spcPts val="0"/>
              </a:spcBef>
              <a:buClr>
                <a:schemeClr val="dk1"/>
              </a:buClr>
              <a:buSzPct val="78571"/>
              <a:buFont typeface="Arial"/>
              <a:buNone/>
            </a:pPr>
            <a:r>
              <a:rPr sz="1400" lang="en"/>
              <a:t>[6] Gartner. Platform as a service (PaaS). http://www.gartner.com/itglossary/platform-as-a-service-paas.</a:t>
            </a:r>
          </a:p>
          <a:p>
            <a:pPr rtl="0" lvl="0">
              <a:spcBef>
                <a:spcPts val="0"/>
              </a:spcBef>
              <a:buClr>
                <a:schemeClr val="dk1"/>
              </a:buClr>
              <a:buSzPct val="78571"/>
              <a:buFont typeface="Arial"/>
              <a:buNone/>
            </a:pPr>
            <a:r>
              <a:rPr sz="1400" lang="en"/>
              <a:t>[7] Gartner. Software as a service (SaaS). http://www.gartner.com/itglossary/software-as-a-service-saas/.</a:t>
            </a:r>
          </a:p>
          <a:p>
            <a:pPr rtl="0" lvl="0">
              <a:spcBef>
                <a:spcPts val="0"/>
              </a:spcBef>
              <a:buNone/>
            </a:pPr>
            <a:r>
              <a:t/>
            </a:r>
            <a:endParaRPr sz="14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Referencias</a:t>
            </a:r>
          </a:p>
        </p:txBody>
      </p:sp>
      <p:sp>
        <p:nvSpPr>
          <p:cNvPr id="188" name="Shape 188"/>
          <p:cNvSpPr txBox="1"/>
          <p:nvPr>
            <p:ph idx="1" type="body"/>
          </p:nvPr>
        </p:nvSpPr>
        <p:spPr>
          <a:xfrm>
            <a:off y="1063375" x="220275"/>
            <a:ext cy="3862500" cx="86679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t>[8] IBM. Big data portfolio of products. http://www-01.ibm.com/software/data/bigdata/platform/product.html.</a:t>
            </a:r>
          </a:p>
          <a:p>
            <a:pPr rtl="0" lvl="0">
              <a:spcBef>
                <a:spcPts val="0"/>
              </a:spcBef>
              <a:buNone/>
            </a:pPr>
            <a:r>
              <a:rPr sz="1400" lang="en"/>
              <a:t>[9] Rajiv Leventhal. Trend: big data. big data analytics: from volume to value. Healthcare informatics: the business magazine for information and communication systems, 30(2):12, 14, March 2013. PMID: 23577538.</a:t>
            </a:r>
          </a:p>
          <a:p>
            <a:pPr rtl="0" lvl="0">
              <a:spcBef>
                <a:spcPts val="0"/>
              </a:spcBef>
              <a:buNone/>
            </a:pPr>
            <a:r>
              <a:rPr sz="1400" lang="en"/>
              <a:t>[10] Harshana Liyanage, Siaw-Teng Liaw, and Simon de Lusignan. Accelerating the development of an information ecosystem in health care, by stimulating the growth of safe intermediate processing of health information (IPHI). Informatics in primary care, 20(2):81{86, 2012. PMID: 23710772.</a:t>
            </a:r>
          </a:p>
          <a:p>
            <a:pPr rtl="0" lvl="0">
              <a:spcBef>
                <a:spcPts val="0"/>
              </a:spcBef>
              <a:buNone/>
            </a:pPr>
            <a:r>
              <a:rPr sz="1400" lang="en"/>
              <a:t>[11] Viktor Mayer-Schonberger and Kenneth Cukier. Big data: a revolution that will transform how we live, work, and think. Houghton Miin Harcourt.</a:t>
            </a:r>
          </a:p>
          <a:p>
            <a:pPr rtl="0" lvl="0">
              <a:spcBef>
                <a:spcPts val="0"/>
              </a:spcBef>
              <a:buNone/>
            </a:pPr>
            <a:r>
              <a:rPr sz="1400" lang="en"/>
              <a:t>[12] Andrew McAfee and Erik Brynjolfsson. Big data: The management revolution. Harvard business review, 90(10):p60{68.</a:t>
            </a:r>
          </a:p>
          <a:p>
            <a:pPr rtl="0" lvl="0">
              <a:spcBef>
                <a:spcPts val="0"/>
              </a:spcBef>
              <a:buNone/>
            </a:pPr>
            <a:r>
              <a:rPr sz="1400" lang="en"/>
              <a:t>[13] IBM. (2012, June 18). ¿Qué es Big Data? CT316. Retrieved February 28, 2014, from http://www.ibm.com/developerworks/ssa/local/im/que-es-big-data/</a:t>
            </a:r>
          </a:p>
          <a:p>
            <a:pPr rtl="0" lvl="0">
              <a:spcBef>
                <a:spcPts val="0"/>
              </a:spcBef>
              <a:buClr>
                <a:schemeClr val="dk1"/>
              </a:buClr>
              <a:buSzPct val="78571"/>
              <a:buFont typeface="Arial"/>
              <a:buNone/>
            </a:pPr>
            <a:r>
              <a:rPr sz="1400" lang="en"/>
              <a:t>[14] Meeker, W. Q., &amp; Hong, Y. (2014). Reliability Meets Big Data: Opportunities and Challenges. Quality Engineering, 26(1), 102–116. doi:10.1080/08982112.2014.846119</a:t>
            </a:r>
          </a:p>
          <a:p>
            <a:pPr rtl="0" lvl="0">
              <a:spcBef>
                <a:spcPts val="0"/>
              </a:spcBef>
              <a:buClr>
                <a:schemeClr val="dk1"/>
              </a:buClr>
              <a:buSzPct val="78571"/>
              <a:buFont typeface="Arial"/>
              <a:buNone/>
            </a:pPr>
            <a:r>
              <a:rPr sz="1400" lang="en"/>
              <a:t>[15] Stratebi. (n.d.). Big Data. Retrieved February 28, 2014, from http://www.stratebi.com/db-column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t>Agenda</a:t>
            </a:r>
          </a:p>
        </p:txBody>
      </p:sp>
      <p:sp>
        <p:nvSpPr>
          <p:cNvPr id="30" name="Shape 30"/>
          <p:cNvSpPr txBox="1"/>
          <p:nvPr>
            <p:ph idx="1" type="body"/>
          </p:nvPr>
        </p:nvSpPr>
        <p:spPr>
          <a:xfrm>
            <a:off y="1200150" x="457200"/>
            <a:ext cy="3725699" cx="3630899"/>
          </a:xfrm>
          <a:prstGeom prst="rect">
            <a:avLst/>
          </a:prstGeom>
        </p:spPr>
        <p:txBody>
          <a:bodyPr bIns="91425" rIns="91425" lIns="91425" tIns="91425" anchor="t" anchorCtr="0">
            <a:noAutofit/>
          </a:bodyPr>
          <a:lstStyle/>
          <a:p>
            <a:pPr rtl="0" lvl="0" indent="-317500" marL="457200">
              <a:spcBef>
                <a:spcPts val="0"/>
              </a:spcBef>
              <a:buClr>
                <a:srgbClr val="000000"/>
              </a:buClr>
              <a:buSzPct val="100000"/>
              <a:buFont typeface="Arial"/>
              <a:buAutoNum type="arabicPeriod"/>
            </a:pPr>
            <a:r>
              <a:rPr sz="1400" lang="en"/>
              <a:t>Motivación</a:t>
            </a:r>
          </a:p>
          <a:p>
            <a:pPr rtl="0" lvl="0" indent="-317500" marL="457200">
              <a:spcBef>
                <a:spcPts val="0"/>
              </a:spcBef>
              <a:buClr>
                <a:srgbClr val="000000"/>
              </a:buClr>
              <a:buSzPct val="100000"/>
              <a:buFont typeface="Arial"/>
              <a:buAutoNum type="arabicPeriod"/>
            </a:pPr>
            <a:r>
              <a:rPr sz="1400" lang="en"/>
              <a:t>Definición</a:t>
            </a:r>
          </a:p>
          <a:p>
            <a:pPr rtl="0" lvl="0" indent="-317500" marL="457200">
              <a:spcBef>
                <a:spcPts val="0"/>
              </a:spcBef>
              <a:buClr>
                <a:srgbClr val="000000"/>
              </a:buClr>
              <a:buSzPct val="100000"/>
              <a:buFont typeface="Arial"/>
              <a:buAutoNum type="arabicPeriod"/>
            </a:pPr>
            <a:r>
              <a:rPr sz="1400" lang="en"/>
              <a:t>Características </a:t>
            </a:r>
          </a:p>
          <a:p>
            <a:pPr rtl="0" lvl="0" indent="-317500" marL="457200">
              <a:spcBef>
                <a:spcPts val="0"/>
              </a:spcBef>
              <a:buClr>
                <a:srgbClr val="000000"/>
              </a:buClr>
              <a:buSzPct val="100000"/>
              <a:buFont typeface="Arial"/>
              <a:buAutoNum type="arabicPeriod"/>
            </a:pPr>
            <a:r>
              <a:rPr sz="1400" lang="en"/>
              <a:t>Problemática</a:t>
            </a:r>
          </a:p>
          <a:p>
            <a:pPr rtl="0" lvl="0" indent="-317500" marL="457200">
              <a:spcBef>
                <a:spcPts val="0"/>
              </a:spcBef>
              <a:buClr>
                <a:srgbClr val="000000"/>
              </a:buClr>
              <a:buSzPct val="100000"/>
              <a:buFont typeface="Arial"/>
              <a:buAutoNum type="arabicPeriod"/>
            </a:pPr>
            <a:r>
              <a:rPr sz="1400" lang="en"/>
              <a:t>Sistemas que proveen Big Data</a:t>
            </a:r>
          </a:p>
          <a:p>
            <a:pPr rtl="0" lvl="0" indent="-317500" marL="457200">
              <a:spcBef>
                <a:spcPts val="0"/>
              </a:spcBef>
              <a:buClr>
                <a:srgbClr val="000000"/>
              </a:buClr>
              <a:buSzPct val="100000"/>
              <a:buFont typeface="Arial"/>
              <a:buAutoNum type="arabicPeriod"/>
            </a:pPr>
            <a:r>
              <a:rPr sz="1400" lang="en">
                <a:solidFill>
                  <a:schemeClr val="dk1"/>
                </a:solidFill>
              </a:rPr>
              <a:t>Tecnologías</a:t>
            </a:r>
          </a:p>
          <a:p>
            <a:pPr rtl="0" lvl="0" indent="-317500" marL="457200">
              <a:spcBef>
                <a:spcPts val="0"/>
              </a:spcBef>
              <a:buClr>
                <a:srgbClr val="000000"/>
              </a:buClr>
              <a:buSzPct val="100000"/>
              <a:buFont typeface="Arial"/>
              <a:buAutoNum type="arabicPeriod"/>
            </a:pPr>
            <a:r>
              <a:rPr sz="1400" lang="en">
                <a:solidFill>
                  <a:schemeClr val="dk1"/>
                </a:solidFill>
              </a:rPr>
              <a:t>Problemática en manejo de HCE</a:t>
            </a:r>
          </a:p>
          <a:p>
            <a:pPr rtl="0" lvl="0" indent="-317500" marL="457200">
              <a:spcBef>
                <a:spcPts val="0"/>
              </a:spcBef>
              <a:buClr>
                <a:schemeClr val="dk1"/>
              </a:buClr>
              <a:buSzPct val="100000"/>
              <a:buFont typeface="Arial"/>
              <a:buAutoNum type="arabicPeriod"/>
            </a:pPr>
            <a:r>
              <a:rPr sz="1400" lang="en">
                <a:solidFill>
                  <a:schemeClr val="dk1"/>
                </a:solidFill>
              </a:rPr>
              <a:t>Estado del arte</a:t>
            </a:r>
          </a:p>
          <a:p>
            <a:pPr rtl="0" lvl="0" indent="-317500" marL="457200">
              <a:spcBef>
                <a:spcPts val="0"/>
              </a:spcBef>
              <a:buClr>
                <a:schemeClr val="dk1"/>
              </a:buClr>
              <a:buSzPct val="100000"/>
              <a:buFont typeface="Arial"/>
              <a:buAutoNum type="arabicPeriod"/>
            </a:pPr>
            <a:r>
              <a:rPr sz="1400" lang="en">
                <a:solidFill>
                  <a:schemeClr val="dk1"/>
                </a:solidFill>
              </a:rPr>
              <a:t>Situación actual</a:t>
            </a:r>
          </a:p>
          <a:p>
            <a:pPr rtl="0" lvl="0" indent="-317500" marL="457200">
              <a:spcBef>
                <a:spcPts val="0"/>
              </a:spcBef>
              <a:buClr>
                <a:schemeClr val="dk1"/>
              </a:buClr>
              <a:buSzPct val="100000"/>
              <a:buFont typeface="Arial"/>
              <a:buAutoNum type="arabicPeriod"/>
            </a:pPr>
            <a:r>
              <a:rPr sz="1400" lang="en">
                <a:solidFill>
                  <a:schemeClr val="dk1"/>
                </a:solidFill>
              </a:rPr>
              <a:t>Solución propuesta</a:t>
            </a:r>
          </a:p>
          <a:p>
            <a:pPr rtl="0" lvl="0" indent="-317500" marL="457200">
              <a:spcBef>
                <a:spcPts val="0"/>
              </a:spcBef>
              <a:buClr>
                <a:schemeClr val="dk1"/>
              </a:buClr>
              <a:buSzPct val="100000"/>
              <a:buFont typeface="Arial"/>
              <a:buAutoNum type="arabicPeriod"/>
            </a:pPr>
            <a:r>
              <a:rPr sz="1400" lang="en">
                <a:solidFill>
                  <a:schemeClr val="dk1"/>
                </a:solidFill>
              </a:rPr>
              <a:t>Objetivos</a:t>
            </a:r>
          </a:p>
          <a:p>
            <a:pPr rtl="0" lvl="0" indent="-317500" marL="457200">
              <a:spcBef>
                <a:spcPts val="0"/>
              </a:spcBef>
              <a:buClr>
                <a:schemeClr val="dk1"/>
              </a:buClr>
              <a:buSzPct val="100000"/>
              <a:buFont typeface="Arial"/>
              <a:buAutoNum type="arabicPeriod"/>
            </a:pPr>
            <a:r>
              <a:rPr sz="1400" lang="en">
                <a:solidFill>
                  <a:schemeClr val="dk1"/>
                </a:solidFill>
              </a:rPr>
              <a:t>Metodología</a:t>
            </a:r>
          </a:p>
          <a:p>
            <a:pPr rtl="0" lvl="0">
              <a:spcBef>
                <a:spcPts val="0"/>
              </a:spcBef>
              <a:buNone/>
            </a:pPr>
            <a:r>
              <a:rPr sz="1400" lang="en"/>
              <a:t>Preguntas</a:t>
            </a:r>
          </a:p>
          <a:p>
            <a:pPr lvl="0">
              <a:spcBef>
                <a:spcPts val="0"/>
              </a:spcBef>
              <a:buNone/>
            </a:pPr>
            <a:r>
              <a:rPr sz="1400" lang="en"/>
              <a:t>Referencias</a:t>
            </a:r>
          </a:p>
        </p:txBody>
      </p:sp>
      <p:pic>
        <p:nvPicPr>
          <p:cNvPr id="31" name="Shape 31"/>
          <p:cNvPicPr preferRelativeResize="0"/>
          <p:nvPr/>
        </p:nvPicPr>
        <p:blipFill>
          <a:blip r:embed="rId3">
            <a:alphaModFix/>
          </a:blip>
          <a:stretch>
            <a:fillRect/>
          </a:stretch>
        </p:blipFill>
        <p:spPr>
          <a:xfrm>
            <a:off y="1506123" x="4088150"/>
            <a:ext cy="3113750" cx="49294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1. Motivación</a:t>
            </a:r>
          </a:p>
        </p:txBody>
      </p:sp>
      <p:sp>
        <p:nvSpPr>
          <p:cNvPr id="37" name="Shape 37"/>
          <p:cNvSpPr/>
          <p:nvPr/>
        </p:nvSpPr>
        <p:spPr>
          <a:xfrm>
            <a:off y="1051800" x="79400"/>
            <a:ext cy="1826399" cx="4433099"/>
          </a:xfrm>
          <a:prstGeom prst="roundRect">
            <a:avLst>
              <a:gd fmla="val 16667" name="adj"/>
            </a:avLst>
          </a:prstGeom>
          <a:solidFill>
            <a:srgbClr val="CFE2F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sz="1800" lang="en"/>
              <a:t>En el 2014 el monto de información almacenada en el mundo se estima que estará alrededor de </a:t>
            </a:r>
            <a:r>
              <a:rPr u="sng" sz="1800" lang="en"/>
              <a:t>1200 exabytes</a:t>
            </a:r>
            <a:r>
              <a:rPr u="sng" sz="1800" lang="en">
                <a:solidFill>
                  <a:schemeClr val="dk1"/>
                </a:solidFill>
              </a:rPr>
              <a:t>(</a:t>
            </a:r>
            <a:r>
              <a:rPr sz="1100" lang="en" i="1">
                <a:solidFill>
                  <a:schemeClr val="dk1"/>
                </a:solidFill>
              </a:rPr>
              <a:t>10</a:t>
            </a:r>
            <a:r>
              <a:rPr baseline="30000" sz="1100" lang="en" i="1">
                <a:solidFill>
                  <a:schemeClr val="dk1"/>
                </a:solidFill>
              </a:rPr>
              <a:t>18</a:t>
            </a:r>
            <a:r>
              <a:rPr u="sng" sz="1800" lang="en">
                <a:solidFill>
                  <a:schemeClr val="dk1"/>
                </a:solidFill>
              </a:rPr>
              <a:t>)</a:t>
            </a:r>
            <a:r>
              <a:rPr sz="1800" lang="en"/>
              <a:t>, de los cuales </a:t>
            </a:r>
            <a:r>
              <a:rPr u="sng" sz="1800" lang="en"/>
              <a:t>menos del 2% es no digital</a:t>
            </a:r>
            <a:r>
              <a:rPr sz="1800" lang="en"/>
              <a:t> [11]</a:t>
            </a:r>
          </a:p>
        </p:txBody>
      </p:sp>
      <p:sp>
        <p:nvSpPr>
          <p:cNvPr id="38" name="Shape 38"/>
          <p:cNvSpPr/>
          <p:nvPr/>
        </p:nvSpPr>
        <p:spPr>
          <a:xfrm>
            <a:off y="2979600" x="79400"/>
            <a:ext cy="2011499" cx="4433099"/>
          </a:xfrm>
          <a:prstGeom prst="roundRect">
            <a:avLst>
              <a:gd fmla="val 16667" name="adj"/>
            </a:avLst>
          </a:prstGeom>
          <a:solidFill>
            <a:srgbClr val="FFF2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u="sng" sz="1800" lang="en"/>
              <a:t>Google</a:t>
            </a:r>
            <a:r>
              <a:rPr sz="1800" lang="en"/>
              <a:t> procesa más de </a:t>
            </a:r>
            <a:r>
              <a:rPr u="sng" sz="1800" lang="en"/>
              <a:t>24 Petabytes (</a:t>
            </a:r>
            <a:r>
              <a:rPr sz="1100" lang="en" i="1">
                <a:solidFill>
                  <a:schemeClr val="dk1"/>
                </a:solidFill>
              </a:rPr>
              <a:t>10</a:t>
            </a:r>
            <a:r>
              <a:rPr baseline="30000" sz="1100" lang="en" i="1">
                <a:solidFill>
                  <a:schemeClr val="dk1"/>
                </a:solidFill>
              </a:rPr>
              <a:t>15</a:t>
            </a:r>
            <a:r>
              <a:rPr u="sng" sz="1800" lang="en"/>
              <a:t>)</a:t>
            </a:r>
            <a:r>
              <a:rPr sz="1800" lang="en"/>
              <a:t> de datos </a:t>
            </a:r>
            <a:r>
              <a:rPr u="sng" sz="1800" lang="en"/>
              <a:t>por día</a:t>
            </a:r>
            <a:r>
              <a:rPr sz="1800" lang="en"/>
              <a:t> y </a:t>
            </a:r>
            <a:r>
              <a:rPr u="sng" sz="1800" lang="en"/>
              <a:t>Facebook</a:t>
            </a:r>
            <a:r>
              <a:rPr sz="1800" lang="en"/>
              <a:t> obtiene más de </a:t>
            </a:r>
            <a:r>
              <a:rPr u="sng" sz="1800" lang="en"/>
              <a:t>10 millones de fotos</a:t>
            </a:r>
            <a:r>
              <a:rPr sz="1800" lang="en"/>
              <a:t> cada </a:t>
            </a:r>
            <a:r>
              <a:rPr u="sng" sz="1800" lang="en"/>
              <a:t>hora</a:t>
            </a:r>
            <a:r>
              <a:rPr sz="1800" lang="en"/>
              <a:t> [11]</a:t>
            </a:r>
          </a:p>
        </p:txBody>
      </p:sp>
      <p:sp>
        <p:nvSpPr>
          <p:cNvPr id="39" name="Shape 39"/>
          <p:cNvSpPr/>
          <p:nvPr/>
        </p:nvSpPr>
        <p:spPr>
          <a:xfrm>
            <a:off y="1051800" x="4555075"/>
            <a:ext cy="1826399" cx="4512599"/>
          </a:xfrm>
          <a:prstGeom prst="roundRect">
            <a:avLst>
              <a:gd fmla="val 16667" name="adj"/>
            </a:avLst>
          </a:prstGeom>
          <a:solidFill>
            <a:srgbClr val="F4CCCC"/>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u="sng" sz="1800" lang="en"/>
              <a:t>El 80 %</a:t>
            </a:r>
            <a:r>
              <a:rPr sz="1800" lang="en"/>
              <a:t> de los datos relacionados a los negocios existen en un formato </a:t>
            </a:r>
            <a:r>
              <a:rPr u="sng" sz="1800" lang="en"/>
              <a:t>no estructurado</a:t>
            </a:r>
            <a:r>
              <a:rPr sz="1800" lang="en"/>
              <a:t>[16]</a:t>
            </a:r>
          </a:p>
        </p:txBody>
      </p:sp>
      <p:sp>
        <p:nvSpPr>
          <p:cNvPr id="40" name="Shape 40"/>
          <p:cNvSpPr/>
          <p:nvPr/>
        </p:nvSpPr>
        <p:spPr>
          <a:xfrm>
            <a:off y="2979600" x="4555075"/>
            <a:ext cy="2011499" cx="4512599"/>
          </a:xfrm>
          <a:prstGeom prst="roundRect">
            <a:avLst>
              <a:gd fmla="val 16667" name="adj"/>
            </a:avLst>
          </a:prstGeom>
          <a:solidFill>
            <a:srgbClr val="D9EAD3"/>
          </a:solidFill>
          <a:ln w="9525"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1800" lang="en"/>
              <a:t>Se estima que en algún momento entre </a:t>
            </a:r>
            <a:r>
              <a:rPr u="sng" sz="1800" lang="en"/>
              <a:t>2003 y 2004</a:t>
            </a:r>
            <a:r>
              <a:rPr sz="1800" lang="en"/>
              <a:t>, el monto de datos creados por el mundo digital </a:t>
            </a:r>
            <a:r>
              <a:rPr u="sng" sz="1800" lang="en"/>
              <a:t>aceleró exponencialmente</a:t>
            </a:r>
            <a:r>
              <a:rPr sz="1800" lang="en"/>
              <a:t>, sobrepasando el monto </a:t>
            </a:r>
            <a:r>
              <a:rPr u="sng" sz="1800" lang="en"/>
              <a:t>total de datos creado</a:t>
            </a:r>
            <a:r>
              <a:rPr sz="1800" lang="en"/>
              <a:t> en los </a:t>
            </a:r>
            <a:r>
              <a:rPr u="sng" sz="1800" lang="en"/>
              <a:t>40.000 años previos</a:t>
            </a:r>
            <a:r>
              <a:rPr sz="1800" lang="en"/>
              <a:t> de la civilización humana [19].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2. Definición</a:t>
            </a:r>
          </a:p>
        </p:txBody>
      </p:sp>
      <p:sp>
        <p:nvSpPr>
          <p:cNvPr id="46" name="Shape 46"/>
          <p:cNvSpPr/>
          <p:nvPr/>
        </p:nvSpPr>
        <p:spPr>
          <a:xfrm>
            <a:off y="1283600" x="185525"/>
            <a:ext cy="3692100" cx="8772899"/>
          </a:xfrm>
          <a:prstGeom prst="round2DiagRect">
            <a:avLst>
              <a:gd fmla="val 16667" name="adj1"/>
              <a:gd fmla="val 0" name="adj2"/>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2400" lang="en">
                <a:solidFill>
                  <a:schemeClr val="dk1"/>
                </a:solidFill>
              </a:rPr>
              <a:t>Big Data es usado para describir </a:t>
            </a:r>
            <a:r>
              <a:rPr u="sng" sz="2400" lang="en">
                <a:solidFill>
                  <a:schemeClr val="dk1"/>
                </a:solidFill>
              </a:rPr>
              <a:t>vastos montos de datos diversos</a:t>
            </a:r>
            <a:r>
              <a:rPr sz="2400" lang="en">
                <a:solidFill>
                  <a:schemeClr val="dk1"/>
                </a:solidFill>
              </a:rPr>
              <a:t>, tanto </a:t>
            </a:r>
            <a:r>
              <a:rPr u="sng" sz="2400" lang="en">
                <a:solidFill>
                  <a:schemeClr val="dk1"/>
                </a:solidFill>
              </a:rPr>
              <a:t>estructurados como no estructurados</a:t>
            </a:r>
            <a:r>
              <a:rPr sz="2400" lang="en">
                <a:solidFill>
                  <a:schemeClr val="dk1"/>
                </a:solidFill>
              </a:rPr>
              <a:t>, a los cuales las organizaciones pueden acceder de </a:t>
            </a:r>
            <a:r>
              <a:rPr u="sng" sz="2400" lang="en">
                <a:solidFill>
                  <a:schemeClr val="dk1"/>
                </a:solidFill>
              </a:rPr>
              <a:t>manera rápida</a:t>
            </a:r>
            <a:r>
              <a:rPr sz="2400" lang="en">
                <a:solidFill>
                  <a:schemeClr val="dk1"/>
                </a:solidFill>
              </a:rPr>
              <a:t>, para analizarlos usando nuevas </a:t>
            </a:r>
            <a:r>
              <a:rPr u="sng" sz="2400" lang="en">
                <a:solidFill>
                  <a:schemeClr val="dk1"/>
                </a:solidFill>
              </a:rPr>
              <a:t>herramientas innovadoras</a:t>
            </a:r>
            <a:r>
              <a:rPr sz="2400" lang="en">
                <a:solidFill>
                  <a:schemeClr val="dk1"/>
                </a:solidFill>
              </a:rPr>
              <a:t>, que en conjunto, ayudan a determinar con precisión </a:t>
            </a:r>
            <a:r>
              <a:rPr u="sng" sz="2400" lang="en">
                <a:solidFill>
                  <a:schemeClr val="dk1"/>
                </a:solidFill>
              </a:rPr>
              <a:t>oportunidades de mejora</a:t>
            </a:r>
            <a:r>
              <a:rPr sz="2400" lang="en">
                <a:solidFill>
                  <a:schemeClr val="dk1"/>
                </a:solidFill>
              </a:rPr>
              <a:t> en la gestión y en la generación de valor [15].</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3. Características [12]</a:t>
            </a:r>
          </a:p>
        </p:txBody>
      </p:sp>
      <p:sp>
        <p:nvSpPr>
          <p:cNvPr id="52" name="Shape 52"/>
          <p:cNvSpPr/>
          <p:nvPr/>
        </p:nvSpPr>
        <p:spPr>
          <a:xfrm>
            <a:off y="1764300" x="119250"/>
            <a:ext cy="3379199" cx="3432299"/>
          </a:xfrm>
          <a:prstGeom prst="ellipse">
            <a:avLst/>
          </a:prstGeom>
          <a:solidFill>
            <a:srgbClr val="FFF2CC"/>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Volumen</a:t>
            </a:r>
          </a:p>
          <a:p>
            <a:pPr algn="ctr" rtl="0" lvl="0">
              <a:spcBef>
                <a:spcPts val="0"/>
              </a:spcBef>
              <a:buNone/>
            </a:pPr>
            <a:r>
              <a:t/>
            </a:r>
            <a:endParaRPr sz="3600"/>
          </a:p>
          <a:p>
            <a:pPr algn="ctr">
              <a:spcBef>
                <a:spcPts val="0"/>
              </a:spcBef>
              <a:buNone/>
            </a:pPr>
            <a:r>
              <a:rPr sz="1800" lang="en"/>
              <a:t>Cuántos datos?</a:t>
            </a:r>
          </a:p>
        </p:txBody>
      </p:sp>
      <p:sp>
        <p:nvSpPr>
          <p:cNvPr id="53" name="Shape 53"/>
          <p:cNvSpPr/>
          <p:nvPr/>
        </p:nvSpPr>
        <p:spPr>
          <a:xfrm>
            <a:off y="1133925" x="2855850"/>
            <a:ext cy="3379199" cx="3432299"/>
          </a:xfrm>
          <a:prstGeom prst="ellipse">
            <a:avLst/>
          </a:prstGeom>
          <a:solidFill>
            <a:srgbClr val="F4CCCC"/>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Velocidad</a:t>
            </a:r>
          </a:p>
          <a:p>
            <a:pPr algn="ctr" rtl="0" lvl="0">
              <a:spcBef>
                <a:spcPts val="0"/>
              </a:spcBef>
              <a:buNone/>
            </a:pPr>
            <a:r>
              <a:t/>
            </a:r>
            <a:endParaRPr sz="3600"/>
          </a:p>
          <a:p>
            <a:pPr algn="ctr" rtl="0" lvl="0">
              <a:spcBef>
                <a:spcPts val="0"/>
              </a:spcBef>
              <a:buNone/>
            </a:pPr>
            <a:r>
              <a:rPr sz="1800" lang="en"/>
              <a:t>Qué tan rápido los datos son procesados?</a:t>
            </a:r>
          </a:p>
        </p:txBody>
      </p:sp>
      <p:sp>
        <p:nvSpPr>
          <p:cNvPr id="54" name="Shape 54"/>
          <p:cNvSpPr/>
          <p:nvPr/>
        </p:nvSpPr>
        <p:spPr>
          <a:xfrm>
            <a:off y="1764300" x="5711700"/>
            <a:ext cy="3379199" cx="3432299"/>
          </a:xfrm>
          <a:prstGeom prst="ellipse">
            <a:avLst/>
          </a:prstGeom>
          <a:solidFill>
            <a:srgbClr val="FCE5CD"/>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Variedad</a:t>
            </a:r>
          </a:p>
          <a:p>
            <a:pPr algn="ctr" rtl="0" lvl="0">
              <a:spcBef>
                <a:spcPts val="0"/>
              </a:spcBef>
              <a:buNone/>
            </a:pPr>
            <a:r>
              <a:t/>
            </a:r>
            <a:endParaRPr sz="3600"/>
          </a:p>
          <a:p>
            <a:pPr algn="ctr" rtl="0" lvl="0">
              <a:spcBef>
                <a:spcPts val="0"/>
              </a:spcBef>
              <a:buNone/>
            </a:pPr>
            <a:r>
              <a:rPr sz="1800" lang="en"/>
              <a:t>Qué tipos de datos hay?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p:nvPr/>
        </p:nvSpPr>
        <p:spPr>
          <a:xfrm>
            <a:off y="4366400" x="480075"/>
            <a:ext cy="777299" cx="8625899"/>
          </a:xfrm>
          <a:prstGeom prst="roundRect">
            <a:avLst>
              <a:gd fmla="val 16667" name="adj"/>
            </a:avLst>
          </a:prstGeom>
          <a:solidFill>
            <a:srgbClr val="FFF2CC"/>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sz="2400" lang="en"/>
              <a:t>Tecnologías Tradicionales</a:t>
            </a:r>
          </a:p>
        </p:txBody>
      </p:sp>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4. Problemática</a:t>
            </a:r>
          </a:p>
        </p:txBody>
      </p:sp>
      <p:sp>
        <p:nvSpPr>
          <p:cNvPr id="61" name="Shape 61"/>
          <p:cNvSpPr/>
          <p:nvPr/>
        </p:nvSpPr>
        <p:spPr>
          <a:xfrm>
            <a:off y="1559753" x="119250"/>
            <a:ext cy="3050400" cx="3432299"/>
          </a:xfrm>
          <a:prstGeom prst="ellipse">
            <a:avLst/>
          </a:prstGeom>
          <a:solidFill>
            <a:srgbClr val="D9EAD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Volumen</a:t>
            </a:r>
          </a:p>
          <a:p>
            <a:pPr algn="ctr" rtl="0" lvl="0">
              <a:spcBef>
                <a:spcPts val="0"/>
              </a:spcBef>
              <a:buNone/>
            </a:pPr>
            <a:r>
              <a:t/>
            </a:r>
            <a:endParaRPr sz="3600"/>
          </a:p>
          <a:p>
            <a:pPr algn="ctr" rtl="0" lvl="0">
              <a:spcBef>
                <a:spcPts val="0"/>
              </a:spcBef>
              <a:buNone/>
            </a:pPr>
            <a:r>
              <a:rPr sz="1800" lang="en"/>
              <a:t>Grandes cantidades de datos</a:t>
            </a:r>
          </a:p>
        </p:txBody>
      </p:sp>
      <p:sp>
        <p:nvSpPr>
          <p:cNvPr id="62" name="Shape 62"/>
          <p:cNvSpPr/>
          <p:nvPr/>
        </p:nvSpPr>
        <p:spPr>
          <a:xfrm>
            <a:off y="990725" x="2855850"/>
            <a:ext cy="3050400" cx="3432299"/>
          </a:xfrm>
          <a:prstGeom prst="ellipse">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Velocidad</a:t>
            </a:r>
          </a:p>
          <a:p>
            <a:pPr algn="ctr" rtl="0" lvl="0">
              <a:spcBef>
                <a:spcPts val="0"/>
              </a:spcBef>
              <a:buNone/>
            </a:pPr>
            <a:r>
              <a:t/>
            </a:r>
            <a:endParaRPr sz="3600"/>
          </a:p>
          <a:p>
            <a:pPr algn="ctr" rtl="0" lvl="0">
              <a:spcBef>
                <a:spcPts val="0"/>
              </a:spcBef>
              <a:buNone/>
            </a:pPr>
            <a:r>
              <a:rPr sz="1800" lang="en"/>
              <a:t>Velocidad de llegada y de procesamiento</a:t>
            </a:r>
          </a:p>
        </p:txBody>
      </p:sp>
      <p:sp>
        <p:nvSpPr>
          <p:cNvPr id="63" name="Shape 63"/>
          <p:cNvSpPr/>
          <p:nvPr/>
        </p:nvSpPr>
        <p:spPr>
          <a:xfrm>
            <a:off y="1559753" x="5711700"/>
            <a:ext cy="3050400" cx="3432299"/>
          </a:xfrm>
          <a:prstGeom prst="ellipse">
            <a:avLst/>
          </a:prstGeom>
          <a:solidFill>
            <a:srgbClr val="D9D2E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Variedad</a:t>
            </a:r>
          </a:p>
          <a:p>
            <a:pPr algn="ctr" rtl="0" lvl="0">
              <a:spcBef>
                <a:spcPts val="0"/>
              </a:spcBef>
              <a:buNone/>
            </a:pPr>
            <a:r>
              <a:t/>
            </a:r>
            <a:endParaRPr sz="3600"/>
          </a:p>
          <a:p>
            <a:pPr algn="ctr" rtl="0" lvl="0">
              <a:spcBef>
                <a:spcPts val="0"/>
              </a:spcBef>
              <a:buNone/>
            </a:pPr>
            <a:r>
              <a:rPr sz="1800" lang="en"/>
              <a:t>Datos estructurados y no estructurados</a:t>
            </a:r>
          </a:p>
        </p:txBody>
      </p:sp>
      <p:cxnSp>
        <p:nvCxnSpPr>
          <p:cNvPr id="64" name="Shape 64"/>
          <p:cNvCxnSpPr/>
          <p:nvPr/>
        </p:nvCxnSpPr>
        <p:spPr>
          <a:xfrm>
            <a:off y="4770250" x="2796550"/>
            <a:ext cy="22800" cx="3893699"/>
          </a:xfrm>
          <a:prstGeom prst="straightConnector1">
            <a:avLst/>
          </a:prstGeom>
          <a:noFill/>
          <a:ln w="19050" cap="flat">
            <a:solidFill>
              <a:srgbClr val="000000"/>
            </a:solidFill>
            <a:prstDash val="solid"/>
            <a:round/>
            <a:headEnd w="lg" len="lg" type="none"/>
            <a:tailEnd w="lg" len="lg"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a:t>5.  Sistemas que proveen Big Data [14]</a:t>
            </a:r>
          </a:p>
        </p:txBody>
      </p:sp>
      <p:pic>
        <p:nvPicPr>
          <p:cNvPr id="70" name="Shape 70"/>
          <p:cNvPicPr preferRelativeResize="0"/>
          <p:nvPr/>
        </p:nvPicPr>
        <p:blipFill>
          <a:blip r:embed="rId3">
            <a:alphaModFix/>
          </a:blip>
          <a:stretch>
            <a:fillRect/>
          </a:stretch>
        </p:blipFill>
        <p:spPr>
          <a:xfrm>
            <a:off y="992900" x="8874"/>
            <a:ext cy="1975800" cx="3246750"/>
          </a:xfrm>
          <a:prstGeom prst="rect">
            <a:avLst/>
          </a:prstGeom>
          <a:noFill/>
          <a:ln>
            <a:noFill/>
          </a:ln>
        </p:spPr>
      </p:pic>
      <p:pic>
        <p:nvPicPr>
          <p:cNvPr id="71" name="Shape 71"/>
          <p:cNvPicPr preferRelativeResize="0"/>
          <p:nvPr/>
        </p:nvPicPr>
        <p:blipFill>
          <a:blip r:embed="rId4">
            <a:alphaModFix/>
          </a:blip>
          <a:stretch>
            <a:fillRect/>
          </a:stretch>
        </p:blipFill>
        <p:spPr>
          <a:xfrm>
            <a:off y="992894" x="3255625"/>
            <a:ext cy="1975799" cx="3519274"/>
          </a:xfrm>
          <a:prstGeom prst="rect">
            <a:avLst/>
          </a:prstGeom>
          <a:noFill/>
          <a:ln>
            <a:noFill/>
          </a:ln>
        </p:spPr>
      </p:pic>
      <p:pic>
        <p:nvPicPr>
          <p:cNvPr id="72" name="Shape 72"/>
          <p:cNvPicPr preferRelativeResize="0"/>
          <p:nvPr/>
        </p:nvPicPr>
        <p:blipFill>
          <a:blip r:embed="rId5">
            <a:alphaModFix/>
          </a:blip>
          <a:stretch>
            <a:fillRect/>
          </a:stretch>
        </p:blipFill>
        <p:spPr>
          <a:xfrm>
            <a:off y="2871175" x="8875"/>
            <a:ext cy="2261275" cx="3131475"/>
          </a:xfrm>
          <a:prstGeom prst="rect">
            <a:avLst/>
          </a:prstGeom>
          <a:noFill/>
          <a:ln>
            <a:noFill/>
          </a:ln>
        </p:spPr>
      </p:pic>
      <p:pic>
        <p:nvPicPr>
          <p:cNvPr id="73" name="Shape 73"/>
          <p:cNvPicPr preferRelativeResize="0"/>
          <p:nvPr/>
        </p:nvPicPr>
        <p:blipFill>
          <a:blip r:embed="rId6">
            <a:alphaModFix/>
          </a:blip>
          <a:stretch>
            <a:fillRect/>
          </a:stretch>
        </p:blipFill>
        <p:spPr>
          <a:xfrm>
            <a:off y="2849375" x="5897250"/>
            <a:ext cy="2294124" cx="3246749"/>
          </a:xfrm>
          <a:prstGeom prst="rect">
            <a:avLst/>
          </a:prstGeom>
          <a:noFill/>
          <a:ln>
            <a:noFill/>
          </a:ln>
        </p:spPr>
      </p:pic>
      <p:pic>
        <p:nvPicPr>
          <p:cNvPr id="74" name="Shape 74"/>
          <p:cNvPicPr preferRelativeResize="0"/>
          <p:nvPr/>
        </p:nvPicPr>
        <p:blipFill>
          <a:blip r:embed="rId7">
            <a:alphaModFix/>
          </a:blip>
          <a:stretch>
            <a:fillRect/>
          </a:stretch>
        </p:blipFill>
        <p:spPr>
          <a:xfrm>
            <a:off y="2849375" x="3025050"/>
            <a:ext cy="2261275" cx="3015049"/>
          </a:xfrm>
          <a:prstGeom prst="rect">
            <a:avLst/>
          </a:prstGeom>
          <a:noFill/>
          <a:ln>
            <a:noFill/>
          </a:ln>
        </p:spPr>
      </p:pic>
      <p:pic>
        <p:nvPicPr>
          <p:cNvPr id="75" name="Shape 75"/>
          <p:cNvPicPr preferRelativeResize="0"/>
          <p:nvPr/>
        </p:nvPicPr>
        <p:blipFill>
          <a:blip r:embed="rId8">
            <a:alphaModFix/>
          </a:blip>
          <a:stretch>
            <a:fillRect/>
          </a:stretch>
        </p:blipFill>
        <p:spPr>
          <a:xfrm>
            <a:off y="992900" x="6665850"/>
            <a:ext cy="1849700" cx="24781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100000">
              <a:schemeClr val="lt1"/>
            </a:gs>
            <a:gs pos="100000">
              <a:schemeClr val="dk1"/>
            </a:gs>
          </a:gsLst>
          <a:path path="circle">
            <a:fillToRect t="50%" b="50%" r="50%" l="50%"/>
          </a:path>
          <a:tileRect/>
        </a:gradFill>
      </p:bgPr>
    </p:bg>
    <p:spTree>
      <p:nvGrpSpPr>
        <p:cNvPr id="79" name="Shape 79"/>
        <p:cNvGrpSpPr/>
        <p:nvPr/>
      </p:nvGrpSpPr>
      <p:grpSpPr>
        <a:xfrm>
          <a:off y="0" x="0"/>
          <a:ext cy="0" cx="0"/>
          <a:chOff y="0" x="0"/>
          <a:chExt cy="0" cx="0"/>
        </a:xfrm>
      </p:grpSpPr>
      <p:sp>
        <p:nvSpPr>
          <p:cNvPr id="80" name="Shape 80"/>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lt1"/>
              </a:buClr>
              <a:buFont typeface="Arial"/>
              <a:buNone/>
            </a:pPr>
            <a:r>
              <a:t/>
            </a:r>
            <a:endParaRPr strike="noStrike" u="none" b="0" cap="none" baseline="0" sz="3000" i="0">
              <a:solidFill>
                <a:schemeClr val="lt1"/>
              </a:solidFill>
              <a:latin typeface="Arial"/>
              <a:ea typeface="Arial"/>
              <a:cs typeface="Arial"/>
              <a:sym typeface="Arial"/>
            </a:endParaRPr>
          </a:p>
        </p:txBody>
      </p:sp>
      <p:pic>
        <p:nvPicPr>
          <p:cNvPr id="81" name="Shape 81"/>
          <p:cNvPicPr preferRelativeResize="0"/>
          <p:nvPr/>
        </p:nvPicPr>
        <p:blipFill>
          <a:blip r:embed="rId3">
            <a:alphaModFix/>
          </a:blip>
          <a:stretch>
            <a:fillRect/>
          </a:stretch>
        </p:blipFill>
        <p:spPr>
          <a:xfrm>
            <a:off y="0" x="11708"/>
            <a:ext cy="5143499" cx="913229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p:nvPr/>
        </p:nvSpPr>
        <p:spPr>
          <a:xfrm>
            <a:off y="4366400" x="480075"/>
            <a:ext cy="777299" cx="8625899"/>
          </a:xfrm>
          <a:prstGeom prst="roundRect">
            <a:avLst>
              <a:gd fmla="val 16667" name="adj"/>
            </a:avLst>
          </a:prstGeom>
          <a:solidFill>
            <a:srgbClr val="FFF2CC"/>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2400" lang="en"/>
              <a:t>Tecnologías Tradicionales</a:t>
            </a:r>
          </a:p>
        </p:txBody>
      </p:sp>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7. Problemática en manejo de HCE</a:t>
            </a:r>
          </a:p>
        </p:txBody>
      </p:sp>
      <p:sp>
        <p:nvSpPr>
          <p:cNvPr id="88" name="Shape 88"/>
          <p:cNvSpPr/>
          <p:nvPr/>
        </p:nvSpPr>
        <p:spPr>
          <a:xfrm>
            <a:off y="1559753" x="119250"/>
            <a:ext cy="3050400" cx="3432299"/>
          </a:xfrm>
          <a:prstGeom prst="ellipse">
            <a:avLst/>
          </a:prstGeom>
          <a:solidFill>
            <a:srgbClr val="D9EAD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Volumen</a:t>
            </a:r>
          </a:p>
          <a:p>
            <a:pPr algn="ctr" rtl="0" lvl="0">
              <a:spcBef>
                <a:spcPts val="0"/>
              </a:spcBef>
              <a:buNone/>
            </a:pPr>
            <a:r>
              <a:t/>
            </a:r>
            <a:endParaRPr sz="3600"/>
          </a:p>
          <a:p>
            <a:pPr algn="ctr" rtl="0" lvl="0">
              <a:spcBef>
                <a:spcPts val="0"/>
              </a:spcBef>
              <a:buNone/>
            </a:pPr>
            <a:r>
              <a:rPr sz="1800" lang="en"/>
              <a:t>Medicamentos, procedimientos y observaciones</a:t>
            </a:r>
          </a:p>
        </p:txBody>
      </p:sp>
      <p:sp>
        <p:nvSpPr>
          <p:cNvPr id="89" name="Shape 89"/>
          <p:cNvSpPr/>
          <p:nvPr/>
        </p:nvSpPr>
        <p:spPr>
          <a:xfrm>
            <a:off y="990725" x="2855850"/>
            <a:ext cy="3050400" cx="3432299"/>
          </a:xfrm>
          <a:prstGeom prst="ellipse">
            <a:avLst/>
          </a:prstGeom>
          <a:solidFill>
            <a:srgbClr val="D0E0E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Velocidad</a:t>
            </a:r>
          </a:p>
          <a:p>
            <a:pPr algn="ctr" rtl="0" lvl="0">
              <a:spcBef>
                <a:spcPts val="0"/>
              </a:spcBef>
              <a:buNone/>
            </a:pPr>
            <a:r>
              <a:t/>
            </a:r>
            <a:endParaRPr sz="3600"/>
          </a:p>
          <a:p>
            <a:pPr algn="ctr" rtl="0" lvl="0">
              <a:spcBef>
                <a:spcPts val="0"/>
              </a:spcBef>
              <a:buNone/>
            </a:pPr>
            <a:r>
              <a:rPr sz="1800" lang="en"/>
              <a:t>Análisis y procesamiento de HCE</a:t>
            </a:r>
          </a:p>
        </p:txBody>
      </p:sp>
      <p:sp>
        <p:nvSpPr>
          <p:cNvPr id="90" name="Shape 90"/>
          <p:cNvSpPr/>
          <p:nvPr/>
        </p:nvSpPr>
        <p:spPr>
          <a:xfrm>
            <a:off y="1559753" x="5711700"/>
            <a:ext cy="3050400" cx="3432299"/>
          </a:xfrm>
          <a:prstGeom prst="ellipse">
            <a:avLst/>
          </a:prstGeom>
          <a:solidFill>
            <a:srgbClr val="D9D2E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3600" lang="en"/>
              <a:t>Variedad</a:t>
            </a:r>
          </a:p>
          <a:p>
            <a:pPr algn="ctr" rtl="0" lvl="0">
              <a:spcBef>
                <a:spcPts val="0"/>
              </a:spcBef>
              <a:buNone/>
            </a:pPr>
            <a:r>
              <a:t/>
            </a:r>
            <a:endParaRPr sz="3600"/>
          </a:p>
          <a:p>
            <a:pPr algn="ctr" rtl="0" lvl="0">
              <a:spcBef>
                <a:spcPts val="0"/>
              </a:spcBef>
              <a:buNone/>
            </a:pPr>
            <a:r>
              <a:rPr sz="1800" lang="en"/>
              <a:t>Datos estructurados y no estructurados</a:t>
            </a:r>
          </a:p>
        </p:txBody>
      </p:sp>
      <p:cxnSp>
        <p:nvCxnSpPr>
          <p:cNvPr id="91" name="Shape 91"/>
          <p:cNvCxnSpPr/>
          <p:nvPr/>
        </p:nvCxnSpPr>
        <p:spPr>
          <a:xfrm>
            <a:off y="4770250" x="2796550"/>
            <a:ext cy="22800" cx="3893699"/>
          </a:xfrm>
          <a:prstGeom prst="straightConnector1">
            <a:avLst/>
          </a:prstGeom>
          <a:noFill/>
          <a:ln w="19050" cap="flat">
            <a:solidFill>
              <a:srgbClr val="000000"/>
            </a:solidFill>
            <a:prstDash val="solid"/>
            <a:round/>
            <a:headEnd w="lg" len="lg" type="none"/>
            <a:tailEnd w="lg" len="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