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5" d="100"/>
          <a:sy n="35" d="100"/>
        </p:scale>
        <p:origin x="-186" y="3210"/>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7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xmlns=""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11/22/2014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xmlns=""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4035688387"/>
                  </p:ext>
                </p:extLst>
              </p:nvPr>
            </p:nvGraphicFramePr>
            <p:xfrm>
              <a:off x="-4649322" y="15859915"/>
              <a:ext cx="1828800" cy="1117600"/>
            </p:xfrm>
            <a:graphic>
              <a:graphicData uri="http://schemas.openxmlformats.org/presentationml/2006/ole">
                <p:oleObj spid="_x0000_s1038" name="Image" r:id="rId8"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37521511"/>
                  </p:ext>
                </p:extLst>
              </p:nvPr>
            </p:nvGraphicFramePr>
            <p:xfrm>
              <a:off x="-2572617" y="15863608"/>
              <a:ext cx="1828800" cy="1117600"/>
            </p:xfrm>
            <a:graphic>
              <a:graphicData uri="http://schemas.openxmlformats.org/presentationml/2006/ole">
                <p:oleObj spid="_x0000_s1039" name="Image" r:id="rId9" imgW="1828571" imgH="1117460" progId="">
                  <p:embed/>
                </p:oleObj>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4191269152"/>
                </p:ext>
              </p:extLst>
            </p:nvPr>
          </p:nvGraphicFramePr>
          <p:xfrm>
            <a:off x="46102925" y="4068480"/>
            <a:ext cx="6955629" cy="2569718"/>
          </p:xfrm>
          <a:graphic>
            <a:graphicData uri="http://schemas.openxmlformats.org/presentationml/2006/ole">
              <p:oleObj spid="_x0000_s1040" name="Image" r:id="rId10" imgW="4571429" imgH="1688889" progId="">
                <p:embed/>
              </p:oleObj>
            </a:graphicData>
          </a:graphic>
        </p:graphicFrame>
        <p:pic>
          <p:nvPicPr>
            <p:cNvPr id="57" name="Picture 56"/>
            <p:cNvPicPr>
              <a:picLocks noChangeAspect="1"/>
            </p:cNvPicPr>
            <p:nvPr userDrawn="1"/>
          </p:nvPicPr>
          <p:blipFill>
            <a:blip r:embed="rId11" cstate="print"/>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3673021171"/>
                </p:ext>
              </p:extLst>
            </p:nvPr>
          </p:nvGraphicFramePr>
          <p:xfrm>
            <a:off x="44620659" y="15799252"/>
            <a:ext cx="1482266" cy="992162"/>
          </p:xfrm>
          <a:graphic>
            <a:graphicData uri="http://schemas.openxmlformats.org/presentationml/2006/ole">
              <p:oleObj spid="_x0000_s1041" name="Image" r:id="rId12" imgW="1574603" imgH="1053968" progId="">
                <p:embed/>
              </p:oleObj>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xmlns="" val="3865782997"/>
                  </p:ext>
                </p:extLst>
              </p:nvPr>
            </p:nvGraphicFramePr>
            <p:xfrm>
              <a:off x="-4649322" y="15859915"/>
              <a:ext cx="1828800" cy="1117600"/>
            </p:xfrm>
            <a:graphic>
              <a:graphicData uri="http://schemas.openxmlformats.org/presentationml/2006/ole">
                <p:oleObj spid="_x0000_s2062" name="Image" r:id="rId8" imgW="1828571" imgH="1117460" progId="">
                  <p:embed/>
                </p:oleObj>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xmlns="" val="1762727889"/>
                  </p:ext>
                </p:extLst>
              </p:nvPr>
            </p:nvGraphicFramePr>
            <p:xfrm>
              <a:off x="-2572617" y="15863608"/>
              <a:ext cx="1828800" cy="1117600"/>
            </p:xfrm>
            <a:graphic>
              <a:graphicData uri="http://schemas.openxmlformats.org/presentationml/2006/ole">
                <p:oleObj spid="_x0000_s2063" name="Image" r:id="rId9" imgW="1828571" imgH="1117460" progId="">
                  <p:embed/>
                </p:oleObj>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xmlns="" val="3842880063"/>
                </p:ext>
              </p:extLst>
            </p:nvPr>
          </p:nvGraphicFramePr>
          <p:xfrm>
            <a:off x="46102925" y="4068480"/>
            <a:ext cx="6955629" cy="2569718"/>
          </p:xfrm>
          <a:graphic>
            <a:graphicData uri="http://schemas.openxmlformats.org/presentationml/2006/ole">
              <p:oleObj spid="_x0000_s2064" name="Image" r:id="rId10" imgW="4571429" imgH="1688889" progId="">
                <p:embed/>
              </p:oleObj>
            </a:graphicData>
          </a:graphic>
        </p:graphicFrame>
        <p:pic>
          <p:nvPicPr>
            <p:cNvPr id="85" name="Picture 84"/>
            <p:cNvPicPr>
              <a:picLocks noChangeAspect="1"/>
            </p:cNvPicPr>
            <p:nvPr userDrawn="1"/>
          </p:nvPicPr>
          <p:blipFill>
            <a:blip r:embed="rId11" cstate="print"/>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xmlns="" val="2925422147"/>
                </p:ext>
              </p:extLst>
            </p:nvPr>
          </p:nvGraphicFramePr>
          <p:xfrm>
            <a:off x="44620659" y="15799252"/>
            <a:ext cx="1482266" cy="992162"/>
          </p:xfrm>
          <a:graphic>
            <a:graphicData uri="http://schemas.openxmlformats.org/presentationml/2006/ole">
              <p:oleObj spid="_x0000_s2065" name="Image" r:id="rId12" imgW="1574603" imgH="1053968" progId="">
                <p:embed/>
              </p:oleObj>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2.jpeg"/><Relationship Id="rId9" Type="http://schemas.openxmlformats.org/officeDocument/2006/relationships/image" Target="../media/image17.jpe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 Placeholder 334"/>
          <p:cNvSpPr>
            <a:spLocks noGrp="1"/>
          </p:cNvSpPr>
          <p:nvPr>
            <p:ph type="body" sz="quarter" idx="11"/>
          </p:nvPr>
        </p:nvSpPr>
        <p:spPr/>
        <p:txBody>
          <a:bodyPr/>
          <a:lstStyle/>
          <a:p>
            <a:r>
              <a:rPr lang="en-US" dirty="0" smtClean="0"/>
              <a:t>MOTIVACIÓN</a:t>
            </a:r>
            <a:endParaRPr lang="en-US" dirty="0"/>
          </a:p>
        </p:txBody>
      </p:sp>
      <p:sp>
        <p:nvSpPr>
          <p:cNvPr id="338" name="Text Placeholder 337"/>
          <p:cNvSpPr>
            <a:spLocks noGrp="1"/>
          </p:cNvSpPr>
          <p:nvPr>
            <p:ph type="body" sz="quarter" idx="20"/>
          </p:nvPr>
        </p:nvSpPr>
        <p:spPr>
          <a:xfrm>
            <a:off x="636211" y="19125974"/>
            <a:ext cx="14291358" cy="800265"/>
          </a:xfrm>
        </p:spPr>
        <p:txBody>
          <a:bodyPr/>
          <a:lstStyle/>
          <a:p>
            <a:r>
              <a:rPr lang="en-US" dirty="0" smtClean="0"/>
              <a:t>BIG DATA</a:t>
            </a:r>
            <a:endParaRPr lang="en-US" dirty="0"/>
          </a:p>
        </p:txBody>
      </p:sp>
      <p:sp>
        <p:nvSpPr>
          <p:cNvPr id="339" name="Text Placeholder 338"/>
          <p:cNvSpPr>
            <a:spLocks noGrp="1"/>
          </p:cNvSpPr>
          <p:nvPr>
            <p:ph type="body" sz="quarter" idx="25"/>
          </p:nvPr>
        </p:nvSpPr>
        <p:spPr/>
        <p:txBody>
          <a:bodyPr/>
          <a:lstStyle/>
          <a:p>
            <a:r>
              <a:rPr lang="en-US" dirty="0" smtClean="0"/>
              <a:t>OBJETIVOS</a:t>
            </a:r>
            <a:endParaRPr lang="en-US" dirty="0"/>
          </a:p>
        </p:txBody>
      </p:sp>
      <p:sp>
        <p:nvSpPr>
          <p:cNvPr id="340" name="Text Placeholder 339"/>
          <p:cNvSpPr>
            <a:spLocks noGrp="1"/>
          </p:cNvSpPr>
          <p:nvPr>
            <p:ph type="body" sz="quarter" idx="26"/>
          </p:nvPr>
        </p:nvSpPr>
        <p:spPr/>
        <p:txBody>
          <a:bodyPr/>
          <a:lstStyle/>
          <a:p>
            <a:endParaRPr lang="en-US"/>
          </a:p>
        </p:txBody>
      </p:sp>
      <p:sp>
        <p:nvSpPr>
          <p:cNvPr id="341" name="Text Placeholder 340"/>
          <p:cNvSpPr>
            <a:spLocks noGrp="1"/>
          </p:cNvSpPr>
          <p:nvPr>
            <p:ph type="body" sz="quarter" idx="27"/>
          </p:nvPr>
        </p:nvSpPr>
        <p:spPr>
          <a:xfrm>
            <a:off x="15364404" y="14963567"/>
            <a:ext cx="14283756" cy="800265"/>
          </a:xfrm>
        </p:spPr>
        <p:txBody>
          <a:bodyPr/>
          <a:lstStyle/>
          <a:p>
            <a:r>
              <a:rPr lang="en-US" dirty="0" smtClean="0"/>
              <a:t>METODOLOGÍA</a:t>
            </a:r>
            <a:endParaRPr lang="en-US" dirty="0"/>
          </a:p>
        </p:txBody>
      </p:sp>
      <p:sp>
        <p:nvSpPr>
          <p:cNvPr id="342" name="Text Placeholder 341"/>
          <p:cNvSpPr>
            <a:spLocks noGrp="1"/>
          </p:cNvSpPr>
          <p:nvPr>
            <p:ph type="body" sz="quarter" idx="28"/>
          </p:nvPr>
        </p:nvSpPr>
        <p:spPr>
          <a:xfrm>
            <a:off x="15347853" y="15764906"/>
            <a:ext cx="14289232" cy="897605"/>
          </a:xfrm>
        </p:spPr>
        <p:txBody>
          <a:bodyPr/>
          <a:lstStyle/>
          <a:p>
            <a:endParaRPr lang="en-US" dirty="0"/>
          </a:p>
        </p:txBody>
      </p:sp>
      <p:sp>
        <p:nvSpPr>
          <p:cNvPr id="343" name="Text Placeholder 342"/>
          <p:cNvSpPr>
            <a:spLocks noGrp="1"/>
          </p:cNvSpPr>
          <p:nvPr>
            <p:ph type="body" sz="quarter" idx="29"/>
          </p:nvPr>
        </p:nvSpPr>
        <p:spPr>
          <a:xfrm>
            <a:off x="15364405" y="23511967"/>
            <a:ext cx="7981888" cy="781015"/>
          </a:xfrm>
        </p:spPr>
        <p:txBody>
          <a:bodyPr/>
          <a:lstStyle/>
          <a:p>
            <a:r>
              <a:rPr lang="en-US" dirty="0" smtClean="0"/>
              <a:t>AS IS -  TO BE</a:t>
            </a:r>
          </a:p>
        </p:txBody>
      </p:sp>
      <p:sp>
        <p:nvSpPr>
          <p:cNvPr id="344" name="Text Placeholder 343"/>
          <p:cNvSpPr>
            <a:spLocks noGrp="1"/>
          </p:cNvSpPr>
          <p:nvPr>
            <p:ph type="body" sz="quarter" idx="30"/>
          </p:nvPr>
        </p:nvSpPr>
        <p:spPr>
          <a:xfrm>
            <a:off x="15363709" y="24331100"/>
            <a:ext cx="14283756" cy="897605"/>
          </a:xfrm>
        </p:spPr>
        <p:txBody>
          <a:bodyPr/>
          <a:lstStyle/>
          <a:p>
            <a:endParaRPr lang="en-US" dirty="0"/>
          </a:p>
        </p:txBody>
      </p:sp>
      <p:sp>
        <p:nvSpPr>
          <p:cNvPr id="346" name="Text Placeholder 345"/>
          <p:cNvSpPr>
            <a:spLocks noGrp="1"/>
          </p:cNvSpPr>
          <p:nvPr>
            <p:ph type="body" sz="quarter" idx="96"/>
          </p:nvPr>
        </p:nvSpPr>
        <p:spPr>
          <a:xfrm>
            <a:off x="623691" y="19948012"/>
            <a:ext cx="14300387" cy="897605"/>
          </a:xfrm>
        </p:spPr>
        <p:txBody>
          <a:bodyPr/>
          <a:lstStyle/>
          <a:p>
            <a:endParaRPr lang="en-US" dirty="0"/>
          </a:p>
        </p:txBody>
      </p:sp>
      <p:sp>
        <p:nvSpPr>
          <p:cNvPr id="383" name="Text Placeholder 382"/>
          <p:cNvSpPr>
            <a:spLocks noGrp="1"/>
          </p:cNvSpPr>
          <p:nvPr>
            <p:ph type="body" sz="quarter" idx="150"/>
          </p:nvPr>
        </p:nvSpPr>
        <p:spPr/>
        <p:txBody>
          <a:bodyPr>
            <a:normAutofit fontScale="62500" lnSpcReduction="20000"/>
          </a:bodyPr>
          <a:lstStyle/>
          <a:p>
            <a:r>
              <a:rPr lang="en-US" dirty="0" err="1" smtClean="0"/>
              <a:t>Ingeniero</a:t>
            </a:r>
            <a:r>
              <a:rPr lang="en-US" dirty="0" smtClean="0"/>
              <a:t> de </a:t>
            </a:r>
            <a:r>
              <a:rPr lang="en-US" dirty="0" err="1" smtClean="0"/>
              <a:t>sistemas</a:t>
            </a:r>
            <a:r>
              <a:rPr lang="en-US" dirty="0" smtClean="0"/>
              <a:t>, </a:t>
            </a:r>
            <a:r>
              <a:rPr lang="en-US" dirty="0" err="1" smtClean="0"/>
              <a:t>estudiante</a:t>
            </a:r>
            <a:r>
              <a:rPr lang="en-US" dirty="0" smtClean="0"/>
              <a:t> de la </a:t>
            </a:r>
            <a:r>
              <a:rPr lang="en-US" dirty="0" err="1" smtClean="0"/>
              <a:t>Maestría</a:t>
            </a:r>
            <a:r>
              <a:rPr lang="en-US" dirty="0" smtClean="0"/>
              <a:t> en </a:t>
            </a:r>
            <a:r>
              <a:rPr lang="en-US" dirty="0" err="1" smtClean="0"/>
              <a:t>Ingeniería</a:t>
            </a:r>
            <a:r>
              <a:rPr lang="en-US" dirty="0" smtClean="0"/>
              <a:t> de </a:t>
            </a:r>
            <a:r>
              <a:rPr lang="en-US" dirty="0" err="1" smtClean="0"/>
              <a:t>Sistemas</a:t>
            </a:r>
            <a:r>
              <a:rPr lang="en-US" dirty="0" smtClean="0"/>
              <a:t> y </a:t>
            </a:r>
            <a:r>
              <a:rPr lang="en-US" dirty="0" err="1" smtClean="0"/>
              <a:t>Computación</a:t>
            </a:r>
            <a:endParaRPr lang="en-US" dirty="0" smtClean="0"/>
          </a:p>
          <a:p>
            <a:r>
              <a:rPr lang="en-US" dirty="0" err="1" smtClean="0"/>
              <a:t>Pontificia</a:t>
            </a:r>
            <a:r>
              <a:rPr lang="en-US" dirty="0" smtClean="0"/>
              <a:t> Universidad </a:t>
            </a:r>
            <a:r>
              <a:rPr lang="en-US" dirty="0" err="1" smtClean="0"/>
              <a:t>Javeriana</a:t>
            </a:r>
            <a:endParaRPr lang="en-US" dirty="0"/>
          </a:p>
        </p:txBody>
      </p:sp>
      <p:sp>
        <p:nvSpPr>
          <p:cNvPr id="384" name="Text Placeholder 383"/>
          <p:cNvSpPr>
            <a:spLocks noGrp="1"/>
          </p:cNvSpPr>
          <p:nvPr>
            <p:ph type="body" sz="quarter" idx="151"/>
          </p:nvPr>
        </p:nvSpPr>
        <p:spPr/>
        <p:txBody>
          <a:bodyPr>
            <a:normAutofit/>
          </a:bodyPr>
          <a:lstStyle/>
          <a:p>
            <a:r>
              <a:rPr lang="en-US" sz="4800" dirty="0" err="1" smtClean="0"/>
              <a:t>Ing</a:t>
            </a:r>
            <a:r>
              <a:rPr lang="en-US" sz="4800" dirty="0" smtClean="0"/>
              <a:t>. Wilson Alzate </a:t>
            </a:r>
            <a:r>
              <a:rPr lang="en-US" sz="4800" dirty="0" err="1" smtClean="0"/>
              <a:t>Calderón</a:t>
            </a:r>
            <a:endParaRPr lang="en-US" sz="4800" dirty="0"/>
          </a:p>
        </p:txBody>
      </p:sp>
      <p:sp>
        <p:nvSpPr>
          <p:cNvPr id="385" name="Text Placeholder 384"/>
          <p:cNvSpPr>
            <a:spLocks noGrp="1"/>
          </p:cNvSpPr>
          <p:nvPr>
            <p:ph type="body" sz="quarter" idx="153"/>
          </p:nvPr>
        </p:nvSpPr>
        <p:spPr/>
        <p:txBody>
          <a:bodyPr>
            <a:normAutofit fontScale="70000" lnSpcReduction="20000"/>
          </a:bodyPr>
          <a:lstStyle/>
          <a:p>
            <a:r>
              <a:rPr lang="es-CO" dirty="0" err="1" smtClean="0"/>
              <a:t>BigTexts</a:t>
            </a:r>
            <a:r>
              <a:rPr lang="es-CO" dirty="0" smtClean="0"/>
              <a:t>: Framework de pre-procesamiento de datos en minería de texto basado en tecnologías de Big Data</a:t>
            </a:r>
            <a:endParaRPr lang="en-US" dirty="0"/>
          </a:p>
        </p:txBody>
      </p:sp>
      <p:pic>
        <p:nvPicPr>
          <p:cNvPr id="16" name="15 Imagen" descr="600px-Javeriana-Blanco.png"/>
          <p:cNvPicPr>
            <a:picLocks noChangeAspect="1"/>
          </p:cNvPicPr>
          <p:nvPr/>
        </p:nvPicPr>
        <p:blipFill>
          <a:blip r:embed="rId3" cstate="print"/>
          <a:stretch>
            <a:fillRect/>
          </a:stretch>
        </p:blipFill>
        <p:spPr>
          <a:xfrm>
            <a:off x="25004110" y="29976"/>
            <a:ext cx="5302634" cy="5302634"/>
          </a:xfrm>
          <a:prstGeom prst="rect">
            <a:avLst/>
          </a:prstGeom>
        </p:spPr>
      </p:pic>
      <p:pic>
        <p:nvPicPr>
          <p:cNvPr id="17" name="Shape 70"/>
          <p:cNvPicPr preferRelativeResize="0"/>
          <p:nvPr/>
        </p:nvPicPr>
        <p:blipFill>
          <a:blip r:embed="rId4" cstate="print">
            <a:alphaModFix/>
          </a:blip>
          <a:stretch>
            <a:fillRect/>
          </a:stretch>
        </p:blipFill>
        <p:spPr>
          <a:xfrm>
            <a:off x="636213" y="8483576"/>
            <a:ext cx="5082415" cy="3092888"/>
          </a:xfrm>
          <a:prstGeom prst="rect">
            <a:avLst/>
          </a:prstGeom>
          <a:noFill/>
          <a:ln>
            <a:noFill/>
          </a:ln>
        </p:spPr>
      </p:pic>
      <p:pic>
        <p:nvPicPr>
          <p:cNvPr id="18" name="Shape 71"/>
          <p:cNvPicPr preferRelativeResize="0"/>
          <p:nvPr/>
        </p:nvPicPr>
        <p:blipFill>
          <a:blip r:embed="rId5" cstate="print">
            <a:alphaModFix/>
          </a:blip>
          <a:stretch>
            <a:fillRect/>
          </a:stretch>
        </p:blipFill>
        <p:spPr>
          <a:xfrm>
            <a:off x="5718629" y="8483567"/>
            <a:ext cx="5509020" cy="3092887"/>
          </a:xfrm>
          <a:prstGeom prst="rect">
            <a:avLst/>
          </a:prstGeom>
          <a:noFill/>
          <a:ln>
            <a:noFill/>
          </a:ln>
        </p:spPr>
      </p:pic>
      <p:pic>
        <p:nvPicPr>
          <p:cNvPr id="19" name="Shape 72"/>
          <p:cNvPicPr preferRelativeResize="0"/>
          <p:nvPr/>
        </p:nvPicPr>
        <p:blipFill>
          <a:blip r:embed="rId6" cstate="print">
            <a:alphaModFix/>
          </a:blip>
          <a:stretch>
            <a:fillRect/>
          </a:stretch>
        </p:blipFill>
        <p:spPr>
          <a:xfrm>
            <a:off x="636215" y="11423800"/>
            <a:ext cx="4901965" cy="3539767"/>
          </a:xfrm>
          <a:prstGeom prst="rect">
            <a:avLst/>
          </a:prstGeom>
          <a:noFill/>
          <a:ln>
            <a:noFill/>
          </a:ln>
        </p:spPr>
      </p:pic>
      <p:pic>
        <p:nvPicPr>
          <p:cNvPr id="20" name="Shape 73"/>
          <p:cNvPicPr preferRelativeResize="0"/>
          <p:nvPr/>
        </p:nvPicPr>
        <p:blipFill>
          <a:blip r:embed="rId7" cstate="print">
            <a:alphaModFix/>
          </a:blip>
          <a:stretch>
            <a:fillRect/>
          </a:stretch>
        </p:blipFill>
        <p:spPr>
          <a:xfrm>
            <a:off x="9853790" y="11413642"/>
            <a:ext cx="5082413" cy="3591188"/>
          </a:xfrm>
          <a:prstGeom prst="rect">
            <a:avLst/>
          </a:prstGeom>
          <a:noFill/>
          <a:ln>
            <a:noFill/>
          </a:ln>
        </p:spPr>
      </p:pic>
      <p:pic>
        <p:nvPicPr>
          <p:cNvPr id="21" name="Shape 74"/>
          <p:cNvPicPr preferRelativeResize="0"/>
          <p:nvPr/>
        </p:nvPicPr>
        <p:blipFill>
          <a:blip r:embed="rId8" cstate="print">
            <a:alphaModFix/>
          </a:blip>
          <a:stretch>
            <a:fillRect/>
          </a:stretch>
        </p:blipFill>
        <p:spPr>
          <a:xfrm>
            <a:off x="5357691" y="11389675"/>
            <a:ext cx="4719713" cy="3539767"/>
          </a:xfrm>
          <a:prstGeom prst="rect">
            <a:avLst/>
          </a:prstGeom>
          <a:noFill/>
          <a:ln>
            <a:noFill/>
          </a:ln>
        </p:spPr>
      </p:pic>
      <p:pic>
        <p:nvPicPr>
          <p:cNvPr id="22" name="Shape 75"/>
          <p:cNvPicPr preferRelativeResize="0"/>
          <p:nvPr/>
        </p:nvPicPr>
        <p:blipFill>
          <a:blip r:embed="rId9" cstate="print">
            <a:alphaModFix/>
          </a:blip>
          <a:stretch>
            <a:fillRect/>
          </a:stretch>
        </p:blipFill>
        <p:spPr>
          <a:xfrm>
            <a:off x="11056945" y="8510470"/>
            <a:ext cx="3879260" cy="2895493"/>
          </a:xfrm>
          <a:prstGeom prst="rect">
            <a:avLst/>
          </a:prstGeom>
          <a:noFill/>
          <a:ln>
            <a:noFill/>
          </a:ln>
        </p:spPr>
      </p:pic>
      <p:pic>
        <p:nvPicPr>
          <p:cNvPr id="24" name="23 Imagen" descr="emr-patient-big.png"/>
          <p:cNvPicPr>
            <a:picLocks noChangeAspect="1"/>
          </p:cNvPicPr>
          <p:nvPr/>
        </p:nvPicPr>
        <p:blipFill>
          <a:blip r:embed="rId10" cstate="print"/>
          <a:stretch>
            <a:fillRect/>
          </a:stretch>
        </p:blipFill>
        <p:spPr>
          <a:xfrm>
            <a:off x="636215" y="14929443"/>
            <a:ext cx="4901965" cy="3651964"/>
          </a:xfrm>
          <a:prstGeom prst="rect">
            <a:avLst/>
          </a:prstGeom>
        </p:spPr>
      </p:pic>
      <p:pic>
        <p:nvPicPr>
          <p:cNvPr id="25" name="24 Imagen" descr="Electronic-Health-Records.jpg"/>
          <p:cNvPicPr>
            <a:picLocks noChangeAspect="1"/>
          </p:cNvPicPr>
          <p:nvPr/>
        </p:nvPicPr>
        <p:blipFill>
          <a:blip r:embed="rId11" cstate="print"/>
          <a:stretch>
            <a:fillRect/>
          </a:stretch>
        </p:blipFill>
        <p:spPr>
          <a:xfrm>
            <a:off x="5488318" y="14924148"/>
            <a:ext cx="5404775" cy="3529476"/>
          </a:xfrm>
          <a:prstGeom prst="rect">
            <a:avLst/>
          </a:prstGeom>
        </p:spPr>
      </p:pic>
      <p:pic>
        <p:nvPicPr>
          <p:cNvPr id="26" name="25 Imagen" descr="healthy-heart.jpg"/>
          <p:cNvPicPr>
            <a:picLocks noChangeAspect="1"/>
          </p:cNvPicPr>
          <p:nvPr/>
        </p:nvPicPr>
        <p:blipFill>
          <a:blip r:embed="rId12" cstate="print"/>
          <a:stretch>
            <a:fillRect/>
          </a:stretch>
        </p:blipFill>
        <p:spPr>
          <a:xfrm>
            <a:off x="10731148" y="14924148"/>
            <a:ext cx="4191696" cy="3600000"/>
          </a:xfrm>
          <a:prstGeom prst="rect">
            <a:avLst/>
          </a:prstGeom>
        </p:spPr>
      </p:pic>
      <p:sp>
        <p:nvSpPr>
          <p:cNvPr id="51" name="50 Marcador de texto"/>
          <p:cNvSpPr>
            <a:spLocks noGrp="1"/>
          </p:cNvSpPr>
          <p:nvPr>
            <p:ph type="body" sz="quarter" idx="10"/>
          </p:nvPr>
        </p:nvSpPr>
        <p:spPr/>
        <p:txBody>
          <a:bodyPr/>
          <a:lstStyle/>
          <a:p>
            <a:endParaRPr lang="es-CO" dirty="0"/>
          </a:p>
        </p:txBody>
      </p:sp>
      <p:grpSp>
        <p:nvGrpSpPr>
          <p:cNvPr id="52" name="51 Grupo"/>
          <p:cNvGrpSpPr>
            <a:grpSpLocks noChangeAspect="1"/>
          </p:cNvGrpSpPr>
          <p:nvPr/>
        </p:nvGrpSpPr>
        <p:grpSpPr>
          <a:xfrm>
            <a:off x="1686033" y="20915922"/>
            <a:ext cx="12600000" cy="5598010"/>
            <a:chOff x="119250" y="1133925"/>
            <a:chExt cx="9024749" cy="4009574"/>
          </a:xfrm>
        </p:grpSpPr>
        <p:sp>
          <p:nvSpPr>
            <p:cNvPr id="53" name="Shape 52"/>
            <p:cNvSpPr/>
            <p:nvPr/>
          </p:nvSpPr>
          <p:spPr>
            <a:xfrm>
              <a:off x="119250" y="1764300"/>
              <a:ext cx="3432299" cy="3379199"/>
            </a:xfrm>
            <a:prstGeom prst="ellipse">
              <a:avLst/>
            </a:prstGeom>
            <a:solidFill>
              <a:srgbClr val="FFF2CC"/>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0" dirty="0"/>
                <a:t>Volumen</a:t>
              </a:r>
            </a:p>
            <a:p>
              <a:pPr lvl="0" algn="ctr" rtl="0">
                <a:spcBef>
                  <a:spcPts val="0"/>
                </a:spcBef>
                <a:buNone/>
              </a:pPr>
              <a:endParaRPr sz="3600" dirty="0"/>
            </a:p>
            <a:p>
              <a:pPr algn="ctr">
                <a:spcBef>
                  <a:spcPts val="0"/>
                </a:spcBef>
                <a:buNone/>
              </a:pPr>
              <a:r>
                <a:rPr lang="en" sz="3200" dirty="0"/>
                <a:t>Cuántos datos?</a:t>
              </a:r>
            </a:p>
          </p:txBody>
        </p:sp>
        <p:sp>
          <p:nvSpPr>
            <p:cNvPr id="54" name="Shape 53"/>
            <p:cNvSpPr/>
            <p:nvPr/>
          </p:nvSpPr>
          <p:spPr>
            <a:xfrm>
              <a:off x="2855850" y="1133925"/>
              <a:ext cx="3432299" cy="3379199"/>
            </a:xfrm>
            <a:prstGeom prst="ellipse">
              <a:avLst/>
            </a:prstGeom>
            <a:solidFill>
              <a:srgbClr val="F4CCCC"/>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0" dirty="0"/>
                <a:t>Velocidad</a:t>
              </a:r>
            </a:p>
            <a:p>
              <a:pPr lvl="0" algn="ctr" rtl="0">
                <a:spcBef>
                  <a:spcPts val="0"/>
                </a:spcBef>
                <a:buNone/>
              </a:pPr>
              <a:endParaRPr sz="3600" dirty="0"/>
            </a:p>
            <a:p>
              <a:pPr lvl="0" algn="ctr" rtl="0">
                <a:spcBef>
                  <a:spcPts val="0"/>
                </a:spcBef>
                <a:buNone/>
              </a:pPr>
              <a:r>
                <a:rPr lang="en" sz="3200" dirty="0"/>
                <a:t>Qué tan rápido los datos son procesados?</a:t>
              </a:r>
            </a:p>
          </p:txBody>
        </p:sp>
        <p:sp>
          <p:nvSpPr>
            <p:cNvPr id="55" name="Shape 54"/>
            <p:cNvSpPr/>
            <p:nvPr/>
          </p:nvSpPr>
          <p:spPr>
            <a:xfrm>
              <a:off x="5711700" y="1764300"/>
              <a:ext cx="3432299" cy="3379199"/>
            </a:xfrm>
            <a:prstGeom prst="ellipse">
              <a:avLst/>
            </a:prstGeom>
            <a:solidFill>
              <a:schemeClr val="accent1">
                <a:lumMod val="20000"/>
                <a:lumOff val="80000"/>
              </a:scheme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0" dirty="0"/>
                <a:t>Variedad</a:t>
              </a:r>
            </a:p>
            <a:p>
              <a:pPr lvl="0" algn="ctr" rtl="0">
                <a:spcBef>
                  <a:spcPts val="0"/>
                </a:spcBef>
                <a:buNone/>
              </a:pPr>
              <a:endParaRPr sz="3600" dirty="0"/>
            </a:p>
            <a:p>
              <a:pPr lvl="0" algn="ctr" rtl="0">
                <a:spcBef>
                  <a:spcPts val="0"/>
                </a:spcBef>
                <a:buNone/>
              </a:pPr>
              <a:r>
                <a:rPr lang="en" sz="3200" dirty="0"/>
                <a:t>Qué tipos de datos hay?</a:t>
              </a:r>
            </a:p>
          </p:txBody>
        </p:sp>
      </p:grpSp>
      <p:sp>
        <p:nvSpPr>
          <p:cNvPr id="56" name="Text Placeholder 337"/>
          <p:cNvSpPr txBox="1">
            <a:spLocks/>
          </p:cNvSpPr>
          <p:nvPr/>
        </p:nvSpPr>
        <p:spPr>
          <a:xfrm>
            <a:off x="631486" y="26795452"/>
            <a:ext cx="14291358" cy="800265"/>
          </a:xfrm>
          <a:prstGeom prst="rect">
            <a:avLst/>
          </a:prstGeom>
          <a:noFill/>
        </p:spPr>
        <p:txBody>
          <a:bodyPr wrap="square" lIns="89551" tIns="89551" rIns="89551" bIns="89551" anchor="ctr" anchorCtr="0">
            <a:spAutoFit/>
          </a:bodyPr>
          <a:lstStyle/>
          <a:p>
            <a:pPr marL="0" marR="0" lvl="0" indent="0" algn="ctr" defTabSz="429841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sng" strike="noStrike" kern="1200" cap="none" spc="0" normalizeH="0" baseline="0" noProof="0" dirty="0" smtClean="0">
                <a:ln>
                  <a:noFill/>
                </a:ln>
                <a:solidFill>
                  <a:schemeClr val="accent5">
                    <a:lumMod val="50000"/>
                  </a:schemeClr>
                </a:solidFill>
                <a:effectLst/>
                <a:uLnTx/>
                <a:uFillTx/>
                <a:latin typeface="+mn-lt"/>
                <a:ea typeface="+mn-ea"/>
                <a:cs typeface="+mn-cs"/>
              </a:rPr>
              <a:t>MINERÍA DE TEXTO</a:t>
            </a:r>
            <a:endParaRPr kumimoji="0" lang="en-US" sz="3900" b="1" i="0" u="sng" strike="noStrike" kern="1200" cap="none" spc="0" normalizeH="0" baseline="0" noProof="0" dirty="0">
              <a:ln>
                <a:noFill/>
              </a:ln>
              <a:solidFill>
                <a:schemeClr val="accent5">
                  <a:lumMod val="50000"/>
                </a:schemeClr>
              </a:solidFill>
              <a:effectLst/>
              <a:uLnTx/>
              <a:uFillTx/>
              <a:latin typeface="+mn-lt"/>
              <a:ea typeface="+mn-ea"/>
              <a:cs typeface="+mn-cs"/>
            </a:endParaRPr>
          </a:p>
        </p:txBody>
      </p:sp>
      <p:sp>
        <p:nvSpPr>
          <p:cNvPr id="58" name="Text Placeholder 337"/>
          <p:cNvSpPr txBox="1">
            <a:spLocks/>
          </p:cNvSpPr>
          <p:nvPr/>
        </p:nvSpPr>
        <p:spPr>
          <a:xfrm>
            <a:off x="689293" y="34205549"/>
            <a:ext cx="14291358" cy="800265"/>
          </a:xfrm>
          <a:prstGeom prst="rect">
            <a:avLst/>
          </a:prstGeom>
          <a:noFill/>
        </p:spPr>
        <p:txBody>
          <a:bodyPr wrap="square" lIns="89551" tIns="89551" rIns="89551" bIns="89551" anchor="ctr" anchorCtr="0">
            <a:spAutoFit/>
          </a:bodyPr>
          <a:lstStyle/>
          <a:p>
            <a:pPr marL="0" marR="0" lvl="0" indent="0" algn="ctr" defTabSz="4298410" rtl="0" eaLnBrk="1" fontAlgn="auto" latinLnBrk="0" hangingPunct="1">
              <a:lnSpc>
                <a:spcPct val="100000"/>
              </a:lnSpc>
              <a:spcBef>
                <a:spcPct val="20000"/>
              </a:spcBef>
              <a:spcAft>
                <a:spcPts val="0"/>
              </a:spcAft>
              <a:buClrTx/>
              <a:buSzTx/>
              <a:buFont typeface="Arial" pitchFamily="34" charset="0"/>
              <a:buNone/>
              <a:tabLst/>
              <a:defRPr/>
            </a:pPr>
            <a:r>
              <a:rPr lang="en-US" sz="3900" b="1" u="sng" dirty="0" smtClean="0">
                <a:solidFill>
                  <a:schemeClr val="accent5">
                    <a:lumMod val="50000"/>
                  </a:schemeClr>
                </a:solidFill>
              </a:rPr>
              <a:t>SOLUCIÓN</a:t>
            </a:r>
            <a:endParaRPr kumimoji="0" lang="en-US" sz="3900" b="1" i="0" u="sng" strike="noStrike" kern="1200" cap="none" spc="0" normalizeH="0" baseline="0" noProof="0" dirty="0">
              <a:ln>
                <a:noFill/>
              </a:ln>
              <a:solidFill>
                <a:schemeClr val="accent5">
                  <a:lumMod val="50000"/>
                </a:schemeClr>
              </a:solidFill>
              <a:effectLst/>
              <a:uLnTx/>
              <a:uFillTx/>
              <a:latin typeface="+mn-lt"/>
              <a:ea typeface="+mn-ea"/>
              <a:cs typeface="+mn-cs"/>
            </a:endParaRPr>
          </a:p>
        </p:txBody>
      </p:sp>
      <p:pic>
        <p:nvPicPr>
          <p:cNvPr id="65" name="64 Imagen" descr="Imagen1.png"/>
          <p:cNvPicPr>
            <a:picLocks noChangeAspect="1"/>
          </p:cNvPicPr>
          <p:nvPr/>
        </p:nvPicPr>
        <p:blipFill>
          <a:blip r:embed="rId13" cstate="print"/>
          <a:stretch>
            <a:fillRect/>
          </a:stretch>
        </p:blipFill>
        <p:spPr>
          <a:xfrm>
            <a:off x="15364403" y="8483567"/>
            <a:ext cx="13320000" cy="5866704"/>
          </a:xfrm>
          <a:prstGeom prst="rect">
            <a:avLst/>
          </a:prstGeom>
        </p:spPr>
      </p:pic>
      <p:pic>
        <p:nvPicPr>
          <p:cNvPr id="66" name="65 Imagen" descr="Metodología (2).png"/>
          <p:cNvPicPr>
            <a:picLocks noChangeAspect="1"/>
          </p:cNvPicPr>
          <p:nvPr/>
        </p:nvPicPr>
        <p:blipFill>
          <a:blip r:embed="rId14" cstate="print"/>
          <a:stretch>
            <a:fillRect/>
          </a:stretch>
        </p:blipFill>
        <p:spPr>
          <a:xfrm>
            <a:off x="15401640" y="16662511"/>
            <a:ext cx="14220000" cy="6453571"/>
          </a:xfrm>
          <a:prstGeom prst="rect">
            <a:avLst/>
          </a:prstGeom>
        </p:spPr>
      </p:pic>
      <p:pic>
        <p:nvPicPr>
          <p:cNvPr id="67" name="66 Imagen" descr="Imagen2.png"/>
          <p:cNvPicPr>
            <a:picLocks noChangeAspect="1"/>
          </p:cNvPicPr>
          <p:nvPr/>
        </p:nvPicPr>
        <p:blipFill>
          <a:blip r:embed="rId15" cstate="print"/>
          <a:stretch>
            <a:fillRect/>
          </a:stretch>
        </p:blipFill>
        <p:spPr>
          <a:xfrm>
            <a:off x="916299" y="35403387"/>
            <a:ext cx="13680000" cy="6130531"/>
          </a:xfrm>
          <a:prstGeom prst="rect">
            <a:avLst/>
          </a:prstGeom>
        </p:spPr>
      </p:pic>
      <p:sp>
        <p:nvSpPr>
          <p:cNvPr id="69" name="Text Placeholder 340"/>
          <p:cNvSpPr txBox="1">
            <a:spLocks/>
          </p:cNvSpPr>
          <p:nvPr/>
        </p:nvSpPr>
        <p:spPr>
          <a:xfrm>
            <a:off x="15422211" y="31807557"/>
            <a:ext cx="14283756" cy="781015"/>
          </a:xfrm>
          <a:prstGeom prst="rect">
            <a:avLst/>
          </a:prstGeom>
          <a:noFill/>
        </p:spPr>
        <p:txBody>
          <a:bodyPr wrap="square" lIns="89551" tIns="89551" rIns="89551" bIns="89551" anchor="ctr" anchorCtr="0">
            <a:spAutoFit/>
          </a:bodyPr>
          <a:lstStyle/>
          <a:p>
            <a:pPr marL="0" marR="0" lvl="0" indent="0" algn="ctr" defTabSz="429841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sng" strike="noStrike" kern="1200" cap="none" spc="0" normalizeH="0" baseline="0" noProof="0" dirty="0" smtClean="0">
                <a:ln>
                  <a:noFill/>
                </a:ln>
                <a:solidFill>
                  <a:schemeClr val="accent5">
                    <a:lumMod val="50000"/>
                  </a:schemeClr>
                </a:solidFill>
                <a:effectLst/>
                <a:uLnTx/>
                <a:uFillTx/>
                <a:latin typeface="+mn-lt"/>
                <a:ea typeface="+mn-ea"/>
                <a:cs typeface="+mn-cs"/>
              </a:rPr>
              <a:t>ARQUITECTURA</a:t>
            </a:r>
          </a:p>
        </p:txBody>
      </p:sp>
      <p:pic>
        <p:nvPicPr>
          <p:cNvPr id="71" name="70 Imagen" descr="SituacionDeseadaVsSituacionActual.png"/>
          <p:cNvPicPr>
            <a:picLocks noChangeAspect="1"/>
          </p:cNvPicPr>
          <p:nvPr/>
        </p:nvPicPr>
        <p:blipFill>
          <a:blip r:embed="rId16" cstate="print"/>
          <a:stretch>
            <a:fillRect/>
          </a:stretch>
        </p:blipFill>
        <p:spPr>
          <a:xfrm>
            <a:off x="15390143" y="26151040"/>
            <a:ext cx="7956149" cy="4189981"/>
          </a:xfrm>
          <a:prstGeom prst="rect">
            <a:avLst/>
          </a:prstGeom>
        </p:spPr>
      </p:pic>
      <p:pic>
        <p:nvPicPr>
          <p:cNvPr id="72" name="71 Imagen" descr="BigTexts.png"/>
          <p:cNvPicPr>
            <a:picLocks noChangeAspect="1"/>
          </p:cNvPicPr>
          <p:nvPr/>
        </p:nvPicPr>
        <p:blipFill>
          <a:blip r:embed="rId17" cstate="print"/>
          <a:stretch>
            <a:fillRect/>
          </a:stretch>
        </p:blipFill>
        <p:spPr>
          <a:xfrm>
            <a:off x="15691999" y="33335054"/>
            <a:ext cx="13680422" cy="7176836"/>
          </a:xfrm>
          <a:prstGeom prst="rect">
            <a:avLst/>
          </a:prstGeom>
        </p:spPr>
      </p:pic>
      <p:sp>
        <p:nvSpPr>
          <p:cNvPr id="73" name="72 CuadroTexto"/>
          <p:cNvSpPr txBox="1"/>
          <p:nvPr/>
        </p:nvSpPr>
        <p:spPr>
          <a:xfrm>
            <a:off x="28281649" y="10310648"/>
            <a:ext cx="1822229" cy="707886"/>
          </a:xfrm>
          <a:prstGeom prst="rect">
            <a:avLst/>
          </a:prstGeom>
          <a:noFill/>
        </p:spPr>
        <p:txBody>
          <a:bodyPr wrap="square" rtlCol="0">
            <a:spAutoFit/>
          </a:bodyPr>
          <a:lstStyle/>
          <a:p>
            <a:r>
              <a:rPr lang="es-CO" sz="4000" b="1" dirty="0" smtClean="0">
                <a:solidFill>
                  <a:srgbClr val="00B050"/>
                </a:solidFill>
              </a:rPr>
              <a:t>100%</a:t>
            </a:r>
            <a:endParaRPr lang="es-CO" sz="4000" b="1" dirty="0">
              <a:solidFill>
                <a:srgbClr val="00B050"/>
              </a:solidFill>
            </a:endParaRPr>
          </a:p>
        </p:txBody>
      </p:sp>
      <p:sp>
        <p:nvSpPr>
          <p:cNvPr id="74" name="73 CuadroTexto"/>
          <p:cNvSpPr txBox="1"/>
          <p:nvPr/>
        </p:nvSpPr>
        <p:spPr>
          <a:xfrm>
            <a:off x="28307925" y="11345916"/>
            <a:ext cx="1822229" cy="707886"/>
          </a:xfrm>
          <a:prstGeom prst="rect">
            <a:avLst/>
          </a:prstGeom>
          <a:noFill/>
        </p:spPr>
        <p:txBody>
          <a:bodyPr wrap="square" rtlCol="0">
            <a:spAutoFit/>
          </a:bodyPr>
          <a:lstStyle/>
          <a:p>
            <a:r>
              <a:rPr lang="es-CO" sz="4000" b="1" dirty="0" smtClean="0">
                <a:solidFill>
                  <a:srgbClr val="00B050"/>
                </a:solidFill>
              </a:rPr>
              <a:t>100%</a:t>
            </a:r>
            <a:endParaRPr lang="es-CO" sz="4000" b="1" dirty="0">
              <a:solidFill>
                <a:srgbClr val="00B050"/>
              </a:solidFill>
            </a:endParaRPr>
          </a:p>
        </p:txBody>
      </p:sp>
      <p:sp>
        <p:nvSpPr>
          <p:cNvPr id="75" name="74 CuadroTexto"/>
          <p:cNvSpPr txBox="1"/>
          <p:nvPr/>
        </p:nvSpPr>
        <p:spPr>
          <a:xfrm>
            <a:off x="28271139" y="12444246"/>
            <a:ext cx="1822229" cy="707886"/>
          </a:xfrm>
          <a:prstGeom prst="rect">
            <a:avLst/>
          </a:prstGeom>
          <a:noFill/>
        </p:spPr>
        <p:txBody>
          <a:bodyPr wrap="square" rtlCol="0">
            <a:spAutoFit/>
          </a:bodyPr>
          <a:lstStyle/>
          <a:p>
            <a:r>
              <a:rPr lang="es-CO" sz="4000" b="1" dirty="0" smtClean="0">
                <a:solidFill>
                  <a:srgbClr val="00B050"/>
                </a:solidFill>
              </a:rPr>
              <a:t>100%</a:t>
            </a:r>
            <a:endParaRPr lang="es-CO" sz="4000" b="1" dirty="0">
              <a:solidFill>
                <a:srgbClr val="00B050"/>
              </a:solidFill>
            </a:endParaRPr>
          </a:p>
        </p:txBody>
      </p:sp>
      <p:sp>
        <p:nvSpPr>
          <p:cNvPr id="76" name="75 CuadroTexto"/>
          <p:cNvSpPr txBox="1"/>
          <p:nvPr/>
        </p:nvSpPr>
        <p:spPr>
          <a:xfrm>
            <a:off x="28554918" y="13516300"/>
            <a:ext cx="1822229" cy="707886"/>
          </a:xfrm>
          <a:prstGeom prst="rect">
            <a:avLst/>
          </a:prstGeom>
          <a:noFill/>
        </p:spPr>
        <p:txBody>
          <a:bodyPr wrap="square" rtlCol="0">
            <a:spAutoFit/>
          </a:bodyPr>
          <a:lstStyle/>
          <a:p>
            <a:r>
              <a:rPr lang="es-CO" sz="4000" b="1" dirty="0" smtClean="0">
                <a:solidFill>
                  <a:srgbClr val="FFC000"/>
                </a:solidFill>
              </a:rPr>
              <a:t>60%</a:t>
            </a:r>
            <a:endParaRPr lang="es-CO" sz="4000" b="1" dirty="0">
              <a:solidFill>
                <a:srgbClr val="FFC000"/>
              </a:solidFill>
            </a:endParaRPr>
          </a:p>
        </p:txBody>
      </p:sp>
      <p:pic>
        <p:nvPicPr>
          <p:cNvPr id="77" name="76 Imagen" descr="MineriaDeTexto.png"/>
          <p:cNvPicPr>
            <a:picLocks noChangeAspect="1"/>
          </p:cNvPicPr>
          <p:nvPr/>
        </p:nvPicPr>
        <p:blipFill>
          <a:blip r:embed="rId18" cstate="print"/>
          <a:stretch>
            <a:fillRect/>
          </a:stretch>
        </p:blipFill>
        <p:spPr>
          <a:xfrm>
            <a:off x="660267" y="27405887"/>
            <a:ext cx="14220000" cy="6582936"/>
          </a:xfrm>
          <a:prstGeom prst="rect">
            <a:avLst/>
          </a:prstGeom>
        </p:spPr>
      </p:pic>
      <p:pic>
        <p:nvPicPr>
          <p:cNvPr id="42" name="41 Imagen" descr="PXP-Process-Phases.png"/>
          <p:cNvPicPr>
            <a:picLocks noChangeAspect="1"/>
          </p:cNvPicPr>
          <p:nvPr/>
        </p:nvPicPr>
        <p:blipFill>
          <a:blip r:embed="rId19" cstate="print"/>
          <a:stretch>
            <a:fillRect/>
          </a:stretch>
        </p:blipFill>
        <p:spPr>
          <a:xfrm>
            <a:off x="23346293" y="25586266"/>
            <a:ext cx="6301867" cy="5687651"/>
          </a:xfrm>
          <a:prstGeom prst="rect">
            <a:avLst/>
          </a:prstGeom>
        </p:spPr>
      </p:pic>
      <p:sp>
        <p:nvSpPr>
          <p:cNvPr id="43" name="Text Placeholder 342"/>
          <p:cNvSpPr txBox="1">
            <a:spLocks/>
          </p:cNvSpPr>
          <p:nvPr/>
        </p:nvSpPr>
        <p:spPr>
          <a:xfrm>
            <a:off x="23346292" y="23492049"/>
            <a:ext cx="6275347" cy="1381180"/>
          </a:xfrm>
          <a:prstGeom prst="rect">
            <a:avLst/>
          </a:prstGeom>
          <a:noFill/>
        </p:spPr>
        <p:txBody>
          <a:bodyPr wrap="square" lIns="89551" tIns="89551" rIns="89551" bIns="89551" anchor="ctr" anchorCtr="0">
            <a:spAutoFit/>
          </a:bodyPr>
          <a:lstStyle/>
          <a:p>
            <a:pPr marL="0" marR="0" lvl="0" indent="0" algn="ctr" defTabSz="4298410" rtl="0" eaLnBrk="1" fontAlgn="auto" latinLnBrk="0" hangingPunct="1">
              <a:lnSpc>
                <a:spcPct val="100000"/>
              </a:lnSpc>
              <a:spcBef>
                <a:spcPct val="20000"/>
              </a:spcBef>
              <a:spcAft>
                <a:spcPts val="0"/>
              </a:spcAft>
              <a:buClrTx/>
              <a:buSzTx/>
              <a:buFont typeface="Arial" pitchFamily="34" charset="0"/>
              <a:buNone/>
              <a:tabLst/>
              <a:defRPr/>
            </a:pPr>
            <a:r>
              <a:rPr lang="en-US" sz="3900" b="1" u="sng" dirty="0" smtClean="0">
                <a:solidFill>
                  <a:schemeClr val="accent5">
                    <a:lumMod val="50000"/>
                  </a:schemeClr>
                </a:solidFill>
              </a:rPr>
              <a:t>METODOLOGÍA DE DESARROLLO</a:t>
            </a:r>
            <a:endParaRPr kumimoji="0" lang="en-US" sz="3900" b="1" i="0" u="sng" strike="noStrike" kern="1200" cap="none" spc="0" normalizeH="0" baseline="0" noProof="0" dirty="0" smtClean="0">
              <a:ln>
                <a:noFill/>
              </a:ln>
              <a:solidFill>
                <a:schemeClr val="accent5">
                  <a:lumMod val="50000"/>
                </a:schemeClr>
              </a:solidFill>
              <a:effectLst/>
              <a:uLnTx/>
              <a:uFillTx/>
              <a:latin typeface="+mn-lt"/>
              <a:ea typeface="+mn-ea"/>
              <a:cs typeface="+mn-cs"/>
            </a:endParaRPr>
          </a:p>
        </p:txBody>
      </p:sp>
    </p:spTree>
    <p:extLst>
      <p:ext uri="{BB962C8B-B14F-4D97-AF65-F5344CB8AC3E}">
        <p14:creationId xmlns:p14="http://schemas.microsoft.com/office/powerpoint/2010/main" xmlns=""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292</TotalTime>
  <Words>86</Words>
  <Application>Microsoft Office PowerPoint</Application>
  <PresentationFormat>Personalizado</PresentationFormat>
  <Paragraphs>27</Paragraphs>
  <Slides>1</Slides>
  <Notes>1</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1</vt:i4>
      </vt:variant>
    </vt:vector>
  </HeadingPairs>
  <TitlesOfParts>
    <vt:vector size="4" baseType="lpstr">
      <vt:lpstr>PosterPresentations.com-100CMx140CM</vt:lpstr>
      <vt:lpstr>Classic - Wide Center</vt:lpstr>
      <vt:lpstr>Image</vt:lpstr>
      <vt:lpstr>Diapositiva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Wilson Alzate Calderon</cp:lastModifiedBy>
  <cp:revision>38</cp:revision>
  <dcterms:created xsi:type="dcterms:W3CDTF">2012-02-10T00:21:22Z</dcterms:created>
  <dcterms:modified xsi:type="dcterms:W3CDTF">2014-11-22T15:37:50Z</dcterms:modified>
</cp:coreProperties>
</file>