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088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1E05-A7B5-4507-84BE-822E126F671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CA6FC-D92F-4101-AA68-E72B6833E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7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D8E1D-8630-4EA2-97BC-C532E16F4B5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5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22" y="-9142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4" y="6458964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C74E2AF5-2482-4EF8-9D59-23452EA757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053" y="716753"/>
            <a:ext cx="3263347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50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>
            <a:lvl4pPr>
              <a:defRPr/>
            </a:lvl4pPr>
            <a:lvl5pPr marL="153983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76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FBAE40"/>
          </p15:clr>
        </p15:guide>
        <p15:guide id="3" orient="horz" pos="11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7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5ACBF0"/>
          </p15:clr>
        </p15:guide>
        <p15:guide id="3" orient="horz" pos="1104">
          <p15:clr>
            <a:srgbClr val="5ACBF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95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2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6" y="313453"/>
            <a:ext cx="6751605" cy="1060704"/>
          </a:xfrm>
          <a:prstGeom prst="rect">
            <a:avLst/>
          </a:prstGeom>
        </p:spPr>
        <p:txBody>
          <a:bodyPr vert="horz" lIns="13716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="" xmlns:a16="http://schemas.microsoft.com/office/drawing/2014/main" id="{D00B79EE-00CD-4CC0-B668-F4C6C6D78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DE76497E-6DF6-4590-89DC-13002D5AFEB7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4214912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="" xmlns:a16="http://schemas.microsoft.com/office/drawing/2014/main" id="{4B7B7C9D-E870-4E2B-AF0C-C669A4D6AD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3EC5852D-4D96-4480-A427-B675D2F9662D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1872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31266B-A874-44AD-BE71-3859E68AF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1248167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3B6FEEC-3D2D-471D-8D72-AC7601EF70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60681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22" y="-9142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2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6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4" y="6458964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="" xmlns:a16="http://schemas.microsoft.com/office/drawing/2014/main" id="{19C17A83-E329-491D-9F2E-0E98F4F59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120" y="528415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9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BA812F-CF8D-4F6A-8A14-E4FB60623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65936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AC9FC9E-9777-43F3-B3AF-D0FB6D1D4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417215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A3D471-D1A8-482F-A3F0-EB0729C77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1928308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A85E578-6A52-453B-A1EF-E27EA0962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032559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048295-3C72-4E75-97DE-E02EE67E5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31275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67C1A44-E98A-4DC5-8628-1FC8EDE1F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917284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831FF85-23C0-4532-986E-D786C4C8C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1904917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327DBD-AF71-49A6-AFC7-B583D61772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530473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51022E-7F95-4EB6-8E3B-8C86A7C43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605202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A8CBDF-2739-453F-BE75-35261F24F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9766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92" y="-6857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4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AF132456-0FD3-4B17-A6E7-A32572256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053" y="716753"/>
            <a:ext cx="3263347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3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9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3" y="1608849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65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9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9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9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63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137160">
            <a:normAutofit/>
          </a:bodyPr>
          <a:lstStyle>
            <a:lvl1pPr marL="121914" indent="-121914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66" indent="-36574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177" indent="-36405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12" indent="-182870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40" indent="-182870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10" indent="-182870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880" indent="-182870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52" indent="-182870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22" indent="-182870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891" lvl="0" indent="-342891" algn="l" defTabSz="121914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3915" y="1910944"/>
            <a:ext cx="3377184" cy="4267200"/>
          </a:xfrm>
        </p:spPr>
        <p:txBody>
          <a:bodyPr lIns="137160">
            <a:normAutofit/>
          </a:bodyPr>
          <a:lstStyle>
            <a:lvl1pPr marL="121914" indent="-121914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06" indent="-38098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53" indent="-36574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12" indent="-182870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40" indent="-182870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10" indent="-182870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880" indent="-182870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52" indent="-182870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22" indent="-182870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891" lvl="0" indent="-342891" algn="l" defTabSz="121914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 dirty="0"/>
              <a:t>Click to edit text styles</a:t>
            </a:r>
          </a:p>
          <a:p>
            <a:pPr marL="755866" lvl="1" indent="-365742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177" lvl="2" indent="-364050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04239" y="1910944"/>
            <a:ext cx="3377184" cy="4267200"/>
          </a:xfrm>
        </p:spPr>
        <p:txBody>
          <a:bodyPr lIns="137160">
            <a:normAutofit/>
          </a:bodyPr>
          <a:lstStyle>
            <a:lvl1pPr marL="342891" indent="-342891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06" indent="-38098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53" indent="-365742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12" indent="-182870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40" indent="-182870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10" indent="-182870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880" indent="-182870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52" indent="-182870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22" indent="-182870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66" lvl="1" indent="-365742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177" lvl="2" indent="-364050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5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6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94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6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797" indent="0">
              <a:buFontTx/>
              <a:buNone/>
              <a:defRPr/>
            </a:lvl2pPr>
            <a:lvl3pPr marL="776779" indent="0">
              <a:buFontTx/>
              <a:buNone/>
              <a:defRPr/>
            </a:lvl3pPr>
            <a:lvl4pPr marL="1231331" indent="0">
              <a:buFontTx/>
              <a:buNone/>
              <a:defRPr/>
            </a:lvl4pPr>
            <a:lvl5pPr marL="1447728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50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3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2" indent="0" algn="ctr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6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7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768682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580BCDC-E408-4675-B982-51B69C120802}"/>
              </a:ext>
            </a:extLst>
          </p:cNvPr>
          <p:cNvSpPr/>
          <p:nvPr userDrawn="1"/>
        </p:nvSpPr>
        <p:spPr>
          <a:xfrm>
            <a:off x="8293162" y="5562247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57180" y="5562249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8182559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558801" y="4009183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462186" y="6458964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44E35BE-C022-49B1-BDD0-663D131A1426}"/>
              </a:ext>
            </a:extLst>
          </p:cNvPr>
          <p:cNvSpPr txBox="1"/>
          <p:nvPr userDrawn="1"/>
        </p:nvSpPr>
        <p:spPr>
          <a:xfrm>
            <a:off x="571119" y="3129175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="" xmlns:a16="http://schemas.microsoft.com/office/drawing/2014/main" id="{905059A6-E4A3-45E0-9028-4148080077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25" y="716753"/>
            <a:ext cx="3263347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9303031-B370-406D-BFCF-1CBFA084A7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81" y="5915917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8E057A7B-6004-48E4-A3A1-03F852C02314}"/>
              </a:ext>
            </a:extLst>
          </p:cNvPr>
          <p:cNvSpPr/>
          <p:nvPr userDrawn="1"/>
        </p:nvSpPr>
        <p:spPr>
          <a:xfrm>
            <a:off x="9833153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AD76C90F-8F0B-44E5-90F8-1A8685D090E0}"/>
              </a:ext>
            </a:extLst>
          </p:cNvPr>
          <p:cNvSpPr/>
          <p:nvPr userDrawn="1"/>
        </p:nvSpPr>
        <p:spPr>
          <a:xfrm>
            <a:off x="1015063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18A5BBCF-453E-41F2-8F49-CA55E0B1C733}"/>
              </a:ext>
            </a:extLst>
          </p:cNvPr>
          <p:cNvSpPr/>
          <p:nvPr userDrawn="1"/>
        </p:nvSpPr>
        <p:spPr>
          <a:xfrm>
            <a:off x="10468108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CB00F4D5-9E12-4FE9-A2FC-E7791698B928}"/>
              </a:ext>
            </a:extLst>
          </p:cNvPr>
          <p:cNvSpPr/>
          <p:nvPr userDrawn="1"/>
        </p:nvSpPr>
        <p:spPr>
          <a:xfrm>
            <a:off x="10770063" y="5972255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FA78F522-41FF-4E30-9E09-92375496A172}"/>
              </a:ext>
            </a:extLst>
          </p:cNvPr>
          <p:cNvSpPr/>
          <p:nvPr userDrawn="1"/>
        </p:nvSpPr>
        <p:spPr>
          <a:xfrm>
            <a:off x="11122602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6AB327B8-762D-4CB8-81A8-F7C43B97D81D}"/>
              </a:ext>
            </a:extLst>
          </p:cNvPr>
          <p:cNvSpPr/>
          <p:nvPr userDrawn="1"/>
        </p:nvSpPr>
        <p:spPr>
          <a:xfrm>
            <a:off x="1143181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40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2" y="5562247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462186" y="6458964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E96089C-A11E-479D-B07B-236E146C280B}"/>
              </a:ext>
            </a:extLst>
          </p:cNvPr>
          <p:cNvSpPr txBox="1"/>
          <p:nvPr userDrawn="1"/>
        </p:nvSpPr>
        <p:spPr>
          <a:xfrm>
            <a:off x="571119" y="3129175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AD810A0-19A7-4937-AE28-F40361DD0CF4}"/>
              </a:ext>
            </a:extLst>
          </p:cNvPr>
          <p:cNvCxnSpPr>
            <a:cxnSpLocks/>
          </p:cNvCxnSpPr>
          <p:nvPr userDrawn="1"/>
        </p:nvCxnSpPr>
        <p:spPr>
          <a:xfrm>
            <a:off x="8182559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8D7C629-94C3-4202-B17A-79C3575D5E53}"/>
              </a:ext>
            </a:extLst>
          </p:cNvPr>
          <p:cNvSpPr txBox="1"/>
          <p:nvPr userDrawn="1"/>
        </p:nvSpPr>
        <p:spPr>
          <a:xfrm>
            <a:off x="8857180" y="5562249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="" xmlns:a16="http://schemas.microsoft.com/office/drawing/2014/main" id="{8E40453A-5709-4758-A71A-4464887B3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25" y="716753"/>
            <a:ext cx="3263347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6AD8336-AA6A-466C-BB1B-AC12BDDA69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81" y="5915917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80D5A2F-CA34-4DE9-87C4-25AD1F4276FA}"/>
              </a:ext>
            </a:extLst>
          </p:cNvPr>
          <p:cNvSpPr/>
          <p:nvPr userDrawn="1"/>
        </p:nvSpPr>
        <p:spPr>
          <a:xfrm>
            <a:off x="9833153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47E1082D-0CAE-46CA-9024-667B5E9BD682}"/>
              </a:ext>
            </a:extLst>
          </p:cNvPr>
          <p:cNvSpPr/>
          <p:nvPr userDrawn="1"/>
        </p:nvSpPr>
        <p:spPr>
          <a:xfrm>
            <a:off x="1015063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B8F002E6-3A64-4457-A2E5-206607C7513E}"/>
              </a:ext>
            </a:extLst>
          </p:cNvPr>
          <p:cNvSpPr/>
          <p:nvPr userDrawn="1"/>
        </p:nvSpPr>
        <p:spPr>
          <a:xfrm>
            <a:off x="10468108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91886821-907B-4639-AC84-A27BC672463A}"/>
              </a:ext>
            </a:extLst>
          </p:cNvPr>
          <p:cNvSpPr/>
          <p:nvPr userDrawn="1"/>
        </p:nvSpPr>
        <p:spPr>
          <a:xfrm>
            <a:off x="10770063" y="5972255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DB355E98-377F-4B10-97E6-B27F4B0A8EAB}"/>
              </a:ext>
            </a:extLst>
          </p:cNvPr>
          <p:cNvSpPr/>
          <p:nvPr userDrawn="1"/>
        </p:nvSpPr>
        <p:spPr>
          <a:xfrm>
            <a:off x="11122602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021D2C1-B74D-40FF-AC2B-78C4C9FA499B}"/>
              </a:ext>
            </a:extLst>
          </p:cNvPr>
          <p:cNvSpPr/>
          <p:nvPr userDrawn="1"/>
        </p:nvSpPr>
        <p:spPr>
          <a:xfrm>
            <a:off x="1143181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" y="-3678"/>
            <a:ext cx="12216384" cy="686535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8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4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="" xmlns:a16="http://schemas.microsoft.com/office/drawing/2014/main" id="{0050DCFC-67A0-4D08-8276-2562112F8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45" y="5668281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0632"/>
            <a:ext cx="12192000" cy="6140917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0704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13737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2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 lIns="13716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9" y="1608847"/>
            <a:ext cx="11014953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mplate footer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4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Amkor logo" descr="Logo&#10;&#10;Description automatically generated">
            <a:extLst>
              <a:ext uri="{FF2B5EF4-FFF2-40B4-BE49-F238E27FC236}">
                <a16:creationId xmlns="" xmlns:a16="http://schemas.microsoft.com/office/drawing/2014/main" id="{FECB73A3-64A9-4F7D-BC2F-B2CD5076A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60" y="6375400"/>
            <a:ext cx="1295951" cy="482600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137160" tIns="45720" rIns="13716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6" name="Template header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121914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65742" indent="-365742" algn="l" defTabSz="121914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59846" indent="-364050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52115" indent="-364050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2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39836" indent="-306380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754" indent="-288918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14498" indent="-233357" algn="l" defTabSz="121914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3092" indent="-190495" algn="l" defTabSz="121914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834" indent="-231769" algn="l" defTabSz="121914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857429" indent="-223833" algn="l" defTabSz="121914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160">
          <p15:clr>
            <a:srgbClr val="FDE53C"/>
          </p15:clr>
        </p15:guide>
        <p15:guide id="4" pos="7296">
          <p15:clr>
            <a:srgbClr val="F26B43"/>
          </p15:clr>
        </p15:guide>
        <p15:guide id="5" pos="448">
          <p15:clr>
            <a:srgbClr val="5ACBF0"/>
          </p15:clr>
        </p15:guide>
        <p15:guide id="6" pos="352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104">
          <p15:clr>
            <a:srgbClr val="5ACBF0"/>
          </p15:clr>
        </p15:guide>
        <p15:guide id="9" orient="horz" pos="752">
          <p15:clr>
            <a:srgbClr val="5ACBF0"/>
          </p15:clr>
        </p15:guide>
        <p15:guide id="10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"/>
          <p:cNvSpPr txBox="1">
            <a:spLocks/>
          </p:cNvSpPr>
          <p:nvPr/>
        </p:nvSpPr>
        <p:spPr>
          <a:xfrm>
            <a:off x="654709" y="1232373"/>
            <a:ext cx="11021568" cy="292914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274320" indent="-274320" algn="l" defTabSz="91440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69913" indent="-273050" algn="l" defTabSz="91440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5663" indent="-273050" algn="l" defTabSz="91440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144" indent="-228600" algn="l" defTabSz="91440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44752" indent="-228600" algn="l" defTabSz="914400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51" indent="-365751" defTabSz="1219170">
              <a:spcBef>
                <a:spcPts val="800"/>
              </a:spcBef>
              <a:buClr>
                <a:srgbClr val="0F4B8F"/>
              </a:buClr>
              <a:defRPr/>
            </a:pPr>
            <a:r>
              <a:rPr lang="en-US" altLang="ko-KR" sz="1867" dirty="0" smtClean="0">
                <a:solidFill>
                  <a:srgbClr val="464D5A"/>
                </a:solidFill>
                <a:latin typeface="Arial"/>
                <a:ea typeface="Arial Unicode MS"/>
              </a:rPr>
              <a:t>Action</a:t>
            </a:r>
            <a:r>
              <a:rPr lang="ko-KR" altLang="en-US" sz="1867" dirty="0" smtClean="0">
                <a:solidFill>
                  <a:srgbClr val="464D5A"/>
                </a:solidFill>
                <a:latin typeface="Arial"/>
                <a:ea typeface="Arial Unicode MS"/>
              </a:rPr>
              <a:t> </a:t>
            </a:r>
            <a:r>
              <a:rPr lang="en-US" altLang="ko-KR" sz="1867" dirty="0">
                <a:solidFill>
                  <a:srgbClr val="464D5A"/>
                </a:solidFill>
                <a:latin typeface="Arial"/>
                <a:ea typeface="Arial Unicode MS"/>
              </a:rPr>
              <a:t>Items</a:t>
            </a:r>
          </a:p>
          <a:p>
            <a:pPr marL="759865" lvl="1" indent="-364058" defTabSz="1219170">
              <a:spcBef>
                <a:spcPts val="800"/>
              </a:spcBef>
              <a:buClr>
                <a:srgbClr val="0F4B8F"/>
              </a:buClr>
              <a:defRPr/>
            </a:pPr>
            <a:r>
              <a:rPr lang="ko-KR" altLang="en-US" sz="1600" dirty="0" smtClean="0">
                <a:solidFill>
                  <a:srgbClr val="464D5A"/>
                </a:solidFill>
                <a:latin typeface="Arial"/>
                <a:ea typeface="Arial Unicode MS"/>
              </a:rPr>
              <a:t>각각의 냉장고 및 </a:t>
            </a:r>
            <a:r>
              <a:rPr lang="ko-KR" altLang="en-US" sz="1600" dirty="0" err="1" smtClean="0">
                <a:solidFill>
                  <a:srgbClr val="464D5A"/>
                </a:solidFill>
                <a:latin typeface="Arial"/>
                <a:ea typeface="Arial Unicode MS"/>
              </a:rPr>
              <a:t>냉동고</a:t>
            </a:r>
            <a:r>
              <a:rPr lang="ko-KR" altLang="en-US" sz="1600" dirty="0" err="1">
                <a:solidFill>
                  <a:srgbClr val="464D5A"/>
                </a:solidFill>
                <a:latin typeface="Arial"/>
                <a:ea typeface="Arial Unicode MS"/>
              </a:rPr>
              <a:t>에</a:t>
            </a:r>
            <a:r>
              <a:rPr lang="ko-KR" altLang="en-US" sz="1600" dirty="0" smtClean="0">
                <a:solidFill>
                  <a:srgbClr val="464D5A"/>
                </a:solidFill>
                <a:latin typeface="Arial"/>
                <a:ea typeface="Arial Unicode MS"/>
              </a:rPr>
              <a:t> </a:t>
            </a:r>
            <a:r>
              <a:rPr lang="en-US" altLang="ko-KR" sz="1600" dirty="0">
                <a:solidFill>
                  <a:srgbClr val="464D5A"/>
                </a:solidFill>
              </a:rPr>
              <a:t>Raspberry-pi</a:t>
            </a:r>
            <a:r>
              <a:rPr lang="ko-KR" altLang="en-US" sz="1600" dirty="0" smtClean="0">
                <a:solidFill>
                  <a:srgbClr val="464D5A"/>
                </a:solidFill>
                <a:latin typeface="Arial"/>
                <a:ea typeface="Arial Unicode MS"/>
              </a:rPr>
              <a:t> 설치</a:t>
            </a:r>
            <a:endParaRPr lang="en-US" altLang="ko-KR" sz="1600" dirty="0" smtClean="0">
              <a:solidFill>
                <a:srgbClr val="464D5A"/>
              </a:solidFill>
            </a:endParaRPr>
          </a:p>
          <a:p>
            <a:pPr marL="759865" lvl="1" indent="-364058" defTabSz="1219170">
              <a:spcBef>
                <a:spcPts val="800"/>
              </a:spcBef>
              <a:buClr>
                <a:srgbClr val="0F4B8F"/>
              </a:buClr>
              <a:defRPr/>
            </a:pPr>
            <a:r>
              <a:rPr lang="en-US" altLang="ko-KR" sz="1600" dirty="0" smtClean="0">
                <a:solidFill>
                  <a:srgbClr val="464D5A"/>
                </a:solidFill>
              </a:rPr>
              <a:t>TCP/IP </a:t>
            </a:r>
            <a:r>
              <a:rPr lang="ko-KR" altLang="en-US" sz="1600" dirty="0" smtClean="0">
                <a:solidFill>
                  <a:srgbClr val="464D5A"/>
                </a:solidFill>
              </a:rPr>
              <a:t>소켓통신 </a:t>
            </a:r>
            <a:r>
              <a:rPr lang="ko-KR" altLang="en-US" sz="1600" dirty="0" smtClean="0">
                <a:solidFill>
                  <a:srgbClr val="464D5A"/>
                </a:solidFill>
              </a:rPr>
              <a:t>방식</a:t>
            </a:r>
            <a:r>
              <a:rPr lang="en-US" altLang="ko-KR" sz="1600" dirty="0" smtClean="0">
                <a:solidFill>
                  <a:srgbClr val="464D5A"/>
                </a:solidFill>
              </a:rPr>
              <a:t>(</a:t>
            </a:r>
            <a:r>
              <a:rPr lang="en-US" altLang="ko-KR" sz="1600" dirty="0" err="1" smtClean="0">
                <a:solidFill>
                  <a:srgbClr val="464D5A"/>
                </a:solidFill>
              </a:rPr>
              <a:t>Wifi</a:t>
            </a:r>
            <a:r>
              <a:rPr lang="en-US" altLang="ko-KR" sz="1600" dirty="0" smtClean="0">
                <a:solidFill>
                  <a:srgbClr val="464D5A"/>
                </a:solidFill>
              </a:rPr>
              <a:t>)</a:t>
            </a:r>
            <a:r>
              <a:rPr lang="ko-KR" altLang="en-US" sz="1600" dirty="0" smtClean="0">
                <a:solidFill>
                  <a:srgbClr val="464D5A"/>
                </a:solidFill>
              </a:rPr>
              <a:t>으로 현재 온도를 </a:t>
            </a:r>
            <a:r>
              <a:rPr lang="ko-KR" altLang="en-US" sz="1600" dirty="0" smtClean="0">
                <a:solidFill>
                  <a:srgbClr val="464D5A"/>
                </a:solidFill>
              </a:rPr>
              <a:t>실시간으로 </a:t>
            </a:r>
            <a:r>
              <a:rPr lang="en-US" altLang="ko-KR" sz="1600" dirty="0" smtClean="0">
                <a:solidFill>
                  <a:srgbClr val="464D5A"/>
                </a:solidFill>
              </a:rPr>
              <a:t>PC</a:t>
            </a:r>
            <a:r>
              <a:rPr lang="ko-KR" altLang="en-US" sz="1600" dirty="0" smtClean="0">
                <a:solidFill>
                  <a:srgbClr val="464D5A"/>
                </a:solidFill>
              </a:rPr>
              <a:t>로 전송 </a:t>
            </a:r>
            <a:r>
              <a:rPr lang="en-US" altLang="ko-KR" sz="1600" dirty="0" smtClean="0">
                <a:solidFill>
                  <a:srgbClr val="464D5A"/>
                </a:solidFill>
              </a:rPr>
              <a:t>(</a:t>
            </a:r>
            <a:r>
              <a:rPr lang="ko-KR" altLang="en-US" sz="1600" dirty="0" smtClean="0">
                <a:solidFill>
                  <a:srgbClr val="464D5A"/>
                </a:solidFill>
              </a:rPr>
              <a:t>거리 제한 없음</a:t>
            </a:r>
            <a:r>
              <a:rPr lang="en-US" altLang="ko-KR" sz="1600" dirty="0" smtClean="0">
                <a:solidFill>
                  <a:srgbClr val="464D5A"/>
                </a:solidFill>
              </a:rPr>
              <a:t>)</a:t>
            </a:r>
            <a:endParaRPr lang="en-US" altLang="ko-KR" sz="1600" dirty="0" smtClean="0">
              <a:solidFill>
                <a:srgbClr val="464D5A"/>
              </a:solidFill>
            </a:endParaRPr>
          </a:p>
          <a:p>
            <a:pPr marL="759865" lvl="1" indent="-364058" defTabSz="1219170">
              <a:spcBef>
                <a:spcPts val="800"/>
              </a:spcBef>
              <a:buClr>
                <a:srgbClr val="0F4B8F"/>
              </a:buClr>
              <a:defRPr/>
            </a:pPr>
            <a:r>
              <a:rPr lang="en-US" altLang="ko-KR" sz="1600" dirty="0" smtClean="0">
                <a:solidFill>
                  <a:srgbClr val="464D5A"/>
                </a:solidFill>
                <a:latin typeface="Arial"/>
                <a:ea typeface="Arial Unicode MS"/>
              </a:rPr>
              <a:t>PC</a:t>
            </a:r>
            <a:r>
              <a:rPr lang="ko-KR" altLang="en-US" sz="1600" dirty="0" smtClean="0">
                <a:solidFill>
                  <a:srgbClr val="464D5A"/>
                </a:solidFill>
                <a:latin typeface="Arial"/>
                <a:ea typeface="Arial Unicode MS"/>
              </a:rPr>
              <a:t>에서는 온도 </a:t>
            </a:r>
            <a:r>
              <a:rPr lang="en-US" altLang="ko-KR" sz="1600" dirty="0" smtClean="0">
                <a:solidFill>
                  <a:srgbClr val="464D5A"/>
                </a:solidFill>
                <a:latin typeface="Arial"/>
                <a:ea typeface="Arial Unicode MS"/>
              </a:rPr>
              <a:t>Min, Max </a:t>
            </a:r>
            <a:r>
              <a:rPr lang="ko-KR" altLang="en-US" sz="1600" dirty="0" smtClean="0">
                <a:solidFill>
                  <a:srgbClr val="464D5A"/>
                </a:solidFill>
                <a:latin typeface="Arial"/>
                <a:ea typeface="Arial Unicode MS"/>
              </a:rPr>
              <a:t>값을 설정 하여 현재 온도가 범위를 초과하면</a:t>
            </a:r>
            <a:r>
              <a:rPr lang="en-US" altLang="ko-KR" sz="1600" dirty="0" smtClean="0">
                <a:solidFill>
                  <a:srgbClr val="464D5A"/>
                </a:solidFill>
                <a:latin typeface="Arial"/>
                <a:ea typeface="Arial Unicode MS"/>
              </a:rPr>
              <a:t> </a:t>
            </a:r>
            <a:r>
              <a:rPr lang="ko-KR" altLang="en-US" sz="1600" dirty="0" err="1" smtClean="0">
                <a:solidFill>
                  <a:srgbClr val="464D5A"/>
                </a:solidFill>
                <a:latin typeface="Arial"/>
                <a:ea typeface="Arial Unicode MS"/>
              </a:rPr>
              <a:t>알람</a:t>
            </a:r>
            <a:r>
              <a:rPr lang="ko-KR" altLang="en-US" sz="1600" dirty="0" smtClean="0">
                <a:solidFill>
                  <a:srgbClr val="464D5A"/>
                </a:solidFill>
                <a:latin typeface="Arial"/>
                <a:ea typeface="Arial Unicode MS"/>
              </a:rPr>
              <a:t> 띄움</a:t>
            </a:r>
            <a:endParaRPr lang="en-US" altLang="ko-KR" sz="1600" dirty="0" smtClean="0">
              <a:solidFill>
                <a:srgbClr val="464D5A"/>
              </a:solidFill>
              <a:latin typeface="Arial"/>
              <a:ea typeface="Arial Unicode MS"/>
            </a:endParaRPr>
          </a:p>
          <a:p>
            <a:pPr marL="759865" lvl="1" indent="-364058" defTabSz="1219170">
              <a:spcBef>
                <a:spcPts val="800"/>
              </a:spcBef>
              <a:buClr>
                <a:srgbClr val="0F4B8F"/>
              </a:buClr>
              <a:defRPr/>
            </a:pPr>
            <a:r>
              <a:rPr lang="ko-KR" altLang="en-US" sz="1600" dirty="0" smtClean="0">
                <a:solidFill>
                  <a:srgbClr val="464D5A"/>
                </a:solidFill>
                <a:latin typeface="Arial"/>
                <a:ea typeface="Arial Unicode MS"/>
              </a:rPr>
              <a:t>온도 값 모니터링 및 </a:t>
            </a:r>
            <a:r>
              <a:rPr lang="en-US" altLang="ko-KR" sz="1600" dirty="0" smtClean="0">
                <a:solidFill>
                  <a:srgbClr val="464D5A"/>
                </a:solidFill>
                <a:latin typeface="Arial"/>
                <a:ea typeface="Arial Unicode MS"/>
              </a:rPr>
              <a:t>Logging </a:t>
            </a:r>
            <a:r>
              <a:rPr lang="ko-KR" altLang="en-US" sz="1600" dirty="0" smtClean="0">
                <a:solidFill>
                  <a:srgbClr val="464D5A"/>
                </a:solidFill>
                <a:latin typeface="Arial"/>
                <a:ea typeface="Arial Unicode MS"/>
              </a:rPr>
              <a:t>기능</a:t>
            </a:r>
            <a:endParaRPr lang="en-US" altLang="ko-KR" sz="1600" dirty="0" smtClean="0">
              <a:solidFill>
                <a:srgbClr val="464D5A"/>
              </a:solidFill>
              <a:latin typeface="Arial"/>
              <a:ea typeface="Arial Unicode MS"/>
            </a:endParaRPr>
          </a:p>
          <a:p>
            <a:pPr marL="759865" lvl="1" indent="-364058" defTabSz="1219170">
              <a:spcBef>
                <a:spcPts val="800"/>
              </a:spcBef>
              <a:buClr>
                <a:srgbClr val="0F4B8F"/>
              </a:buClr>
              <a:defRPr/>
            </a:pPr>
            <a:endParaRPr lang="en-US" altLang="ko-KR" sz="1600" dirty="0">
              <a:solidFill>
                <a:srgbClr val="464D5A"/>
              </a:solidFill>
              <a:latin typeface="Arial"/>
              <a:ea typeface="Arial Unicode MS"/>
            </a:endParaRPr>
          </a:p>
        </p:txBody>
      </p:sp>
      <p:sp>
        <p:nvSpPr>
          <p:cNvPr id="41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4" y="313453"/>
            <a:ext cx="11021568" cy="701157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K5 </a:t>
            </a:r>
            <a:r>
              <a:rPr lang="en-US" altLang="ko-KR" sz="3000" dirty="0" smtClean="0"/>
              <a:t>SMD, Freezer temp monitoring system </a:t>
            </a:r>
            <a:r>
              <a:rPr lang="en-US" altLang="ko-KR" sz="3000" dirty="0" smtClean="0"/>
              <a:t>development</a:t>
            </a:r>
            <a:endParaRPr lang="en-US" altLang="ko-KR" sz="3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01" y="5119601"/>
            <a:ext cx="1390844" cy="10337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4348723" y="4645555"/>
            <a:ext cx="1994397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smtClean="0">
                <a:solidFill>
                  <a:srgbClr val="0B69E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온도 값 </a:t>
            </a:r>
            <a:r>
              <a:rPr lang="en-US" altLang="ko-KR" sz="1200" dirty="0" smtClean="0">
                <a:solidFill>
                  <a:srgbClr val="0B69E8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(Analog : -5v ~ 5V)</a:t>
            </a:r>
            <a:endParaRPr lang="ko-KR" altLang="en-US" sz="1200" dirty="0">
              <a:solidFill>
                <a:srgbClr val="0B69E8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7126404" y="3811418"/>
            <a:ext cx="757207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en-US" altLang="ko-KR" sz="12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…. 10</a:t>
            </a:r>
            <a:r>
              <a:rPr lang="ko-KR" altLang="en-US" sz="12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대</a:t>
            </a:r>
            <a:endParaRPr lang="ko-KR" altLang="en-US" sz="12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6388110" y="4580411"/>
            <a:ext cx="160961" cy="498000"/>
          </a:xfrm>
          <a:prstGeom prst="down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200" y="3373631"/>
            <a:ext cx="1166800" cy="11820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825" y="3373631"/>
            <a:ext cx="1166800" cy="118206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50" y="3363719"/>
            <a:ext cx="1166800" cy="118206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075" y="3370669"/>
            <a:ext cx="1166800" cy="11820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826" y="3630787"/>
            <a:ext cx="3094946" cy="2330103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7227566" y="5329881"/>
            <a:ext cx="1331548" cy="238898"/>
          </a:xfrm>
          <a:prstGeom prst="rightArrow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426" y="4580411"/>
            <a:ext cx="888811" cy="5799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4344450" y="4645554"/>
            <a:ext cx="1994397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219170" latinLnBrk="0">
              <a:spcBef>
                <a:spcPts val="800"/>
              </a:spcBef>
              <a:buClr>
                <a:srgbClr val="0F4B8F"/>
              </a:buClr>
              <a:buSzPct val="75000"/>
              <a:defRPr/>
            </a:pPr>
            <a:r>
              <a:rPr lang="ko-KR" altLang="en-US" sz="120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온도 값 </a:t>
            </a:r>
            <a:r>
              <a:rPr lang="en-US" altLang="ko-KR" sz="120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(Analog : -5v ~ 5V)</a:t>
            </a:r>
            <a:endParaRPr lang="ko-KR" altLang="en-US" sz="1200" dirty="0">
              <a:solidFill>
                <a:schemeClr val="accent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3248956" y="5259973"/>
            <a:ext cx="1297559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hermocouples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7245353" y="5633873"/>
            <a:ext cx="1297559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소켓 통신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(</a:t>
            </a:r>
            <a:r>
              <a:rPr lang="en-US" altLang="ko-KR" sz="1200" b="1" dirty="0" err="1" smtClean="0">
                <a:solidFill>
                  <a:schemeClr val="accent1"/>
                </a:solidFill>
              </a:rPr>
              <a:t>Wifi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)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8F5A211-B366-4068-AE5D-4644B1DDBF27}"/>
              </a:ext>
            </a:extLst>
          </p:cNvPr>
          <p:cNvSpPr txBox="1"/>
          <p:nvPr/>
        </p:nvSpPr>
        <p:spPr>
          <a:xfrm>
            <a:off x="8851866" y="6012812"/>
            <a:ext cx="2598865" cy="300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실시간 온도 확인 및 </a:t>
            </a:r>
            <a:r>
              <a:rPr lang="ko-KR" altLang="en-US" sz="1200" b="1" dirty="0" err="1" smtClean="0">
                <a:solidFill>
                  <a:schemeClr val="accent1"/>
                </a:solidFill>
              </a:rPr>
              <a:t>알람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, Logging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91056"/>
      </p:ext>
    </p:extLst>
  </p:cSld>
  <p:clrMapOvr>
    <a:masterClrMapping/>
  </p:clrMapOvr>
</p:sld>
</file>

<file path=ppt/theme/theme1.xml><?xml version="1.0" encoding="utf-8"?>
<a:theme xmlns:a="http://schemas.openxmlformats.org/drawingml/2006/main" name="2022-120921_Internal-Conf-AMK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2-Internal-Confidential-Amkor-Template" id="{1C8C517D-E743-4E2A-846E-C506EA99914E}" vid="{D744C4D7-92B1-4C01-A7DA-94257BC353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92</Words>
  <Application>Microsoft Office PowerPoint</Application>
  <PresentationFormat>와이드스크린</PresentationFormat>
  <Paragraphs>13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Arial Unicode MS</vt:lpstr>
      <vt:lpstr>맑은 고딕</vt:lpstr>
      <vt:lpstr>Arial</vt:lpstr>
      <vt:lpstr>Calibri</vt:lpstr>
      <vt:lpstr>Open Sans Light</vt:lpstr>
      <vt:lpstr>Open Sans SemiBold</vt:lpstr>
      <vt:lpstr>Segoe UI Symbol</vt:lpstr>
      <vt:lpstr>Verdana</vt:lpstr>
      <vt:lpstr>2022-120921_Internal-Conf-AMKCorpTemplate</vt:lpstr>
      <vt:lpstr>K5 SMD, Freezer temp monitoring system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K5 SMD2, Tango Frame Handling Improvement</dc:title>
  <dc:creator>TaeGyung Kim</dc:creator>
  <cp:lastModifiedBy>HyunSu Park</cp:lastModifiedBy>
  <cp:revision>18</cp:revision>
  <dcterms:created xsi:type="dcterms:W3CDTF">2022-04-21T07:23:10Z</dcterms:created>
  <dcterms:modified xsi:type="dcterms:W3CDTF">2022-09-19T07:42:42Z</dcterms:modified>
</cp:coreProperties>
</file>