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7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C7341-93AA-4E02-AE42-F84D78D91325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EBAAF-5721-4480-94FC-3C6721094D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6218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68853"/>
            <a:fld id="{9ED9E538-4051-41ED-994B-DBB3A4368638}" type="slidenum">
              <a:rPr lang="en-US" altLang="ko-KR" smtClean="0">
                <a:latin typeface="굴림" charset="-127"/>
                <a:ea typeface="굴림" charset="-127"/>
              </a:rPr>
              <a:pPr defTabSz="868853"/>
              <a:t>1</a:t>
            </a:fld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ko-KR" altLang="en-US" smtClean="0">
                <a:latin typeface="굴림" charset="-127"/>
                <a:ea typeface="굴림" charset="-127"/>
              </a:rPr>
              <a:t>목차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5943" y="8687308"/>
            <a:ext cx="2972057" cy="45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064" tIns="43532" rIns="87064" bIns="43532" anchor="b"/>
          <a:lstStyle/>
          <a:p>
            <a:pPr algn="r" defTabSz="868853"/>
            <a:fld id="{60CEEF24-29EA-4F38-8679-0460FE69D7F3}" type="slidenum">
              <a:rPr lang="en-US" altLang="ko-KR" b="0">
                <a:latin typeface="굴림" charset="-127"/>
                <a:ea typeface="굴림" charset="-127"/>
              </a:rPr>
              <a:pPr algn="r" defTabSz="868853"/>
              <a:t>2</a:t>
            </a:fld>
            <a:endParaRPr lang="en-US" altLang="ko-KR" b="0" dirty="0">
              <a:latin typeface="굴림" charset="-127"/>
              <a:ea typeface="굴림" charset="-127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ko-KR" altLang="en-US" smtClean="0">
                <a:latin typeface="굴림" charset="-127"/>
                <a:ea typeface="굴림" charset="-127"/>
              </a:rPr>
              <a:t>목차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BAAF-5721-4480-94FC-3C6721094D4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966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BAAF-5721-4480-94FC-3C6721094D4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966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9274D-068B-43BB-95C2-C9D98029E097}" type="datetimeFigureOut">
              <a:rPr lang="ko-KR" altLang="en-US" smtClean="0"/>
              <a:pPr/>
              <a:t>2015-08-18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6557-0FBA-4948-9595-435DC3FAC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메인표지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411" y="2204864"/>
            <a:ext cx="3960813" cy="2692400"/>
          </a:xfrm>
          <a:prstGeom prst="rect">
            <a:avLst/>
          </a:prstGeom>
          <a:solidFill>
            <a:schemeClr val="accent1">
              <a:alpha val="34117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6147" name="Rectangle 17"/>
          <p:cNvSpPr>
            <a:spLocks noChangeArrowheads="1"/>
          </p:cNvSpPr>
          <p:nvPr/>
        </p:nvSpPr>
        <p:spPr bwMode="auto">
          <a:xfrm>
            <a:off x="179388" y="6308725"/>
            <a:ext cx="8785225" cy="3603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latin typeface="Times New Roman" pitchFamily="18" charset="0"/>
                <a:ea typeface="굴림" charset="-127"/>
              </a:rPr>
              <a:t>Unit 401-601 Bucheon Techno Park 193 Yakdae-Dong Wonmi-Gu Bucheon, Gyeonggi-Do  / http://www.koro.co.kr</a:t>
            </a:r>
          </a:p>
        </p:txBody>
      </p:sp>
      <p:sp>
        <p:nvSpPr>
          <p:cNvPr id="6148" name="Line 18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57150">
            <a:solidFill>
              <a:srgbClr val="868686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5580063" y="4870450"/>
            <a:ext cx="3492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457200" indent="-457200" algn="ctr"/>
            <a:r>
              <a:rPr lang="en-US" altLang="ko-KR" sz="4000" dirty="0" smtClean="0">
                <a:latin typeface="Times New Roman" pitchFamily="18" charset="0"/>
                <a:ea typeface="휴먼둥근헤드라인" pitchFamily="18" charset="-127"/>
                <a:cs typeface="Times New Roman" pitchFamily="18" charset="0"/>
              </a:rPr>
              <a:t>Sep, 2013</a:t>
            </a:r>
            <a:endParaRPr lang="en-US" altLang="ko-KR" sz="4000" dirty="0">
              <a:latin typeface="Times New Roman" pitchFamily="18" charset="0"/>
              <a:ea typeface="휴먼둥근헤드라인" pitchFamily="18" charset="-127"/>
              <a:cs typeface="Times New Roman" pitchFamily="18" charset="0"/>
            </a:endParaRPr>
          </a:p>
          <a:p>
            <a:pPr marL="457200" indent="-457200" algn="ctr"/>
            <a:r>
              <a:rPr lang="ko-KR" altLang="en-US" sz="4000" dirty="0">
                <a:latin typeface="Times New Roman" pitchFamily="18" charset="0"/>
                <a:ea typeface="휴먼둥근헤드라인" pitchFamily="18" charset="-127"/>
                <a:cs typeface="Times New Roman" pitchFamily="18" charset="0"/>
              </a:rPr>
              <a:t>㈜ </a:t>
            </a:r>
            <a:r>
              <a:rPr lang="en-US" altLang="ko-KR" sz="4000" dirty="0" smtClean="0">
                <a:latin typeface="Times New Roman" pitchFamily="18" charset="0"/>
                <a:ea typeface="휴먼둥근헤드라인" pitchFamily="18" charset="-127"/>
                <a:cs typeface="Times New Roman" pitchFamily="18" charset="0"/>
              </a:rPr>
              <a:t>KORO</a:t>
            </a:r>
            <a:r>
              <a:rPr lang="ko-KR" altLang="en-US" sz="4000" dirty="0" smtClean="0">
                <a:latin typeface="Times New Roman" pitchFamily="18" charset="0"/>
                <a:ea typeface="휴먼둥근헤드라인" pitchFamily="18" charset="-127"/>
                <a:cs typeface="Times New Roman" pitchFamily="18" charset="0"/>
              </a:rPr>
              <a:t> </a:t>
            </a:r>
            <a:r>
              <a:rPr lang="en-US" altLang="ko-KR" sz="4000" dirty="0" smtClean="0">
                <a:latin typeface="Times New Roman" pitchFamily="18" charset="0"/>
                <a:ea typeface="휴먼둥근헤드라인" pitchFamily="18" charset="-127"/>
                <a:cs typeface="Times New Roman" pitchFamily="18" charset="0"/>
              </a:rPr>
              <a:t> </a:t>
            </a:r>
            <a:endParaRPr lang="en-US" altLang="ko-KR" sz="4000" dirty="0">
              <a:latin typeface="Times New Roman" pitchFamily="18" charset="0"/>
              <a:ea typeface="휴먼둥근헤드라인" pitchFamily="18" charset="-127"/>
              <a:cs typeface="Times New Roman" pitchFamily="18" charset="0"/>
            </a:endParaRP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1690910" y="764704"/>
            <a:ext cx="5761410" cy="151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457200" indent="-457200" algn="ctr"/>
            <a:r>
              <a:rPr lang="en-US" altLang="ko-KR" sz="3600" b="1" dirty="0" smtClean="0">
                <a:cs typeface="Times New Roman" pitchFamily="18" charset="0"/>
              </a:rPr>
              <a:t>Robot </a:t>
            </a:r>
            <a:r>
              <a:rPr lang="ko-KR" altLang="en-US" sz="3600" b="1" dirty="0" smtClean="0">
                <a:cs typeface="Times New Roman" pitchFamily="18" charset="0"/>
              </a:rPr>
              <a:t>교육 자료</a:t>
            </a:r>
            <a:endParaRPr lang="en-US" altLang="ko-KR" sz="3600" b="1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세로 텍스트 개체 틀 18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721499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 2-3.</a:t>
            </a:r>
            <a:r>
              <a:rPr lang="ko-KR" altLang="en-US" sz="1800" dirty="0" err="1" smtClean="0"/>
              <a:t>주행축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-Wafer </a:t>
            </a:r>
            <a:r>
              <a:rPr lang="ko-KR" altLang="en-US" sz="1800" dirty="0" smtClean="0"/>
              <a:t>를 이송하는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축을 따라 주행함으로써 작업 영역을 쉽게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증가 시킬 수 있으며 권상 하중 능력이 작업 공간내의 다른 위치에서도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변경되지 않기 때문에 무거운 하중을 운반할 수 있습니다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 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9" name="그림 8" descr="SNC00201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576" y="2060848"/>
            <a:ext cx="3600000" cy="3600000"/>
          </a:xfrm>
          <a:prstGeom prst="rect">
            <a:avLst/>
          </a:prstGeom>
        </p:spPr>
      </p:pic>
      <p:pic>
        <p:nvPicPr>
          <p:cNvPr id="10" name="그림 9" descr="SNC00201.jp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2712" y="2060280"/>
            <a:ext cx="3600000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3.Wafer </a:t>
            </a:r>
            <a:r>
              <a:rPr lang="ko-KR" altLang="en-US" sz="2000" dirty="0" smtClean="0"/>
              <a:t>이송 </a:t>
            </a:r>
            <a:r>
              <a:rPr lang="en-US" altLang="ko-KR" sz="2000" dirty="0" smtClean="0"/>
              <a:t>Robot </a:t>
            </a:r>
            <a:r>
              <a:rPr lang="ko-KR" altLang="en-US" sz="2000" dirty="0" smtClean="0"/>
              <a:t>에 사용되는 </a:t>
            </a:r>
            <a:r>
              <a:rPr lang="en-US" altLang="ko-KR" sz="2000" dirty="0" smtClean="0"/>
              <a:t>Grease </a:t>
            </a:r>
            <a:r>
              <a:rPr lang="ko-KR" altLang="en-US" sz="2000" dirty="0" smtClean="0"/>
              <a:t>의 종류 및 특징 </a:t>
            </a:r>
            <a:endParaRPr lang="ko-KR" altLang="en-US" sz="2000" dirty="0"/>
          </a:p>
        </p:txBody>
      </p:sp>
      <p:sp>
        <p:nvSpPr>
          <p:cNvPr id="19" name="세로 텍스트 개체 틀 18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horz">
            <a:normAutofit fontScale="92500" lnSpcReduction="10000"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반도체 공정에서 수율 에 영향을 미치는 여러 가지 요소들 중의 하나가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Process Tact Time </a:t>
            </a:r>
            <a:r>
              <a:rPr lang="ko-KR" altLang="en-US" sz="1800" dirty="0" smtClean="0"/>
              <a:t>을 단축하는 일입니다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이를 위해서 최근에 사용 되는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들은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이송 속도의 고속화 및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이에 상응하는 </a:t>
            </a:r>
            <a:r>
              <a:rPr lang="ko-KR" altLang="en-US" sz="1800" dirty="0" err="1" smtClean="0"/>
              <a:t>저발진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저발열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저진동</a:t>
            </a:r>
            <a:r>
              <a:rPr lang="ko-KR" altLang="en-US" sz="1800" dirty="0" smtClean="0"/>
              <a:t> 을 요구 함으로써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의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안정적인 이송과 생산량 증대를 추구 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이에 대한 일환으로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에 사용되는 윤활제의 선정 및 적용 또한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 중요 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윤활 역할을 하는 매체에는 여러 가지 종류가 있으며 일반적으로 액상의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윤활유는 반도체 공정에 하지 않으며 반고상의 </a:t>
            </a:r>
            <a:r>
              <a:rPr lang="en-US" altLang="ko-KR" sz="1800" dirty="0" smtClean="0"/>
              <a:t>Grease </a:t>
            </a:r>
            <a:r>
              <a:rPr lang="ko-KR" altLang="en-US" sz="1800" dirty="0" smtClean="0"/>
              <a:t>및 고체 윤활제를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 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윤활제의 역할로는 마모 방지 작용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방청 작용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냉각 작용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밀봉 작용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응력 분산 작용 이 있습니다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세로 텍스트 개체 틀 18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6048672"/>
          </a:xfrm>
        </p:spPr>
        <p:txBody>
          <a:bodyPr vert="horz">
            <a:normAutofit fontScale="62500" lnSpcReduction="20000"/>
          </a:bodyPr>
          <a:lstStyle/>
          <a:p>
            <a:pPr>
              <a:buNone/>
            </a:pPr>
            <a:r>
              <a:rPr lang="en-US" altLang="ko-KR" sz="2600" dirty="0" smtClean="0"/>
              <a:t>※</a:t>
            </a:r>
            <a:r>
              <a:rPr lang="ko-KR" altLang="en-US" sz="2600" dirty="0" smtClean="0"/>
              <a:t>윤활 작용 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마모 방지 작용</a:t>
            </a:r>
            <a:r>
              <a:rPr lang="en-US" altLang="ko-KR" sz="2600" dirty="0" smtClean="0"/>
              <a:t>)</a:t>
            </a:r>
          </a:p>
          <a:p>
            <a:pPr>
              <a:buNone/>
            </a:pPr>
            <a:r>
              <a:rPr lang="en-US" altLang="ko-KR" sz="2600" dirty="0" smtClean="0"/>
              <a:t>-</a:t>
            </a:r>
            <a:r>
              <a:rPr lang="ko-KR" altLang="en-US" sz="2600" dirty="0" smtClean="0"/>
              <a:t>금속 표면에 </a:t>
            </a:r>
            <a:r>
              <a:rPr lang="ko-KR" altLang="en-US" sz="2600" dirty="0" err="1" smtClean="0"/>
              <a:t>유막을</a:t>
            </a:r>
            <a:r>
              <a:rPr lang="ko-KR" altLang="en-US" sz="2600" dirty="0" smtClean="0"/>
              <a:t> 형성하여 금속 마찰을 유체 마찰로 바꾸어 줌으로써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 </a:t>
            </a:r>
            <a:r>
              <a:rPr lang="ko-KR" altLang="en-US" sz="2600" dirty="0" smtClean="0"/>
              <a:t>마찰 계수를 줄여 동력 손실 및 마모를 방지 합니다</a:t>
            </a:r>
            <a:r>
              <a:rPr lang="en-US" altLang="ko-KR" sz="2600" dirty="0" smtClean="0"/>
              <a:t>.</a:t>
            </a:r>
          </a:p>
          <a:p>
            <a:pPr>
              <a:buNone/>
            </a:pP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※</a:t>
            </a:r>
            <a:r>
              <a:rPr lang="ko-KR" altLang="en-US" sz="2600" dirty="0" smtClean="0"/>
              <a:t>방청 작용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-</a:t>
            </a:r>
            <a:r>
              <a:rPr lang="ko-KR" altLang="en-US" sz="2600" dirty="0" smtClean="0"/>
              <a:t>금속 표면에 형성 된 피막으로 인해 금속과 산소와의 접촉을 방해 또는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 </a:t>
            </a:r>
            <a:r>
              <a:rPr lang="ko-KR" altLang="en-US" sz="2600" dirty="0" smtClean="0"/>
              <a:t>지연 시킴으로써 녹이 스는 것을 방지 합니다</a:t>
            </a:r>
            <a:r>
              <a:rPr lang="en-US" altLang="ko-KR" sz="2600" dirty="0" smtClean="0"/>
              <a:t>.</a:t>
            </a:r>
          </a:p>
          <a:p>
            <a:pPr>
              <a:buNone/>
            </a:pP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※</a:t>
            </a:r>
            <a:r>
              <a:rPr lang="ko-KR" altLang="en-US" sz="2600" dirty="0" smtClean="0"/>
              <a:t>냉각 작용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-</a:t>
            </a:r>
            <a:r>
              <a:rPr lang="ko-KR" altLang="en-US" sz="2600" dirty="0" smtClean="0"/>
              <a:t>구동 및 마찰 부분의 마찰 열을 흡수하여 배출함으로써 과열을 방지 합니다</a:t>
            </a:r>
            <a:r>
              <a:rPr lang="en-US" altLang="ko-KR" sz="2600" dirty="0" smtClean="0"/>
              <a:t>.</a:t>
            </a:r>
          </a:p>
          <a:p>
            <a:pPr>
              <a:buNone/>
            </a:pPr>
            <a:r>
              <a:rPr lang="en-US" altLang="ko-KR" sz="2600" dirty="0" smtClean="0"/>
              <a:t> </a:t>
            </a:r>
            <a:r>
              <a:rPr lang="ko-KR" altLang="en-US" sz="2600" dirty="0" smtClean="0"/>
              <a:t>과열이 되면 윤활제의 산화가 가속되므로 간접적인 산화 방지 작용을 합니다</a:t>
            </a:r>
            <a:r>
              <a:rPr lang="en-US" altLang="ko-KR" sz="2600" dirty="0" smtClean="0"/>
              <a:t>.</a:t>
            </a:r>
          </a:p>
          <a:p>
            <a:pPr>
              <a:buNone/>
            </a:pP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※</a:t>
            </a:r>
            <a:r>
              <a:rPr lang="ko-KR" altLang="en-US" sz="2600" dirty="0" smtClean="0"/>
              <a:t>밀봉 작용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-</a:t>
            </a:r>
            <a:r>
              <a:rPr lang="ko-KR" altLang="en-US" sz="2600" dirty="0" smtClean="0"/>
              <a:t>이물질이 </a:t>
            </a:r>
            <a:r>
              <a:rPr lang="ko-KR" altLang="en-US" sz="2600" dirty="0" err="1" smtClean="0"/>
              <a:t>마찰면</a:t>
            </a:r>
            <a:r>
              <a:rPr lang="ko-KR" altLang="en-US" sz="2600" dirty="0" smtClean="0"/>
              <a:t> 사이로 혼입되는 것을 방지하고 압력이 누실되지 않도록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 </a:t>
            </a:r>
            <a:r>
              <a:rPr lang="ko-KR" altLang="en-US" sz="2600" dirty="0" smtClean="0"/>
              <a:t>밀봉 작용을 합니다</a:t>
            </a:r>
            <a:r>
              <a:rPr lang="en-US" altLang="ko-KR" sz="2600" dirty="0" smtClean="0"/>
              <a:t>.</a:t>
            </a:r>
          </a:p>
          <a:p>
            <a:pPr>
              <a:buNone/>
            </a:pP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※</a:t>
            </a:r>
            <a:r>
              <a:rPr lang="ko-KR" altLang="en-US" sz="2600" dirty="0" smtClean="0"/>
              <a:t>응력 분산 작용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-</a:t>
            </a:r>
            <a:r>
              <a:rPr lang="ko-KR" altLang="en-US" sz="2600" dirty="0" err="1" smtClean="0"/>
              <a:t>마찰면에</a:t>
            </a:r>
            <a:r>
              <a:rPr lang="ko-KR" altLang="en-US" sz="2600" dirty="0" smtClean="0"/>
              <a:t> 부분적인 고 부하 및 충격 부하가 걸리는 경우 그러한 압력을 주위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 </a:t>
            </a:r>
            <a:r>
              <a:rPr lang="ko-KR" altLang="en-US" sz="2600" dirty="0" smtClean="0"/>
              <a:t>의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액 전체에 균등하게 분산 시킴으로써 국지적 충격 및 마모를 줄이는 효과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 </a:t>
            </a:r>
            <a:r>
              <a:rPr lang="ko-KR" altLang="en-US" sz="2600" dirty="0" smtClean="0"/>
              <a:t>를 나타냅니다</a:t>
            </a:r>
            <a:r>
              <a:rPr lang="en-US" altLang="ko-KR" sz="2600" dirty="0" smtClean="0"/>
              <a:t>.</a:t>
            </a:r>
            <a:r>
              <a:rPr lang="ko-KR" altLang="en-US" sz="2600" dirty="0" smtClean="0"/>
              <a:t>  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세로 텍스트 개체 틀 18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721499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 3-1.</a:t>
            </a:r>
            <a:r>
              <a:rPr lang="ko-KR" altLang="en-US" sz="1800" dirty="0" err="1" smtClean="0"/>
              <a:t>대기형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이송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Grease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-Lithium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soap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Grease </a:t>
            </a:r>
            <a:r>
              <a:rPr lang="ko-KR" altLang="en-US" sz="1800" dirty="0" smtClean="0"/>
              <a:t>는 외관은 버터상으로 매끄러우며 적점은 </a:t>
            </a:r>
            <a:r>
              <a:rPr lang="en-US" altLang="ko-KR" sz="1800" dirty="0" smtClean="0"/>
              <a:t>170~200℃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정도 되며 내수성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절연성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열 안전성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기계적 안전성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및 저장 안전성 등이 매우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 우수 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9" name="그림 8" descr="SNC00201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576" y="2204864"/>
            <a:ext cx="7676848" cy="3096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세로 텍스트 개체 틀 18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721499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 3-2.</a:t>
            </a:r>
            <a:r>
              <a:rPr lang="ko-KR" altLang="en-US" sz="1800" dirty="0" smtClean="0"/>
              <a:t>진공 환경용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이송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Grease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smtClean="0"/>
              <a:t>진공 환경용 불소 계열의 </a:t>
            </a:r>
            <a:r>
              <a:rPr lang="en-US" altLang="ko-KR" sz="1800" dirty="0" smtClean="0"/>
              <a:t>Grease </a:t>
            </a:r>
            <a:r>
              <a:rPr lang="ko-KR" altLang="en-US" sz="1800" dirty="0" smtClean="0"/>
              <a:t>를 사용 함으로써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수명의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연장과</a:t>
            </a:r>
            <a:r>
              <a:rPr lang="en-US" altLang="ko-KR" sz="1800" dirty="0" smtClean="0"/>
              <a:t> Vacuum Chamber </a:t>
            </a:r>
            <a:r>
              <a:rPr lang="ko-KR" altLang="en-US" sz="1800" dirty="0" smtClean="0"/>
              <a:t>내에서 윤활제로 인한 가스 및 침전물의 발생으로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공정 진행에 영향이 없도록 하여야 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9" name="그림 8" descr="SNC00201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976" y="1772816"/>
            <a:ext cx="8136904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위쪽 리본 10"/>
          <p:cNvSpPr>
            <a:spLocks noChangeArrowheads="1"/>
          </p:cNvSpPr>
          <p:nvPr/>
        </p:nvSpPr>
        <p:spPr bwMode="auto">
          <a:xfrm>
            <a:off x="2339752" y="620713"/>
            <a:ext cx="4392612" cy="792162"/>
          </a:xfrm>
          <a:prstGeom prst="ribbon2">
            <a:avLst>
              <a:gd name="adj1" fmla="val 16667"/>
              <a:gd name="adj2" fmla="val 68380"/>
            </a:avLst>
          </a:prstGeom>
          <a:solidFill>
            <a:srgbClr val="000080">
              <a:alpha val="81960"/>
            </a:srgbClr>
          </a:solidFill>
          <a:ln w="25400" algn="ctr">
            <a:solidFill>
              <a:srgbClr val="08509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2400" b="0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목     차 </a:t>
            </a:r>
            <a:r>
              <a:rPr lang="ko-KR" altLang="en-US" sz="2400" b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7744" y="1700808"/>
            <a:ext cx="489585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/>
              <a:t>1. </a:t>
            </a:r>
            <a:r>
              <a:rPr lang="en-US" altLang="ko-KR" sz="2000" dirty="0" smtClean="0"/>
              <a:t>Wafer </a:t>
            </a:r>
            <a:r>
              <a:rPr lang="ko-KR" altLang="en-US" sz="2000" dirty="0" smtClean="0"/>
              <a:t>이송 </a:t>
            </a:r>
            <a:r>
              <a:rPr lang="en-US" altLang="ko-KR" sz="2000" dirty="0" smtClean="0"/>
              <a:t>Robot </a:t>
            </a:r>
            <a:r>
              <a:rPr lang="ko-KR" altLang="en-US" sz="2000" dirty="0" smtClean="0"/>
              <a:t>의 분류</a:t>
            </a:r>
            <a:endParaRPr lang="en-US" altLang="ko-KR" sz="2000" dirty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en-US" altLang="ko-KR" sz="2000" dirty="0" smtClean="0"/>
              <a:t>2. Wafer </a:t>
            </a:r>
            <a:r>
              <a:rPr lang="ko-KR" altLang="en-US" sz="2000" dirty="0" smtClean="0"/>
              <a:t>이송 </a:t>
            </a:r>
            <a:r>
              <a:rPr lang="en-US" altLang="ko-KR" sz="2000" dirty="0" smtClean="0"/>
              <a:t>Robot </a:t>
            </a:r>
            <a:r>
              <a:rPr lang="ko-KR" altLang="en-US" sz="2000" dirty="0" smtClean="0"/>
              <a:t>의 주변 장치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 smtClean="0"/>
              <a:t>3. Wafer </a:t>
            </a:r>
            <a:r>
              <a:rPr lang="ko-KR" altLang="en-US" sz="2000" dirty="0" smtClean="0"/>
              <a:t>이송 </a:t>
            </a:r>
            <a:r>
              <a:rPr lang="en-US" altLang="ko-KR" sz="2000" dirty="0" smtClean="0"/>
              <a:t>Robot </a:t>
            </a:r>
            <a:r>
              <a:rPr lang="ko-KR" altLang="en-US" sz="2000" dirty="0" smtClean="0"/>
              <a:t>에 사용되는 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sz="2000" dirty="0" smtClean="0"/>
              <a:t>   </a:t>
            </a:r>
          </a:p>
          <a:p>
            <a:pPr>
              <a:defRPr/>
            </a:pPr>
            <a:r>
              <a:rPr lang="en-US" altLang="ko-KR" sz="2000" dirty="0" smtClean="0"/>
              <a:t>   Grease </a:t>
            </a:r>
            <a:r>
              <a:rPr lang="ko-KR" altLang="en-US" sz="2000" dirty="0" smtClean="0"/>
              <a:t>의 종류 및 특징</a:t>
            </a: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1.Wafer </a:t>
            </a:r>
            <a:r>
              <a:rPr lang="ko-KR" altLang="en-US" sz="2000" dirty="0" smtClean="0"/>
              <a:t>이송 </a:t>
            </a:r>
            <a:r>
              <a:rPr lang="en-US" altLang="ko-KR" sz="2000" dirty="0" smtClean="0"/>
              <a:t>Robot </a:t>
            </a:r>
            <a:r>
              <a:rPr lang="ko-KR" altLang="en-US" sz="2000" dirty="0" smtClean="0"/>
              <a:t>의 분류</a:t>
            </a:r>
            <a:endParaRPr lang="ko-KR" altLang="en-US" sz="2000" dirty="0"/>
          </a:p>
        </p:txBody>
      </p:sp>
      <p:sp>
        <p:nvSpPr>
          <p:cNvPr id="19" name="세로 텍스트 개체 틀 18"/>
          <p:cNvSpPr>
            <a:spLocks noGrp="1"/>
          </p:cNvSpPr>
          <p:nvPr>
            <p:ph type="body" orient="vert" idx="1"/>
          </p:nvPr>
        </p:nvSpPr>
        <p:spPr>
          <a:xfrm>
            <a:off x="457200" y="1556792"/>
            <a:ext cx="8229600" cy="4569371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-Wafer </a:t>
            </a:r>
            <a:r>
              <a:rPr lang="ko-KR" altLang="en-US" sz="1800" dirty="0" smtClean="0"/>
              <a:t>이송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이 작업을 하는 환경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공정이 이루어 지는 환경 등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에 따라 대기형과 진공 환경용 두 가지로 구분하게 되고 서로 상이한 작업 환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경 만큼이나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의 구조도 많은 차이를 나타내고 있습니다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일반 대기 환경에서 사용되는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이송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의 경우 </a:t>
            </a:r>
            <a:r>
              <a:rPr lang="en-US" altLang="ko-KR" sz="1800" dirty="0" smtClean="0"/>
              <a:t>Robot Body </a:t>
            </a:r>
            <a:r>
              <a:rPr lang="ko-KR" altLang="en-US" sz="1800" dirty="0" smtClean="0"/>
              <a:t>전체를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작업 영역에 상관 없이 시스템에 부착하여 사용 할 수도 있으나 진공 환경에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서 사용되는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이송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의 경우는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Arm </a:t>
            </a:r>
            <a:r>
              <a:rPr lang="ko-KR" altLang="en-US" sz="1800" dirty="0" smtClean="0"/>
              <a:t>부분만을 진공 환경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의 작업 영역에서 사용하게 되므로 진공 환경에 대응할 수 있도록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Feed through </a:t>
            </a:r>
            <a:r>
              <a:rPr lang="ko-KR" altLang="en-US" sz="1800" dirty="0" smtClean="0"/>
              <a:t>나 </a:t>
            </a:r>
            <a:r>
              <a:rPr lang="en-US" altLang="ko-KR" sz="1800" dirty="0" smtClean="0"/>
              <a:t>Lip seal </a:t>
            </a:r>
            <a:r>
              <a:rPr lang="ko-KR" altLang="en-US" sz="1800" dirty="0" smtClean="0"/>
              <a:t>등을 사용하여 대기와 진공을 분리하는 밀폐처리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를 하여 </a:t>
            </a:r>
            <a:r>
              <a:rPr lang="en-US" altLang="ko-KR" sz="1800" dirty="0" smtClean="0"/>
              <a:t>Clean </a:t>
            </a:r>
            <a:r>
              <a:rPr lang="ko-KR" altLang="en-US" sz="1800" dirty="0" smtClean="0"/>
              <a:t>환경에 대응 하는 등 작업 환경에 따른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구조의 차이를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볼 수 있습니다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dirty="0" smtClean="0"/>
              <a:t>1-1. </a:t>
            </a:r>
            <a:r>
              <a:rPr lang="ko-KR" altLang="en-US" sz="2000" dirty="0" err="1" smtClean="0"/>
              <a:t>대기형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Wafer </a:t>
            </a:r>
            <a:r>
              <a:rPr lang="ko-KR" altLang="en-US" sz="2000" dirty="0" smtClean="0"/>
              <a:t>이송 </a:t>
            </a:r>
            <a:r>
              <a:rPr lang="en-US" altLang="ko-KR" sz="2000" dirty="0" smtClean="0"/>
              <a:t>Robot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-</a:t>
            </a:r>
            <a:r>
              <a:rPr lang="ko-KR" altLang="en-US" sz="1800" dirty="0" smtClean="0"/>
              <a:t>일반적으로 </a:t>
            </a:r>
            <a:r>
              <a:rPr lang="ko-KR" altLang="en-US" sz="1800" dirty="0" err="1" smtClean="0"/>
              <a:t>대기형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Robot(Atmospheric Type Robot , </a:t>
            </a:r>
            <a:r>
              <a:rPr lang="ko-KR" altLang="en-US" sz="1800" dirty="0" smtClean="0"/>
              <a:t>이하 </a:t>
            </a:r>
            <a:r>
              <a:rPr lang="en-US" altLang="ko-KR" sz="1800" dirty="0" smtClean="0"/>
              <a:t>‘ATM Robot’) </a:t>
            </a:r>
            <a:r>
              <a:rPr lang="ko-KR" altLang="en-US" sz="1800" dirty="0" smtClean="0"/>
              <a:t>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Robot </a:t>
            </a:r>
            <a:r>
              <a:rPr lang="ko-KR" altLang="en-US" sz="1800" dirty="0" smtClean="0"/>
              <a:t>이 구동하는 작업 환경이 일반적인 대기 상태에서 이루어 진다는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의미로 주로 공정간의 </a:t>
            </a:r>
            <a:r>
              <a:rPr lang="en-US" altLang="ko-KR" sz="1800" dirty="0" smtClean="0"/>
              <a:t>Interface </a:t>
            </a:r>
            <a:r>
              <a:rPr lang="ko-KR" altLang="en-US" sz="1800" dirty="0" smtClean="0"/>
              <a:t>역할을 담당하는 </a:t>
            </a:r>
            <a:r>
              <a:rPr lang="en-US" altLang="ko-KR" sz="1800" dirty="0" smtClean="0"/>
              <a:t>EFEM 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Loader / </a:t>
            </a:r>
            <a:r>
              <a:rPr lang="en-US" altLang="ko-KR" sz="1800" dirty="0" err="1" smtClean="0"/>
              <a:t>Unloader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에서 사용 됩니다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pic>
        <p:nvPicPr>
          <p:cNvPr id="22" name="내용 개체 틀 21" descr="efe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6968" y="2780928"/>
            <a:ext cx="2647950" cy="2914650"/>
          </a:xfrm>
        </p:spPr>
      </p:pic>
      <p:pic>
        <p:nvPicPr>
          <p:cNvPr id="23" name="내용 개체 틀 21" descr="efe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5626" y="2789462"/>
            <a:ext cx="2647950" cy="2914650"/>
          </a:xfrm>
          <a:prstGeom prst="rect">
            <a:avLst/>
          </a:prstGeom>
        </p:spPr>
      </p:pic>
      <p:pic>
        <p:nvPicPr>
          <p:cNvPr id="24" name="내용 개체 틀 21" descr="efem.jpg"/>
          <p:cNvPicPr preferRelativeResize="0"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5392" y="2780928"/>
            <a:ext cx="2649600" cy="291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52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000" dirty="0" smtClean="0"/>
              <a:t>1-2. </a:t>
            </a:r>
            <a:r>
              <a:rPr lang="ko-KR" altLang="en-US" sz="2000" dirty="0" smtClean="0"/>
              <a:t>진공 환경용 </a:t>
            </a:r>
            <a:r>
              <a:rPr lang="en-US" altLang="ko-KR" sz="2000" dirty="0" smtClean="0"/>
              <a:t>Wafer </a:t>
            </a:r>
            <a:r>
              <a:rPr lang="ko-KR" altLang="en-US" sz="2000" dirty="0" smtClean="0"/>
              <a:t>이송 </a:t>
            </a:r>
            <a:r>
              <a:rPr lang="en-US" altLang="ko-KR" sz="2000" dirty="0" smtClean="0"/>
              <a:t>Robot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-</a:t>
            </a:r>
            <a:r>
              <a:rPr lang="ko-KR" altLang="en-US" sz="1800" dirty="0" smtClean="0"/>
              <a:t>진공 환경에서 </a:t>
            </a:r>
            <a:r>
              <a:rPr lang="en-US" altLang="ko-KR" sz="1800" dirty="0" smtClean="0"/>
              <a:t>Process Chamber 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를 이송하는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으로 기능은 대기 환경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</a:t>
            </a:r>
            <a:r>
              <a:rPr lang="ko-KR" altLang="en-US" sz="1800" dirty="0" smtClean="0"/>
              <a:t> 에서 사용되는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과 기본적으로 동일하나 그 사용 환경이 크게 다르므로 진공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화학 물질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열 등의 외적 환경에 대응하는 구조 및 요소 기술이 </a:t>
            </a:r>
            <a:r>
              <a:rPr lang="ko-KR" altLang="en-US" sz="1800" dirty="0" err="1" smtClean="0"/>
              <a:t>대기형</a:t>
            </a:r>
            <a:r>
              <a:rPr lang="ko-KR" altLang="en-US" sz="1800" dirty="0" smtClean="0"/>
              <a:t> 과는 크게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다릅니다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pic>
        <p:nvPicPr>
          <p:cNvPr id="22" name="내용 개체 틀 21" descr="efem.jpg"/>
          <p:cNvPicPr preferRelativeResize="0"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10408" y="2780928"/>
            <a:ext cx="2649600" cy="2914650"/>
          </a:xfrm>
        </p:spPr>
      </p:pic>
      <p:pic>
        <p:nvPicPr>
          <p:cNvPr id="23" name="내용 개체 틀 21" descr="efem.jpg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2762" y="2780360"/>
            <a:ext cx="2647950" cy="2916000"/>
          </a:xfrm>
          <a:prstGeom prst="rect">
            <a:avLst/>
          </a:prstGeom>
        </p:spPr>
      </p:pic>
      <p:pic>
        <p:nvPicPr>
          <p:cNvPr id="24" name="내용 개체 틀 21" descr="efem.jpg"/>
          <p:cNvPicPr preferRelativeResize="0"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60984" y="2766640"/>
            <a:ext cx="2649600" cy="291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52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2.Wafer </a:t>
            </a:r>
            <a:r>
              <a:rPr lang="ko-KR" altLang="en-US" sz="2000" dirty="0" smtClean="0"/>
              <a:t>이송 </a:t>
            </a:r>
            <a:r>
              <a:rPr lang="en-US" altLang="ko-KR" sz="2000" dirty="0" smtClean="0"/>
              <a:t>Robot </a:t>
            </a:r>
            <a:r>
              <a:rPr lang="ko-KR" altLang="en-US" sz="2000" dirty="0" smtClean="0"/>
              <a:t>의 주변 장치</a:t>
            </a:r>
            <a:endParaRPr lang="ko-KR" altLang="en-US" sz="2000" dirty="0"/>
          </a:p>
        </p:txBody>
      </p:sp>
      <p:sp>
        <p:nvSpPr>
          <p:cNvPr id="19" name="세로 텍스트 개체 틀 18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-Robot </a:t>
            </a:r>
            <a:r>
              <a:rPr lang="ko-KR" altLang="en-US" sz="1800" dirty="0" smtClean="0"/>
              <a:t>의 주변장치라 함은 </a:t>
            </a:r>
            <a:r>
              <a:rPr lang="en-US" altLang="ko-KR" sz="1800" dirty="0" smtClean="0"/>
              <a:t>Robot </a:t>
            </a:r>
            <a:r>
              <a:rPr lang="ko-KR" altLang="en-US" sz="1800" dirty="0" smtClean="0"/>
              <a:t>본체를 제외한 시스템에 필요한 장치로써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Mapping Sensor , Hand , </a:t>
            </a:r>
            <a:r>
              <a:rPr lang="ko-KR" altLang="en-US" sz="1800" dirty="0" err="1" smtClean="0"/>
              <a:t>주행축</a:t>
            </a:r>
            <a:r>
              <a:rPr lang="ko-KR" altLang="en-US" sz="1800" dirty="0" smtClean="0"/>
              <a:t> 등이 있습니다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2-1.Mapping Sensor</a:t>
            </a:r>
          </a:p>
          <a:p>
            <a:pPr>
              <a:buNone/>
            </a:pPr>
            <a:r>
              <a:rPr lang="en-US" altLang="ko-KR" sz="1800" dirty="0" smtClean="0"/>
              <a:t>-Mapping Sensor 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적재용 </a:t>
            </a:r>
            <a:r>
              <a:rPr lang="en-US" altLang="ko-KR" sz="1800" dirty="0" smtClean="0"/>
              <a:t>Cassette </a:t>
            </a:r>
            <a:r>
              <a:rPr lang="ko-KR" altLang="en-US" sz="1800" dirty="0" smtClean="0"/>
              <a:t>에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Wafer </a:t>
            </a:r>
            <a:r>
              <a:rPr lang="ko-KR" altLang="en-US" sz="1800" dirty="0" smtClean="0"/>
              <a:t>가 다층으로 적재가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되어 있는 상태를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감지하는 </a:t>
            </a:r>
            <a:r>
              <a:rPr lang="en-US" altLang="ko-KR" sz="1800" dirty="0" smtClean="0"/>
              <a:t>Sensor </a:t>
            </a:r>
            <a:r>
              <a:rPr lang="ko-KR" altLang="en-US" sz="1800" dirty="0" smtClean="0"/>
              <a:t>로 적재 상태</a:t>
            </a:r>
            <a:r>
              <a:rPr lang="en-US" altLang="ko-KR" sz="1800" dirty="0" smtClean="0"/>
              <a:t>(Double , Cross)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의 존재 여부를 확인 하며 주로 </a:t>
            </a:r>
            <a:r>
              <a:rPr lang="en-US" altLang="ko-KR" sz="1800" dirty="0" smtClean="0"/>
              <a:t>Robot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선단의 </a:t>
            </a:r>
            <a:r>
              <a:rPr lang="en-US" altLang="ko-KR" sz="1800" dirty="0" smtClean="0"/>
              <a:t>Hand(End Effecter) </a:t>
            </a:r>
            <a:r>
              <a:rPr lang="ko-KR" altLang="en-US" sz="1800" dirty="0" smtClean="0"/>
              <a:t>후방에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설치를 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＊참조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Double : </a:t>
            </a:r>
            <a:r>
              <a:rPr lang="ko-KR" altLang="en-US" sz="1800" dirty="0" smtClean="0"/>
              <a:t>하나의 </a:t>
            </a:r>
            <a:r>
              <a:rPr lang="en-US" altLang="ko-KR" sz="1800" dirty="0" smtClean="0"/>
              <a:t>Slot </a:t>
            </a:r>
            <a:r>
              <a:rPr lang="ko-KR" altLang="en-US" sz="1800" dirty="0" smtClean="0"/>
              <a:t>에 두장의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가 존재 할 경우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Cross   : </a:t>
            </a:r>
            <a:r>
              <a:rPr lang="ko-KR" altLang="en-US" sz="1800" dirty="0" smtClean="0"/>
              <a:t>하나의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가 두개의 </a:t>
            </a:r>
            <a:r>
              <a:rPr lang="en-US" altLang="ko-KR" sz="1800" dirty="0" smtClean="0"/>
              <a:t>Slot </a:t>
            </a:r>
            <a:r>
              <a:rPr lang="ko-KR" altLang="en-US" sz="1800" dirty="0" smtClean="0"/>
              <a:t>에 걸쳐 있는 상태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Wafer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Mapping Sensor </a:t>
            </a:r>
            <a:r>
              <a:rPr lang="ko-KR" altLang="en-US" sz="1800" dirty="0" smtClean="0"/>
              <a:t>로는 주로 </a:t>
            </a:r>
            <a:r>
              <a:rPr lang="en-US" altLang="ko-KR" sz="1800" dirty="0" smtClean="0"/>
              <a:t>Laser Sensor </a:t>
            </a:r>
            <a:r>
              <a:rPr lang="ko-KR" altLang="en-US" sz="1800" dirty="0" smtClean="0"/>
              <a:t>를 사용하는데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의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상태를 감지하는 방식에 따라 크게 </a:t>
            </a:r>
            <a:r>
              <a:rPr lang="ko-KR" altLang="en-US" sz="1800" dirty="0" err="1" smtClean="0"/>
              <a:t>투과형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Sensor </a:t>
            </a:r>
            <a:r>
              <a:rPr lang="ko-KR" altLang="en-US" sz="1800" dirty="0" smtClean="0"/>
              <a:t>와 반사형 </a:t>
            </a:r>
            <a:r>
              <a:rPr lang="en-US" altLang="ko-KR" sz="1800" dirty="0" smtClean="0"/>
              <a:t>Sensor </a:t>
            </a:r>
            <a:r>
              <a:rPr lang="ko-KR" altLang="en-US" sz="1800" dirty="0" smtClean="0"/>
              <a:t>로 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나누어 집니다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5" name="그림 4" descr="맵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57277" y="2130584"/>
            <a:ext cx="2784309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세로 텍스트 개체 틀 18"/>
          <p:cNvSpPr>
            <a:spLocks noGrp="1"/>
          </p:cNvSpPr>
          <p:nvPr>
            <p:ph type="body" orient="vert" idx="1"/>
          </p:nvPr>
        </p:nvSpPr>
        <p:spPr>
          <a:xfrm>
            <a:off x="457200" y="443805"/>
            <a:ext cx="8229600" cy="5217443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※</a:t>
            </a:r>
            <a:r>
              <a:rPr lang="ko-KR" altLang="en-US" sz="1800" dirty="0" err="1" smtClean="0"/>
              <a:t>투과형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Mapping Sensor</a:t>
            </a:r>
          </a:p>
          <a:p>
            <a:pPr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수광부</a:t>
            </a:r>
            <a:r>
              <a:rPr lang="ko-KR" altLang="en-US" sz="1800" dirty="0" smtClean="0"/>
              <a:t> 와 </a:t>
            </a:r>
            <a:r>
              <a:rPr lang="ko-KR" altLang="en-US" sz="1800" dirty="0" err="1" smtClean="0"/>
              <a:t>발광부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가진 </a:t>
            </a:r>
            <a:r>
              <a:rPr lang="en-US" altLang="ko-KR" sz="1800" dirty="0" smtClean="0"/>
              <a:t>Laser Sensor </a:t>
            </a:r>
            <a:r>
              <a:rPr lang="ko-KR" altLang="en-US" sz="1800" dirty="0" smtClean="0"/>
              <a:t>사이로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Wafer </a:t>
            </a:r>
            <a:r>
              <a:rPr lang="ko-KR" altLang="en-US" sz="1800" dirty="0" smtClean="0"/>
              <a:t>가 위치하게 되며 발광부의 </a:t>
            </a:r>
            <a:r>
              <a:rPr lang="en-US" altLang="ko-KR" sz="1800" dirty="0" smtClean="0"/>
              <a:t>Laser </a:t>
            </a:r>
            <a:r>
              <a:rPr lang="ko-KR" altLang="en-US" sz="1800" dirty="0" smtClean="0"/>
              <a:t>신호를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수광부</a:t>
            </a:r>
            <a:r>
              <a:rPr lang="ko-KR" altLang="en-US" sz="1800" dirty="0" smtClean="0"/>
              <a:t> 에서 감지하여 그 광량의 정도로 </a:t>
            </a:r>
            <a:r>
              <a:rPr lang="en-US" altLang="ko-KR" sz="1800" dirty="0" smtClean="0"/>
              <a:t>Wafer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의 유무를 판정하게 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※</a:t>
            </a:r>
            <a:r>
              <a:rPr lang="ko-KR" altLang="en-US" sz="1800" dirty="0" err="1" smtClean="0"/>
              <a:t>반사형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Mapping Sensor</a:t>
            </a:r>
          </a:p>
          <a:p>
            <a:pPr>
              <a:buNone/>
            </a:pP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반사형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Mapping Sensor </a:t>
            </a:r>
            <a:r>
              <a:rPr lang="ko-KR" altLang="en-US" sz="1800" dirty="0" smtClean="0"/>
              <a:t>는 투과형과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달리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수광부</a:t>
            </a:r>
            <a:r>
              <a:rPr lang="ko-KR" altLang="en-US" sz="1800" dirty="0" smtClean="0"/>
              <a:t> 나 </a:t>
            </a:r>
            <a:r>
              <a:rPr lang="ko-KR" altLang="en-US" sz="1800" dirty="0" err="1" smtClean="0"/>
              <a:t>발광부</a:t>
            </a:r>
            <a:r>
              <a:rPr lang="ko-KR" altLang="en-US" sz="1800" dirty="0" smtClean="0"/>
              <a:t> 의 구분이 없이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 하나의</a:t>
            </a:r>
            <a:r>
              <a:rPr lang="en-US" altLang="ko-KR" sz="1800" dirty="0" smtClean="0"/>
              <a:t> Sensor 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Mapping </a:t>
            </a:r>
            <a:r>
              <a:rPr lang="ko-KR" altLang="en-US" sz="1800" dirty="0" smtClean="0"/>
              <a:t>을 하는 방식 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4" name="그림 3" descr="맵핑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832" y="3544184"/>
            <a:ext cx="3600000" cy="2808000"/>
          </a:xfrm>
          <a:prstGeom prst="rect">
            <a:avLst/>
          </a:prstGeom>
        </p:spPr>
      </p:pic>
      <p:pic>
        <p:nvPicPr>
          <p:cNvPr id="6" name="그림 5" descr="맵핑.jp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9192" y="3543952"/>
            <a:ext cx="3600000" cy="2808000"/>
          </a:xfrm>
          <a:prstGeom prst="rect">
            <a:avLst/>
          </a:prstGeom>
        </p:spPr>
      </p:pic>
      <p:pic>
        <p:nvPicPr>
          <p:cNvPr id="5" name="그림 4" descr="맵핑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4128" y="548680"/>
            <a:ext cx="2880320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세로 텍스트 개체 틀 18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721499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 2-2.Hand (End Effecter)</a:t>
            </a:r>
          </a:p>
          <a:p>
            <a:pPr>
              <a:buNone/>
            </a:pPr>
            <a:r>
              <a:rPr lang="en-US" altLang="ko-KR" sz="1800" dirty="0" smtClean="0"/>
              <a:t>-Wafer </a:t>
            </a:r>
            <a:r>
              <a:rPr lang="ko-KR" altLang="en-US" sz="1800" dirty="0" smtClean="0"/>
              <a:t>이송용 </a:t>
            </a:r>
            <a:r>
              <a:rPr lang="en-US" altLang="ko-KR" sz="1800" dirty="0" smtClean="0"/>
              <a:t>Hand </a:t>
            </a:r>
            <a:r>
              <a:rPr lang="ko-KR" altLang="en-US" sz="1800" dirty="0" smtClean="0"/>
              <a:t>는 그 쓰임새와 용도에 따라 다양한 형상과 재질로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구성이 되며 용도에 따라 </a:t>
            </a:r>
            <a:r>
              <a:rPr lang="en-US" altLang="ko-KR" sz="1800" dirty="0" smtClean="0"/>
              <a:t>Vacuum Pad </a:t>
            </a:r>
            <a:r>
              <a:rPr lang="ko-KR" altLang="en-US" sz="1800" dirty="0" smtClean="0"/>
              <a:t>가 있는 형태도 있습니다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※</a:t>
            </a:r>
            <a:r>
              <a:rPr lang="ko-KR" altLang="en-US" sz="1800" dirty="0" smtClean="0"/>
              <a:t>재질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재질은 주로 </a:t>
            </a:r>
            <a:r>
              <a:rPr lang="en-US" altLang="ko-KR" sz="1800" dirty="0" smtClean="0"/>
              <a:t>AL(</a:t>
            </a:r>
            <a:r>
              <a:rPr lang="ko-KR" altLang="en-US" sz="1800" dirty="0" smtClean="0"/>
              <a:t>알루미늄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AI203(</a:t>
            </a:r>
            <a:r>
              <a:rPr lang="ko-KR" altLang="en-US" sz="1800" dirty="0" smtClean="0"/>
              <a:t>세라믹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을 사용하며 진동이나 강성등의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물리적 성질이 좋은 </a:t>
            </a:r>
            <a:r>
              <a:rPr lang="en-US" altLang="ko-KR" sz="1800" dirty="0" smtClean="0"/>
              <a:t>AI203(</a:t>
            </a:r>
            <a:r>
              <a:rPr lang="ko-KR" altLang="en-US" sz="1800" dirty="0" smtClean="0"/>
              <a:t>세라믹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을 많이 사용하고 있으나 충돌시 파손의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위험이 크고 고가인 점에서 사용상의 주의를 필요로 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대체품으로 복합 재료의 일종인 </a:t>
            </a:r>
            <a:r>
              <a:rPr lang="en-US" altLang="ko-KR" sz="1800" dirty="0" smtClean="0"/>
              <a:t>CFRP(Carbon Fiber Reinforced Plastic) </a:t>
            </a:r>
            <a:r>
              <a:rPr lang="ko-KR" altLang="en-US" sz="1800" dirty="0" smtClean="0"/>
              <a:t>의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사용이 늘고 있습니다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          &lt;AI203 : </a:t>
            </a:r>
            <a:r>
              <a:rPr lang="ko-KR" altLang="en-US" sz="1800" dirty="0" smtClean="0"/>
              <a:t>세라믹</a:t>
            </a:r>
            <a:r>
              <a:rPr lang="en-US" altLang="ko-KR" sz="1800" dirty="0" smtClean="0"/>
              <a:t>&gt;                                 &lt;CFRP&gt;</a:t>
            </a:r>
          </a:p>
        </p:txBody>
      </p:sp>
      <p:pic>
        <p:nvPicPr>
          <p:cNvPr id="6" name="그림 5" descr="팬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501008"/>
            <a:ext cx="1908000" cy="2084239"/>
          </a:xfrm>
          <a:prstGeom prst="rect">
            <a:avLst/>
          </a:prstGeom>
        </p:spPr>
      </p:pic>
      <p:pic>
        <p:nvPicPr>
          <p:cNvPr id="7" name="그림 6" descr="팬_00000.jp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5496" y="3501008"/>
            <a:ext cx="1908000" cy="2084400"/>
          </a:xfrm>
          <a:prstGeom prst="rect">
            <a:avLst/>
          </a:prstGeom>
        </p:spPr>
      </p:pic>
      <p:pic>
        <p:nvPicPr>
          <p:cNvPr id="8" name="그림 7" descr="팬.jpg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1728" y="3501008"/>
            <a:ext cx="3816000" cy="20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세로 텍스트 개체 틀 18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721499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※Hand(End Effecter) </a:t>
            </a:r>
            <a:r>
              <a:rPr lang="ko-KR" altLang="en-US" sz="1800" dirty="0" smtClean="0"/>
              <a:t>형상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-Hand(End Effecter) 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형상은 사용 환경에 따라 변경이 되고 주로 </a:t>
            </a:r>
            <a:r>
              <a:rPr lang="en-US" altLang="ko-KR" sz="1800" dirty="0" smtClean="0"/>
              <a:t>I-Type ,</a:t>
            </a:r>
          </a:p>
          <a:p>
            <a:pPr>
              <a:buNone/>
            </a:pPr>
            <a:r>
              <a:rPr lang="en-US" altLang="ko-KR" sz="1800" dirty="0" smtClean="0"/>
              <a:t> Y-Type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Hand(End Effecter) </a:t>
            </a:r>
            <a:r>
              <a:rPr lang="ko-KR" altLang="en-US" sz="1800" dirty="0" smtClean="0"/>
              <a:t>를 사용하고 있습니다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또한 </a:t>
            </a:r>
            <a:r>
              <a:rPr lang="en-US" altLang="ko-KR" sz="1800" dirty="0" smtClean="0"/>
              <a:t>Wafer </a:t>
            </a:r>
            <a:r>
              <a:rPr lang="ko-KR" altLang="en-US" sz="1800" dirty="0" smtClean="0"/>
              <a:t>를 고정하는 방법으로는 </a:t>
            </a:r>
            <a:r>
              <a:rPr lang="en-US" altLang="ko-KR" sz="1800" dirty="0" smtClean="0"/>
              <a:t>Vacuum </a:t>
            </a:r>
            <a:r>
              <a:rPr lang="ko-KR" altLang="en-US" sz="1800" dirty="0" smtClean="0"/>
              <a:t>을 사용하는 흡착 방식과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Wafer 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Grip </a:t>
            </a:r>
            <a:r>
              <a:rPr lang="ko-KR" altLang="en-US" sz="1800" dirty="0" smtClean="0"/>
              <a:t>하여 이송하는 </a:t>
            </a:r>
            <a:r>
              <a:rPr lang="en-US" altLang="ko-KR" sz="1800" dirty="0" smtClean="0"/>
              <a:t>Edge Grip </a:t>
            </a:r>
            <a:r>
              <a:rPr lang="ko-KR" altLang="en-US" sz="1800" dirty="0" smtClean="0"/>
              <a:t>방식이 있는데 최근에는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오염 및 </a:t>
            </a:r>
            <a:r>
              <a:rPr lang="en-US" altLang="ko-KR" sz="1800" dirty="0" smtClean="0"/>
              <a:t>Thin Wafer 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Damage </a:t>
            </a:r>
            <a:r>
              <a:rPr lang="ko-KR" altLang="en-US" sz="1800" dirty="0" smtClean="0"/>
              <a:t>를 방지하기 위하여 </a:t>
            </a:r>
            <a:r>
              <a:rPr lang="ko-KR" altLang="en-US" sz="1800" dirty="0" err="1" smtClean="0"/>
              <a:t>베루누이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비접촉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방식의 </a:t>
            </a:r>
            <a:r>
              <a:rPr lang="en-US" altLang="ko-KR" sz="1800" dirty="0" smtClean="0"/>
              <a:t>Hand(End Effecter) </a:t>
            </a:r>
            <a:r>
              <a:rPr lang="ko-KR" altLang="en-US" sz="1800" dirty="0" smtClean="0"/>
              <a:t>사용이 늘고 있습니다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   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   &lt;Vacuum </a:t>
            </a:r>
            <a:r>
              <a:rPr lang="ko-KR" altLang="en-US" sz="1800" dirty="0" smtClean="0"/>
              <a:t>흡착</a:t>
            </a:r>
            <a:r>
              <a:rPr lang="en-US" altLang="ko-KR" sz="1800" dirty="0" smtClean="0"/>
              <a:t>&gt;              &lt;Edge Grip&gt;             &lt;</a:t>
            </a:r>
            <a:r>
              <a:rPr lang="ko-KR" altLang="en-US" sz="1800" dirty="0" err="1" smtClean="0"/>
              <a:t>베루누이</a:t>
            </a:r>
            <a:r>
              <a:rPr lang="en-US" altLang="ko-KR" sz="1800" dirty="0" smtClean="0"/>
              <a:t>:</a:t>
            </a:r>
            <a:r>
              <a:rPr lang="ko-KR" altLang="en-US" sz="1800" dirty="0" err="1" smtClean="0"/>
              <a:t>비접촉</a:t>
            </a:r>
            <a:r>
              <a:rPr lang="en-US" altLang="ko-KR" sz="1800" dirty="0" smtClean="0"/>
              <a:t>&gt;</a:t>
            </a:r>
          </a:p>
        </p:txBody>
      </p:sp>
      <p:pic>
        <p:nvPicPr>
          <p:cNvPr id="9" name="그림 8" descr="팬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212976"/>
            <a:ext cx="2520000" cy="2372271"/>
          </a:xfrm>
          <a:prstGeom prst="rect">
            <a:avLst/>
          </a:prstGeom>
        </p:spPr>
      </p:pic>
      <p:pic>
        <p:nvPicPr>
          <p:cNvPr id="11" name="그림 10" descr="팬.jp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9568" y="3212976"/>
            <a:ext cx="2520000" cy="2372400"/>
          </a:xfrm>
          <a:prstGeom prst="rect">
            <a:avLst/>
          </a:prstGeom>
        </p:spPr>
      </p:pic>
      <p:pic>
        <p:nvPicPr>
          <p:cNvPr id="12" name="그림 11" descr="팬.jpg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3212976"/>
            <a:ext cx="2520000" cy="237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80">
            <a:alpha val="81960"/>
          </a:srgbClr>
        </a:solidFill>
        <a:ln w="25400" algn="ctr">
          <a:solidFill>
            <a:srgbClr val="085091"/>
          </a:solidFill>
          <a:round/>
          <a:headEnd/>
          <a:tailEnd/>
        </a:ln>
      </a:spPr>
      <a:bodyPr anchor="ctr"/>
      <a:lstStyle>
        <a:defPPr algn="ctr">
          <a:defRPr sz="2400" dirty="0" smtClean="0">
            <a:solidFill>
              <a:srgbClr val="FFFFFF"/>
            </a:solidFill>
            <a:latin typeface="Times New Roman" pitchFamily="18" charset="0"/>
            <a:ea typeface="HY견고딕" pitchFamily="18" charset="-127"/>
            <a:cs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988</Words>
  <Application>Microsoft Office PowerPoint</Application>
  <PresentationFormat>화면 슬라이드 쇼(4:3)</PresentationFormat>
  <Paragraphs>160</Paragraphs>
  <Slides>14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1.Wafer 이송 Robot 의 분류</vt:lpstr>
      <vt:lpstr>1-1. 대기형 Wafer 이송 Robot  -일반적으로 대기형 Robot(Atmospheric Type Robot , 이하 ‘ATM Robot’) 은   Robot 이 구동하는 작업 환경이 일반적인 대기 상태에서 이루어 진다는    의미로 주로 공정간의 Interface 역할을 담당하는 EFEM 이나    Loader / Unloader 에서 사용 됩니다.    </vt:lpstr>
      <vt:lpstr>1-2. 진공 환경용 Wafer 이송 Robot  -진공 환경에서 Process Chamber 로 Wafer 를 이송하는 Robot 으로 기능은 대기 환경   에서 사용되는 Robot 과 기본적으로 동일하나 그 사용 환경이 크게 다르므로 진공,   화학 물질,열 등의 외적 환경에 대응하는 구조 및 요소 기술이 대기형 과는 크게    다릅니다.      </vt:lpstr>
      <vt:lpstr>2.Wafer 이송 Robot 의 주변 장치</vt:lpstr>
      <vt:lpstr>슬라이드 7</vt:lpstr>
      <vt:lpstr>슬라이드 8</vt:lpstr>
      <vt:lpstr>슬라이드 9</vt:lpstr>
      <vt:lpstr>슬라이드 10</vt:lpstr>
      <vt:lpstr>3.Wafer 이송 Robot 에 사용되는 Grease 의 종류 및 특징 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tslim</dc:creator>
  <cp:lastModifiedBy>tslim</cp:lastModifiedBy>
  <cp:revision>97</cp:revision>
  <dcterms:created xsi:type="dcterms:W3CDTF">2012-10-11T04:27:40Z</dcterms:created>
  <dcterms:modified xsi:type="dcterms:W3CDTF">2015-08-18T00:57:06Z</dcterms:modified>
</cp:coreProperties>
</file>