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9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17" Type="http://schemas.openxmlformats.org/officeDocument/2006/relationships/image" Target="../media/image21.png"/><Relationship Id="rId25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18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7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9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17" Type="http://schemas.openxmlformats.org/officeDocument/2006/relationships/image" Target="../media/image21.png"/><Relationship Id="rId25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18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7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=""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=""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=""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=""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 latinLnBrk="0">
              <a:spcBef>
                <a:spcPts val="600"/>
              </a:spcBef>
              <a:buClr>
                <a:srgbClr val="0F4B8F"/>
              </a:buClr>
              <a:buSzPct val="75000"/>
            </a:pPr>
            <a:r>
              <a:rPr lang="en-US" sz="24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0D1FBDF7-0E53-BA5D-85C3-65F7A7C094B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886390" y="4184798"/>
            <a:ext cx="3101010" cy="91440"/>
            <a:chOff x="1885159" y="4184798"/>
            <a:chExt cx="3101010" cy="9144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B22953B5-D496-BCD7-BAD4-C9CB886F16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1976600" y="4230518"/>
              <a:ext cx="2918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799C71D-0F09-F3C6-9A78-4DA05EA937C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885159" y="4184798"/>
              <a:ext cx="91440" cy="9144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srgbClr val="464D5A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8F852C3-B3CB-DD5F-FA66-C9F383784B8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4894729" y="4184798"/>
              <a:ext cx="91440" cy="9144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srgbClr val="464D5A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3" name="Logo">
            <a:extLst>
              <a:ext uri="{FF2B5EF4-FFF2-40B4-BE49-F238E27FC236}">
                <a16:creationId xmlns=""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173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9" name="Text Placeholder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=""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938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=""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=""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=""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=""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="" xmlns:a16="http://schemas.microsoft.com/office/drawing/2014/main" id="{4A3242A1-A768-EB0F-B2EC-7EE362BCA4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=""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=""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29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5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13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=""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=""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=""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="" xmlns:a16="http://schemas.microsoft.com/office/drawing/2014/main" id="{3B53E35C-84B7-CB5A-F8F2-64C032E632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=""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76656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=""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="" xmlns:a16="http://schemas.microsoft.com/office/drawing/2014/main" id="{722ABACE-6CDD-BCE1-59AF-0988A0F335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983642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=""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=""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=""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=""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="" xmlns:a16="http://schemas.microsoft.com/office/drawing/2014/main" id="{55C3B59F-C617-C395-4A1F-9337B71C53F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=""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342212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=""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=""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=""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=""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="" xmlns:a16="http://schemas.microsoft.com/office/drawing/2014/main" id="{F8015392-1F44-D0BC-31EA-AA21E010E9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86658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=""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=""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=""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5035FB68-037E-4248-F559-0E838963EF1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=""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=""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313740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=""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14A47E91-72B5-7918-764E-CDAC238510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=""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32120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=""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=""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=""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="" xmlns:a16="http://schemas.microsoft.com/office/drawing/2014/main" id="{58D4959B-A1A3-93A5-9ACD-E7722DA2B2C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=""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=""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7898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=""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=""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=""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=""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=""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2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44907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F34A859D-4BB7-3FC1-A5BD-BB4EEB53C89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=""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18212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=""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=""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">
            <a:extLst>
              <a:ext uri="{FF2B5EF4-FFF2-40B4-BE49-F238E27FC236}">
                <a16:creationId xmlns="" xmlns:a16="http://schemas.microsoft.com/office/drawing/2014/main" id="{BF9D4271-7274-1048-8579-691B9CB780E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=""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=""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4250459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=""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1C1AAD64-0CD2-5B49-C700-FCA9985D16F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=""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801319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=""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=""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9D9C1118-7272-F99B-FAE9-B5DAE5C6572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=""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=""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723268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=""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B93C02AF-2639-318D-BE9F-8D3CB1C1303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=""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200899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=""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=""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D2D5F190-50ED-C72A-6DC8-DB1877FD0F76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=""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=""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1854840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=""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=""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=""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=""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="" xmlns:a16="http://schemas.microsoft.com/office/drawing/2014/main" id="{2D45BC5B-9A8C-C9C5-675F-6D3DD7A89CE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=""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1428553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=""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=""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=""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=""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">
            <a:extLst>
              <a:ext uri="{FF2B5EF4-FFF2-40B4-BE49-F238E27FC236}">
                <a16:creationId xmlns="" xmlns:a16="http://schemas.microsoft.com/office/drawing/2014/main" id="{04B2BF45-5202-F46A-EA39-520ACB7B325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=""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=""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31396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=""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=""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=""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=""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">
            <a:extLst>
              <a:ext uri="{FF2B5EF4-FFF2-40B4-BE49-F238E27FC236}">
                <a16:creationId xmlns="" xmlns:a16="http://schemas.microsoft.com/office/drawing/2014/main" id="{998716E2-7DC8-9828-E6CA-01E963649EF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=""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 (With Presenter Name and Title)</a:t>
            </a:r>
          </a:p>
        </p:txBody>
      </p:sp>
    </p:spTree>
    <p:extLst>
      <p:ext uri="{BB962C8B-B14F-4D97-AF65-F5344CB8AC3E}">
        <p14:creationId xmlns:p14="http://schemas.microsoft.com/office/powerpoint/2010/main" val="95694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280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=""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3820273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5346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=""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136953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54803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44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=""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=""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=""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=""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21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07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=""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=""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=""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="" xmlns:a16="http://schemas.microsoft.com/office/drawing/2014/main" id="{92D5CC6A-61EA-CCA1-03B1-8036DFC10D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44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07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=""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=""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=""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">
            <a:extLst>
              <a:ext uri="{FF2B5EF4-FFF2-40B4-BE49-F238E27FC236}">
                <a16:creationId xmlns="" xmlns:a16="http://schemas.microsoft.com/office/drawing/2014/main" id="{FF2846B4-9BDA-9959-0916-630145C1FC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115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97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2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=""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2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=""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4E1CF1C4-CBA9-E113-66EF-758F2B057A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=""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4" name="Title placeholder">
            <a:extLst>
              <a:ext uri="{FF2B5EF4-FFF2-40B4-BE49-F238E27FC236}">
                <a16:creationId xmlns=""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83079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=""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=""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=""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="" xmlns:a16="http://schemas.microsoft.com/office/drawing/2014/main" id="{AEE1E035-EAAC-E369-34A4-4300B64438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pic>
        <p:nvPicPr>
          <p:cNvPr id="11" name="Logo - Footer">
            <a:extLst>
              <a:ext uri="{FF2B5EF4-FFF2-40B4-BE49-F238E27FC236}">
                <a16:creationId xmlns=""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80803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64759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=""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=""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=""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=""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=""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sz="8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=""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1219170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dirty="0">
                <a:solidFill>
                  <a:srgbClr val="0F4B8F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dirty="0">
                <a:solidFill>
                  <a:srgbClr val="464D5A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srgbClr val="0F4B8F"/>
              </a:solidFill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=""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=""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=""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=""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=""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=""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=""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=""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=""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 latinLnBrk="0">
                <a:spcBef>
                  <a:spcPts val="600"/>
                </a:spcBef>
                <a:buClr>
                  <a:srgbClr val="0F4B8F"/>
                </a:buClr>
                <a:buSzPct val="75000"/>
              </a:pPr>
              <a:r>
                <a:rPr lang="en-US" dirty="0">
                  <a:solidFill>
                    <a:srgbClr val="464D5A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BF8389D0-39A1-B99C-1055-1D5B7CA8831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1886390" y="4184798"/>
              <a:ext cx="3101010" cy="91440"/>
              <a:chOff x="1885159" y="4184798"/>
              <a:chExt cx="3101010" cy="9144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DE20A765-5606-2A1E-694F-81C80B9A2D6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1976600" y="4230518"/>
                <a:ext cx="29181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3742E767-5308-6A0A-105F-B8309BB8E98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88515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defTabSz="1219170" latinLnBrk="0">
                  <a:buClr>
                    <a:prstClr val="white"/>
                  </a:buClr>
                  <a:buSzPct val="75000"/>
                </a:pPr>
                <a:endParaRPr lang="en-US" sz="1600" dirty="0">
                  <a:solidFill>
                    <a:srgbClr val="464D5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0EE4EB38-7D68-1680-5328-0A107BD8CD3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489472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defTabSz="1219170" latinLnBrk="0">
                  <a:buClr>
                    <a:prstClr val="white"/>
                  </a:buClr>
                  <a:buSzPct val="75000"/>
                </a:pPr>
                <a:endParaRPr lang="en-US" sz="1600" dirty="0">
                  <a:solidFill>
                    <a:srgbClr val="464D5A"/>
                  </a:solidFill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Logo">
              <a:extLst>
                <a:ext uri="{FF2B5EF4-FFF2-40B4-BE49-F238E27FC236}">
                  <a16:creationId xmlns=""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=""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algn="ctr" defTabSz="1219170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rgbClr val="0F4B8F"/>
                </a:solidFill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154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=""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16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=""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=""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=""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=""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sz="8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=""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1219170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dirty="0">
                <a:solidFill>
                  <a:srgbClr val="0F4B8F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dirty="0">
                <a:solidFill>
                  <a:srgbClr val="464D5A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srgbClr val="0F4B8F"/>
              </a:solidFill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=""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=""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=""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219170" latinLnBrk="0">
              <a:buClr>
                <a:prstClr val="white"/>
              </a:buClr>
              <a:buSzPct val="75000"/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=""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=""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170" latinLnBrk="0">
                <a:spcBef>
                  <a:spcPts val="600"/>
                </a:spcBef>
                <a:buClr>
                  <a:srgbClr val="0F4B8F"/>
                </a:buClr>
                <a:buSzPct val="75000"/>
              </a:pPr>
              <a:r>
                <a:rPr lang="en-US" dirty="0">
                  <a:solidFill>
                    <a:srgbClr val="464D5A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B2F57680-5792-02DF-57E6-F3032525536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1886390" y="4184798"/>
              <a:ext cx="3101010" cy="91440"/>
              <a:chOff x="1885159" y="4184798"/>
              <a:chExt cx="3101010" cy="91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7B8EFAF3-D2EE-3B28-8C4B-8BF894AE872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1976600" y="4230518"/>
                <a:ext cx="29181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="" xmlns:a16="http://schemas.microsoft.com/office/drawing/2014/main" id="{F9F4C48A-791B-1443-279E-8D50424415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88515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defTabSz="1219170" latinLnBrk="0">
                  <a:buClr>
                    <a:prstClr val="white"/>
                  </a:buClr>
                  <a:buSzPct val="75000"/>
                </a:pPr>
                <a:endParaRPr lang="en-US" sz="1600" dirty="0">
                  <a:solidFill>
                    <a:srgbClr val="464D5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="" xmlns:a16="http://schemas.microsoft.com/office/drawing/2014/main" id="{B6F0FAF3-ACD9-F8EF-3A71-94CAF1A7EC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4894729" y="4184798"/>
                <a:ext cx="91440" cy="91440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defTabSz="1219170" latinLnBrk="0">
                  <a:buClr>
                    <a:prstClr val="white"/>
                  </a:buClr>
                  <a:buSzPct val="75000"/>
                </a:pPr>
                <a:endParaRPr lang="en-US" sz="1600" dirty="0">
                  <a:solidFill>
                    <a:srgbClr val="464D5A"/>
                  </a:solidFill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4" name="Logo">
              <a:extLst>
                <a:ext uri="{FF2B5EF4-FFF2-40B4-BE49-F238E27FC236}">
                  <a16:creationId xmlns=""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=""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algn="ctr" defTabSz="1219170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rgbClr val="0F4B8F"/>
                </a:solidFill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4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669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=""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=""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512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53443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=""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=""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=""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=""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="" xmlns:a16="http://schemas.microsoft.com/office/drawing/2014/main" id="{D8DAB9A4-5296-E967-D050-08F097B2BF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=""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=""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2439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=""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=""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=""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219170" latinLnBrk="0">
                <a:buClr>
                  <a:prstClr val="white"/>
                </a:buClr>
                <a:buSzPct val="75000"/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rgbClr val="464D5A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sz="800" dirty="0">
                <a:solidFill>
                  <a:srgbClr val="464D5A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2024 Amkor Confidential</a:t>
            </a:r>
            <a:endParaRPr lang="en-US" sz="800" dirty="0">
              <a:solidFill>
                <a:srgbClr val="464D5A"/>
              </a:solidFill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=""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=""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1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1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1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1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1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pos="3840">
          <p15:clr>
            <a:srgbClr val="FDE53C"/>
          </p15:clr>
        </p15:guide>
        <p15:guide id="4294967295" orient="horz" pos="2376">
          <p15:clr>
            <a:srgbClr val="FDE53C"/>
          </p15:clr>
        </p15:guide>
        <p15:guide id="4294967295" pos="240">
          <p15:clr>
            <a:srgbClr val="5ACBF0"/>
          </p15:clr>
        </p15:guide>
        <p15:guide id="4294967295" pos="168">
          <p15:clr>
            <a:srgbClr val="F26B43"/>
          </p15:clr>
        </p15:guide>
        <p15:guide id="4294967295" orient="horz" pos="144">
          <p15:clr>
            <a:srgbClr val="F26B43"/>
          </p15:clr>
        </p15:guide>
        <p15:guide id="4294967295" orient="horz" pos="696">
          <p15:clr>
            <a:srgbClr val="5ACBF0"/>
          </p15:clr>
        </p15:guide>
        <p15:guide id="4294967295" orient="horz" pos="4104">
          <p15:clr>
            <a:srgbClr val="FBAE40"/>
          </p15:clr>
        </p15:guide>
        <p15:guide id="4294967295" orient="horz" pos="4056">
          <p15:clr>
            <a:srgbClr val="F26B43"/>
          </p15:clr>
        </p15:guide>
        <p15:guide id="4294967295" orient="horz" pos="4008">
          <p15:clr>
            <a:srgbClr val="5ACBF0"/>
          </p15:clr>
        </p15:guide>
        <p15:guide id="4294967295" orient="horz" pos="216">
          <p15:clr>
            <a:srgbClr val="5ACBF0"/>
          </p15:clr>
        </p15:guide>
        <p15:guide id="4294967295" pos="7512">
          <p15:clr>
            <a:srgbClr val="F26B43"/>
          </p15:clr>
        </p15:guide>
        <p15:guide id="4294967295" pos="7440">
          <p15:clr>
            <a:srgbClr val="5ACBF0"/>
          </p15:clr>
        </p15:guide>
        <p15:guide id="4294967295" orient="horz" pos="768">
          <p15:clr>
            <a:srgbClr val="F26B43"/>
          </p15:clr>
        </p15:guide>
        <p15:guide id="4294967295" orient="horz" pos="84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="" xmlns:a16="http://schemas.microsoft.com/office/drawing/2014/main" id="{D148326B-B7EB-7B9A-2EBB-4AA42BBA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ATK SMD Team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E0496F6-DB63-3FE7-3A57-20DB03A30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Audio Devices Offset Spec Comparison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34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0C50980C-2CF3-3E19-A2D9-63F1E2427DFC}"/>
              </a:ext>
            </a:extLst>
          </p:cNvPr>
          <p:cNvSpPr txBox="1">
            <a:spLocks/>
          </p:cNvSpPr>
          <p:nvPr/>
        </p:nvSpPr>
        <p:spPr>
          <a:xfrm>
            <a:off x="236108" y="1064797"/>
            <a:ext cx="11694866" cy="569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indent="-339725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7388" indent="-347663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4263" indent="-396875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6363" indent="-292100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–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16088" indent="-339725" algn="l" defTabSz="121917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98663" indent="-28257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4088" indent="-22542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Font typeface="Segoe UI Symbol" panose="020B0502040204020203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60625" indent="-236538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▪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6050" indent="-225425" algn="l" defTabSz="1219170" rtl="0" eaLnBrk="1" latinLnBrk="1" hangingPunct="1">
              <a:spcBef>
                <a:spcPts val="300"/>
              </a:spcBef>
              <a:buClr>
                <a:schemeClr val="accent1"/>
              </a:buClr>
              <a:buSzPct val="75000"/>
              <a:buFont typeface="Segoe UI Symbol" panose="020B0502040204020203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</a:pPr>
            <a:r>
              <a:rPr lang="en-US" altLang="ko-KR" sz="1800" dirty="0" smtClean="0">
                <a:solidFill>
                  <a:srgbClr val="464D5A"/>
                </a:solidFill>
              </a:rPr>
              <a:t>MCO Spec &amp; Amkor Internal Control(</a:t>
            </a:r>
            <a:r>
              <a:rPr lang="en-US" altLang="ko-KR" sz="1800" dirty="0" err="1" smtClean="0">
                <a:solidFill>
                  <a:srgbClr val="464D5A"/>
                </a:solidFill>
              </a:rPr>
              <a:t>Pemtron</a:t>
            </a:r>
            <a:r>
              <a:rPr lang="en-US" altLang="ko-KR" sz="1800" dirty="0" smtClean="0">
                <a:solidFill>
                  <a:srgbClr val="464D5A"/>
                </a:solidFill>
              </a:rPr>
              <a:t>) Spec Comparison</a:t>
            </a: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 marL="0" indent="0">
              <a:buClr>
                <a:srgbClr val="0F4B8F"/>
              </a:buClr>
              <a:buFont typeface="Segoe UI Symbol" panose="020B0502040204020203" pitchFamily="34" charset="0"/>
              <a:buNone/>
            </a:pPr>
            <a:endParaRPr altLang="ko-KR" sz="1400" dirty="0">
              <a:solidFill>
                <a:srgbClr val="464D5A"/>
              </a:solidFill>
            </a:endParaRPr>
          </a:p>
          <a:p>
            <a:pPr marL="0" indent="0">
              <a:buClr>
                <a:srgbClr val="0F4B8F"/>
              </a:buClr>
              <a:buFont typeface="Segoe UI Symbol" panose="020B0502040204020203" pitchFamily="34" charset="0"/>
              <a:buNone/>
            </a:pP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0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10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 marL="0" indent="0">
              <a:buClr>
                <a:srgbClr val="0F4B8F"/>
              </a:buClr>
              <a:buFont typeface="Segoe UI Symbol" panose="020B0502040204020203" pitchFamily="34" charset="0"/>
              <a:buNone/>
            </a:pP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>
              <a:buClr>
                <a:srgbClr val="0F4B8F"/>
              </a:buClr>
            </a:pPr>
            <a:endParaRPr altLang="ko-KR" sz="1800" dirty="0">
              <a:solidFill>
                <a:srgbClr val="464D5A"/>
              </a:solidFill>
            </a:endParaRPr>
          </a:p>
          <a:p>
            <a:pPr marL="0" indent="0">
              <a:buClr>
                <a:srgbClr val="0F4B8F"/>
              </a:buClr>
              <a:buFont typeface="Segoe UI Symbol" panose="020B0502040204020203" pitchFamily="34" charset="0"/>
              <a:buNone/>
            </a:pPr>
            <a:endParaRPr altLang="ko-KR" sz="18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lvl="1">
              <a:buClr>
                <a:srgbClr val="0F4B8F"/>
              </a:buClr>
            </a:pPr>
            <a:endParaRPr altLang="ko-KR" sz="500" dirty="0">
              <a:solidFill>
                <a:srgbClr val="464D5A"/>
              </a:solidFill>
            </a:endParaRPr>
          </a:p>
          <a:p>
            <a:pPr marL="339725" lvl="1" indent="0">
              <a:buClr>
                <a:srgbClr val="0F4B8F"/>
              </a:buClr>
              <a:buFont typeface="Segoe UI Symbol" panose="020B0502040204020203" pitchFamily="34" charset="0"/>
              <a:buNone/>
            </a:pPr>
            <a:endParaRPr altLang="ko-KR" sz="500" dirty="0">
              <a:solidFill>
                <a:srgbClr val="464D5A"/>
              </a:solidFill>
            </a:endParaRPr>
          </a:p>
        </p:txBody>
      </p:sp>
      <p:sp>
        <p:nvSpPr>
          <p:cNvPr id="12" name="Title 9">
            <a:extLst>
              <a:ext uri="{FF2B5EF4-FFF2-40B4-BE49-F238E27FC236}">
                <a16:creationId xmlns="" xmlns:a16="http://schemas.microsoft.com/office/drawing/2014/main" id="{5D0842AA-D9AA-B301-D55E-15DB9FB9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37254"/>
            <a:ext cx="11658600" cy="8426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Monaco Marlin FAI Spec</a:t>
            </a:r>
            <a:endParaRPr 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631" y="1820694"/>
            <a:ext cx="3781926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2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Marlin X-Offset Spec : Doesn’t have any FAI Spec</a:t>
            </a:r>
            <a:endParaRPr lang="ko-KR" altLang="en-US" sz="12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9810" y="2700421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9809" y="2349883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9808" y="2145593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9807" y="3059989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9806" y="3210805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18260" y="1850973"/>
            <a:ext cx="2185739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Marlin Y-Offset Spec : FAI 7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24658" y="1810959"/>
            <a:ext cx="2685714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Monaco X-Offset Spec : FAI 31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585368" y="2697460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85367" y="2336228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85366" y="2329789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585365" y="3062374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85364" y="3074162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71000" y="2692112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570999" y="2485951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570998" y="2324441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570997" y="2917999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570996" y="3068814"/>
            <a:ext cx="1839495" cy="10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25138" y="2577181"/>
            <a:ext cx="1853183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2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Target</a:t>
            </a:r>
            <a:endParaRPr lang="ko-KR" altLang="en-US" sz="12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59879" y="2038993"/>
            <a:ext cx="1982700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USL : Doesn’t exist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07085" y="2219702"/>
            <a:ext cx="1839493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USL +200um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25138" y="2921440"/>
            <a:ext cx="1711162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LSL</a:t>
            </a:r>
            <a:r>
              <a:rPr lang="ko-KR" altLang="en-US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-200um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72085" y="3100837"/>
            <a:ext cx="1959288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LSL : Doesn’t exist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96" y="3421330"/>
            <a:ext cx="3193038" cy="883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64" y="3439076"/>
            <a:ext cx="3467771" cy="223257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535001" y="2570187"/>
            <a:ext cx="1372092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2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Target : 259um </a:t>
            </a:r>
            <a:endParaRPr lang="ko-KR" altLang="en-US" sz="12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3655" y="2139182"/>
            <a:ext cx="1519481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USL : +100um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80761" y="2287571"/>
            <a:ext cx="1839493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USL : +100um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02977" y="2866797"/>
            <a:ext cx="1711162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LSL</a:t>
            </a:r>
            <a:r>
              <a:rPr lang="ko-KR" altLang="en-US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: -100um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33654" y="3033275"/>
            <a:ext cx="1519481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LSL : -100um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513614" y="2558555"/>
            <a:ext cx="1372092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2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Target : 1.18mm </a:t>
            </a:r>
            <a:endParaRPr lang="ko-KR" altLang="en-US" sz="12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512268" y="2207758"/>
            <a:ext cx="1519481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USL : +125um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359374" y="2356147"/>
            <a:ext cx="1839493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USL : +90um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85841" y="2769987"/>
            <a:ext cx="1772331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Pemtron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LSL</a:t>
            </a:r>
            <a:r>
              <a:rPr lang="ko-KR" altLang="en-US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: -90um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512267" y="2941434"/>
            <a:ext cx="1519481" cy="2654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1219170" latinLnBrk="0">
              <a:buClr>
                <a:prstClr val="white"/>
              </a:buClr>
              <a:buSzPct val="75000"/>
            </a:pPr>
            <a:r>
              <a:rPr lang="en-US" altLang="ko-KR" sz="1600" b="1" i="1" dirty="0" smtClean="0">
                <a:solidFill>
                  <a:srgbClr val="000000"/>
                </a:solidFill>
                <a:cs typeface="Arial" panose="020B0604020202020204" pitchFamily="34" charset="0"/>
              </a:rPr>
              <a:t>MCO LSL : -125um</a:t>
            </a:r>
            <a:endParaRPr lang="ko-KR" altLang="en-US" sz="1600" b="1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28" y="3422620"/>
            <a:ext cx="2830607" cy="27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4-010124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4-Internal-Confidential-Amkor-Template-010424-FINAL" id="{9A5FE123-FA37-4B42-BB81-D6FF72B5325D}" vid="{547835E5-C98C-4C1A-A31A-6B3B22D87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107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Open Sans Light</vt:lpstr>
      <vt:lpstr>Open Sans SemiBold</vt:lpstr>
      <vt:lpstr>Segoe UI Symbol</vt:lpstr>
      <vt:lpstr>Verdana</vt:lpstr>
      <vt:lpstr>2024-010124_Internal-Conf-AMKCorpTemplate</vt:lpstr>
      <vt:lpstr>Audio Devices Offset Spec Comparison</vt:lpstr>
      <vt:lpstr>Monaco Marlin FAI Spec</vt:lpstr>
      <vt:lpstr>PowerPoint 프레젠테이션</vt:lpstr>
    </vt:vector>
  </TitlesOfParts>
  <Company>Amkor Technology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JeongSoo Lee</dc:creator>
  <cp:lastModifiedBy>JeongSoo Lee</cp:lastModifiedBy>
  <cp:revision>4</cp:revision>
  <dcterms:created xsi:type="dcterms:W3CDTF">2024-08-29T06:54:43Z</dcterms:created>
  <dcterms:modified xsi:type="dcterms:W3CDTF">2024-08-29T07:17:26Z</dcterms:modified>
</cp:coreProperties>
</file>