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7" r:id="rId5"/>
    <p:sldId id="259" r:id="rId6"/>
    <p:sldId id="263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Su Park" initials="HP" lastIdx="1" clrIdx="0">
    <p:extLst>
      <p:ext uri="{19B8F6BF-5375-455C-9EA6-DF929625EA0E}">
        <p15:presenceInfo xmlns:p15="http://schemas.microsoft.com/office/powerpoint/2012/main" userId="S-1-5-21-3827936600-1019848610-80316733-599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9F26-74C8-4DBA-A43B-0588A92C91B4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7044E-670E-478B-9C72-5B81438EF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1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</a:t>
            </a:r>
            <a:r>
              <a:rPr lang="en-US" b="1" dirty="0"/>
              <a:t>One Line Title Slide</a:t>
            </a:r>
            <a:r>
              <a:rPr lang="en-US" dirty="0"/>
              <a:t>, use for customer facing presentations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>
                <a:solidFill>
                  <a:srgbClr val="464D5A"/>
                </a:solidFill>
                <a:latin typeface="Malgun Gothic"/>
                <a:ea typeface="Malgun Gothic"/>
              </a:rPr>
              <a:pPr/>
              <a:t>1</a:t>
            </a:fld>
            <a:endParaRPr lang="en-US" dirty="0">
              <a:solidFill>
                <a:srgbClr val="464D5A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3025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61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 </a:t>
            </a:r>
            <a:r>
              <a:rPr lang="en-US" b="1" dirty="0"/>
              <a:t>Closing</a:t>
            </a:r>
            <a:r>
              <a:rPr lang="en-US" dirty="0"/>
              <a:t> slide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option enables personalized closings or contact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3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slide with numbered options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egoe UI Symbol" panose="020B0502040204020203" pitchFamily="34" charset="0"/>
              <a:buChar char="▶"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the text box, remove existing content and add your agenda 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7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1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6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1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41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2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7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1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3" Type="http://schemas.openxmlformats.org/officeDocument/2006/relationships/hyperlink" Target="https://www.linkedin.com/company/7135/" TargetMode="External"/><Relationship Id="rId7" Type="http://schemas.openxmlformats.org/officeDocument/2006/relationships/hyperlink" Target="https://www.facebook.com/AmkorTechnology/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www.youtube.com/user/AmkorTechnology" TargetMode="External"/><Relationship Id="rId5" Type="http://schemas.openxmlformats.org/officeDocument/2006/relationships/hyperlink" Target="https://twitter.com/AmkorTechnolog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amkor.com/amkor-wechat/" TargetMode="Externa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AmkorTechnology/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hyperlink" Target="https://www.youtube.com/user/AmkorTechnology" TargetMode="External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amkor.com/amkor-wechat/" TargetMode="External"/><Relationship Id="rId4" Type="http://schemas.openxmlformats.org/officeDocument/2006/relationships/hyperlink" Target="https://www.linkedin.com/company/7135/" TargetMode="External"/><Relationship Id="rId9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="" xmlns:a16="http://schemas.microsoft.com/office/drawing/2014/main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9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24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27594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595" y="1608488"/>
            <a:ext cx="5608320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36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82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63596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74945" y="1608488"/>
            <a:ext cx="5608320" cy="457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11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5ACBF0"/>
          </p15:clr>
        </p15:guide>
        <p15:guide id="3" orient="horz" pos="828">
          <p15:clr>
            <a:srgbClr val="5ACBF0"/>
          </p15:clr>
        </p15:guide>
        <p15:guide id="4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595" y="1608488"/>
            <a:ext cx="5364480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0683" y="1608488"/>
            <a:ext cx="5364480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7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3595" y="1612430"/>
            <a:ext cx="5364480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0683" y="1612430"/>
            <a:ext cx="5364480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595" y="2252192"/>
            <a:ext cx="5364480" cy="39014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0683" y="2252192"/>
            <a:ext cx="5364480" cy="39014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9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437120" y="252939"/>
            <a:ext cx="4754880" cy="612038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593" y="1608488"/>
            <a:ext cx="6583680" cy="457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6751605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733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53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7B2827D-E484-40A9-8CC8-D7AC7088A760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9D326417-A89B-4DC1-B82A-4EAAFF9FB8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5946921-0F2D-4785-BB1A-361A46263B9B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0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5C502B7-DA60-42F0-B8B9-B8AFF855845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5442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73056C4-B5A6-40A4-BD80-72F9596F7925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CD8D5F83-0A40-41C3-A2D9-F0F8CA82EAB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B6B80A2-1DD6-425C-AD92-3E45DF52D612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0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27150B5-154C-4FAB-BA76-E1ED5E34C21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=""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dirty="0"/>
              <a:t>1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0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0AE26A9-A0DC-4DCB-B70F-C71C12ABB0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73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D9C8CE3-6C48-42AB-8F11-604397E492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5045" y="4885651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5045" y="1600201"/>
            <a:ext cx="7010400" cy="1828800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프리젠테이션 제목 입력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=""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="" xmlns:a16="http://schemas.microsoft.com/office/drawing/2014/main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435" y="586394"/>
            <a:ext cx="2142843" cy="7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9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electronics, circuit&#10;&#10;Description automatically generated">
            <a:extLst>
              <a:ext uri="{FF2B5EF4-FFF2-40B4-BE49-F238E27FC236}">
                <a16:creationId xmlns="" xmlns:a16="http://schemas.microsoft.com/office/drawing/2014/main" id="{BE7C9D96-E141-470B-8444-24A9869678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490"/>
            <a:ext cx="12192000" cy="61294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58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="" xmlns:a16="http://schemas.microsoft.com/office/drawing/2014/main" id="{1B8A9DAC-5D4F-4C72-9F6A-3BCAB93D6D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490"/>
            <a:ext cx="12192000" cy="61294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04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10CA65C-F958-4861-B26C-90D6D5F547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87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41606A4-DFC8-44BB-9707-BB708D573F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4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09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alking in the rain&#10;&#10;Description automatically generated">
            <a:extLst>
              <a:ext uri="{FF2B5EF4-FFF2-40B4-BE49-F238E27FC236}">
                <a16:creationId xmlns="" xmlns:a16="http://schemas.microsoft.com/office/drawing/2014/main" id="{2CBC48C3-5742-4386-9204-B9BE087188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6137"/>
            <a:ext cx="12192000" cy="6126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7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walking in the rain&#10;&#10;Description automatically generated">
            <a:extLst>
              <a:ext uri="{FF2B5EF4-FFF2-40B4-BE49-F238E27FC236}">
                <a16:creationId xmlns="" xmlns:a16="http://schemas.microsoft.com/office/drawing/2014/main" id="{F017B375-8F7E-4066-AD99-9BEB081EE4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6137"/>
            <a:ext cx="12192000" cy="6126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5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24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6DE1C9C-CF90-4F8C-868B-AD007063E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87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0C1BFC-DACD-4109-89D8-4B86E6A954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6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69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50F2EDE-8FB3-4036-B08A-24C6A45ED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41520"/>
            <a:ext cx="12191999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74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DCAF2C7-D595-4351-B94A-BE1EDD2D8E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41520"/>
            <a:ext cx="12191999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7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0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="" xmlns:a16="http://schemas.microsoft.com/office/drawing/2014/main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7447" y="1608847"/>
            <a:ext cx="5364480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16832" y="1608847"/>
            <a:ext cx="5365569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595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20683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748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3595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88728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213863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3595" y="4363807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88728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13863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79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59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sz="2133" baseline="0"/>
            </a:lvl1pPr>
            <a:lvl2pPr marL="755885" indent="-36575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205" indent="-364058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88728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sz="2133" baseline="0">
                <a:latin typeface="+mn-lt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1386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sz="2133" baseline="0">
                <a:latin typeface="+mn-lt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=""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824" y="1324411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=""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036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63595" y="1608488"/>
            <a:ext cx="3967333" cy="4572019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8451" y="1608488"/>
            <a:ext cx="6851904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472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63595" y="1864107"/>
            <a:ext cx="6939384" cy="406076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9125" y="1864106"/>
            <a:ext cx="3653276" cy="40607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681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741482" y="1000415"/>
            <a:ext cx="5840919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23848" y="4547288"/>
            <a:ext cx="4258552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" y="253997"/>
            <a:ext cx="5348817" cy="61203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97364" indent="0">
              <a:buClr>
                <a:schemeClr val="accent1"/>
              </a:buClr>
              <a:buFontTx/>
              <a:buNone/>
              <a:defRPr sz="3200"/>
            </a:lvl1pPr>
          </a:lstStyle>
          <a:p>
            <a:r>
              <a:rPr lang="ko-KR" altLang="en-US" dirty="0"/>
              <a:t>아이콘 클릭후 이미지 삽입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12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841771" y="1003029"/>
            <a:ext cx="8534400" cy="30540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49006" y="4260261"/>
            <a:ext cx="4427165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65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A76C9FC-746B-4003-80E2-4961DCD42EA2}"/>
              </a:ext>
            </a:extLst>
          </p:cNvPr>
          <p:cNvSpPr/>
          <p:nvPr userDrawn="1"/>
        </p:nvSpPr>
        <p:spPr>
          <a:xfrm>
            <a:off x="8293161" y="5304932"/>
            <a:ext cx="3910276" cy="1191739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buClr>
                <a:prstClr val="white"/>
              </a:buClr>
              <a:buSzPct val="75000"/>
            </a:pPr>
            <a:endParaRPr lang="en-US" sz="21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10C8068-8FDD-43C4-B0F2-AFAA8487B7D5}"/>
              </a:ext>
            </a:extLst>
          </p:cNvPr>
          <p:cNvSpPr txBox="1"/>
          <p:nvPr userDrawn="1"/>
        </p:nvSpPr>
        <p:spPr>
          <a:xfrm>
            <a:off x="8879483" y="5546859"/>
            <a:ext cx="29083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600" dirty="0">
                <a:solidFill>
                  <a:prstClr val="white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pic>
        <p:nvPicPr>
          <p:cNvPr id="7" name="Picture 6" descr="A close up of a logo&#10;&#10;Description automatically generated">
            <a:hlinkClick r:id="rId3"/>
            <a:extLst>
              <a:ext uri="{FF2B5EF4-FFF2-40B4-BE49-F238E27FC236}">
                <a16:creationId xmlns="" xmlns:a16="http://schemas.microsoft.com/office/drawing/2014/main" id="{8938D3CC-DEEF-4B28-8A30-76F55B2005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26" y="5995253"/>
            <a:ext cx="327084" cy="32708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hlinkClick r:id="rId5"/>
            <a:extLst>
              <a:ext uri="{FF2B5EF4-FFF2-40B4-BE49-F238E27FC236}">
                <a16:creationId xmlns="" xmlns:a16="http://schemas.microsoft.com/office/drawing/2014/main" id="{FB84D027-376D-4BF2-B2A0-6DC9B6B148F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0" y="5995253"/>
            <a:ext cx="327084" cy="327084"/>
          </a:xfrm>
          <a:prstGeom prst="rect">
            <a:avLst/>
          </a:prstGeom>
        </p:spPr>
      </p:pic>
      <p:pic>
        <p:nvPicPr>
          <p:cNvPr id="10" name="Picture 9">
            <a:hlinkClick r:id="rId7"/>
            <a:extLst>
              <a:ext uri="{FF2B5EF4-FFF2-40B4-BE49-F238E27FC236}">
                <a16:creationId xmlns="" xmlns:a16="http://schemas.microsoft.com/office/drawing/2014/main" id="{406A0EED-F164-4791-802A-00EFA28ED3A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0737" y="6036960"/>
            <a:ext cx="245104" cy="243667"/>
          </a:xfrm>
          <a:prstGeom prst="rect">
            <a:avLst/>
          </a:prstGeom>
        </p:spPr>
      </p:pic>
      <p:pic>
        <p:nvPicPr>
          <p:cNvPr id="11" name="Picture 10">
            <a:hlinkClick r:id="rId9"/>
            <a:extLst>
              <a:ext uri="{FF2B5EF4-FFF2-40B4-BE49-F238E27FC236}">
                <a16:creationId xmlns="" xmlns:a16="http://schemas.microsoft.com/office/drawing/2014/main" id="{BC814710-0512-4BEE-BEC9-340E00A90C1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97" y="5995253"/>
            <a:ext cx="327084" cy="327084"/>
          </a:xfrm>
          <a:prstGeom prst="rect">
            <a:avLst/>
          </a:prstGeom>
        </p:spPr>
      </p:pic>
      <p:pic>
        <p:nvPicPr>
          <p:cNvPr id="12" name="Picture 11">
            <a:hlinkClick r:id="rId11"/>
            <a:extLst>
              <a:ext uri="{FF2B5EF4-FFF2-40B4-BE49-F238E27FC236}">
                <a16:creationId xmlns="" xmlns:a16="http://schemas.microsoft.com/office/drawing/2014/main" id="{BFFEEC00-A0F8-4867-9A41-8E906D61FB9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82" y="6010232"/>
            <a:ext cx="327085" cy="29712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8D60B1D-2DFD-4DD3-9CFA-E4E5F29EF60E}"/>
              </a:ext>
            </a:extLst>
          </p:cNvPr>
          <p:cNvCxnSpPr>
            <a:cxnSpLocks/>
          </p:cNvCxnSpPr>
          <p:nvPr userDrawn="1"/>
        </p:nvCxnSpPr>
        <p:spPr>
          <a:xfrm>
            <a:off x="817011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1B39403D-B1DF-4E8C-8D8D-105995D7B13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58800" y="2459914"/>
            <a:ext cx="5939411" cy="2027265"/>
          </a:xfrm>
        </p:spPr>
        <p:txBody>
          <a:bodyPr anchor="b">
            <a:normAutofit/>
          </a:bodyPr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6B213014-4F24-4C5D-80D3-3C60A5A5B56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8800" y="4562574"/>
            <a:ext cx="5939411" cy="8555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pic>
        <p:nvPicPr>
          <p:cNvPr id="29" name="Logo">
            <a:extLst>
              <a:ext uri="{FF2B5EF4-FFF2-40B4-BE49-F238E27FC236}">
                <a16:creationId xmlns="" xmlns:a16="http://schemas.microsoft.com/office/drawing/2014/main" id="{ABAF6D1C-90BA-41C0-B993-2E4C1129C7D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3" y="700839"/>
            <a:ext cx="3811185" cy="1408983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4ACDB1F-E9CF-44C1-90C4-2DA5700475C8}"/>
              </a:ext>
            </a:extLst>
          </p:cNvPr>
          <p:cNvSpPr txBox="1">
            <a:spLocks/>
          </p:cNvSpPr>
          <p:nvPr userDrawn="1"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398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A76C9FC-746B-4003-80E2-4961DCD42EA2}"/>
              </a:ext>
            </a:extLst>
          </p:cNvPr>
          <p:cNvSpPr/>
          <p:nvPr userDrawn="1"/>
        </p:nvSpPr>
        <p:spPr>
          <a:xfrm>
            <a:off x="8293161" y="5304932"/>
            <a:ext cx="3910276" cy="1191739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buClr>
                <a:prstClr val="white"/>
              </a:buClr>
              <a:buSzPct val="75000"/>
            </a:pPr>
            <a:endParaRPr lang="en-US" sz="21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10C8068-8FDD-43C4-B0F2-AFAA8487B7D5}"/>
              </a:ext>
            </a:extLst>
          </p:cNvPr>
          <p:cNvSpPr txBox="1"/>
          <p:nvPr userDrawn="1"/>
        </p:nvSpPr>
        <p:spPr>
          <a:xfrm>
            <a:off x="8879483" y="5546859"/>
            <a:ext cx="29083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600" dirty="0">
                <a:solidFill>
                  <a:prstClr val="white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="" xmlns:a16="http://schemas.microsoft.com/office/drawing/2014/main" id="{11585130-1DCE-47E7-9B8C-9D68662D9F38}"/>
              </a:ext>
            </a:extLst>
          </p:cNvPr>
          <p:cNvSpPr txBox="1">
            <a:spLocks/>
          </p:cNvSpPr>
          <p:nvPr userDrawn="1"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29" name="Logo">
            <a:extLst>
              <a:ext uri="{FF2B5EF4-FFF2-40B4-BE49-F238E27FC236}">
                <a16:creationId xmlns="" xmlns:a16="http://schemas.microsoft.com/office/drawing/2014/main" id="{ABAF6D1C-90BA-41C0-B993-2E4C1129C7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3" y="700839"/>
            <a:ext cx="3811185" cy="14089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E96089C-A11E-479D-B07B-236E146C280B}"/>
              </a:ext>
            </a:extLst>
          </p:cNvPr>
          <p:cNvSpPr txBox="1"/>
          <p:nvPr userDrawn="1"/>
        </p:nvSpPr>
        <p:spPr>
          <a:xfrm>
            <a:off x="553867" y="3629506"/>
            <a:ext cx="5974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 dirty="0">
                <a:solidFill>
                  <a:prstClr val="white"/>
                </a:solidFill>
                <a:latin typeface="Malgun Gothic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4" name="Picture 13" descr="A close up of a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88DE2E71-BD3A-48A0-85AC-F79F995F40F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26" y="5995253"/>
            <a:ext cx="327084" cy="327084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97214875-45C2-4ED1-8F55-FED40826D9F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0" y="5995253"/>
            <a:ext cx="327084" cy="327084"/>
          </a:xfrm>
          <a:prstGeom prst="rect">
            <a:avLst/>
          </a:prstGeom>
        </p:spPr>
      </p:pic>
      <p:pic>
        <p:nvPicPr>
          <p:cNvPr id="23" name="Picture 22">
            <a:hlinkClick r:id="rId8"/>
            <a:extLst>
              <a:ext uri="{FF2B5EF4-FFF2-40B4-BE49-F238E27FC236}">
                <a16:creationId xmlns="" xmlns:a16="http://schemas.microsoft.com/office/drawing/2014/main" id="{10754A3F-AF9A-4E13-8FF5-A0010C5756C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0737" y="6036960"/>
            <a:ext cx="245104" cy="243667"/>
          </a:xfrm>
          <a:prstGeom prst="rect">
            <a:avLst/>
          </a:prstGeom>
        </p:spPr>
      </p:pic>
      <p:pic>
        <p:nvPicPr>
          <p:cNvPr id="24" name="Picture 23">
            <a:hlinkClick r:id="rId10"/>
            <a:extLst>
              <a:ext uri="{FF2B5EF4-FFF2-40B4-BE49-F238E27FC236}">
                <a16:creationId xmlns="" xmlns:a16="http://schemas.microsoft.com/office/drawing/2014/main" id="{044F450A-B6A2-49E7-97D3-7CB8059507E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97" y="5995253"/>
            <a:ext cx="327084" cy="327084"/>
          </a:xfrm>
          <a:prstGeom prst="rect">
            <a:avLst/>
          </a:prstGeom>
        </p:spPr>
      </p:pic>
      <p:pic>
        <p:nvPicPr>
          <p:cNvPr id="25" name="Picture 24">
            <a:hlinkClick r:id="rId12"/>
            <a:extLst>
              <a:ext uri="{FF2B5EF4-FFF2-40B4-BE49-F238E27FC236}">
                <a16:creationId xmlns="" xmlns:a16="http://schemas.microsoft.com/office/drawing/2014/main" id="{8A5B19E5-520F-4F92-AF41-1A681BD28EC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82" y="6010232"/>
            <a:ext cx="327085" cy="29712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AD810A0-19A7-4937-AE28-F40361DD0CF4}"/>
              </a:ext>
            </a:extLst>
          </p:cNvPr>
          <p:cNvCxnSpPr>
            <a:cxnSpLocks/>
          </p:cNvCxnSpPr>
          <p:nvPr userDrawn="1"/>
        </p:nvCxnSpPr>
        <p:spPr>
          <a:xfrm>
            <a:off x="817011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8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="" xmlns:a16="http://schemas.microsoft.com/office/drawing/2014/main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5704209"/>
            <a:ext cx="2142843" cy="79220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21103" y="3963447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21103" y="871052"/>
            <a:ext cx="7010400" cy="1828800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프리젠테이션 제목</a:t>
            </a:r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=""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=""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5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49382"/>
            <a:ext cx="12192000" cy="6132945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39579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목차 또는 개요 입력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7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=""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8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=""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447" y="1608847"/>
            <a:ext cx="11021568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9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241" y="1920401"/>
            <a:ext cx="11021568" cy="42672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9365"/>
            <a:ext cx="12192000" cy="4889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08488"/>
            <a:ext cx="110215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"/>
            <a:ext cx="12192000" cy="254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9" y="6429576"/>
            <a:ext cx="975353" cy="3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4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1219170" rtl="0" eaLnBrk="1" latinLnBrk="1" hangingPunct="1">
        <a:spcBef>
          <a:spcPct val="0"/>
        </a:spcBef>
        <a:buNone/>
        <a:defRPr lang="en-US" sz="4000" b="0" kern="1200" spc="0" dirty="0">
          <a:solidFill>
            <a:schemeClr val="accent1"/>
          </a:solidFill>
          <a:latin typeface="+mj-ea"/>
          <a:ea typeface="+mj-ea"/>
          <a:cs typeface="Arial" panose="020B0604020202020204" pitchFamily="34" charset="0"/>
        </a:defRPr>
      </a:lvl1pPr>
    </p:titleStyle>
    <p:bodyStyle>
      <a:lvl1pPr marL="365751" indent="-365751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667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759865" indent="-364058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400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0855" indent="-364058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2133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536154" indent="-304792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867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1926288" indent="-304792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DE53C"/>
          </p15:clr>
        </p15:guide>
        <p15:guide id="2" orient="horz" pos="1620">
          <p15:clr>
            <a:srgbClr val="FDE53C"/>
          </p15:clr>
        </p15:guide>
        <p15:guide id="3" pos="5472">
          <p15:clr>
            <a:srgbClr val="F26B43"/>
          </p15:clr>
        </p15:guide>
        <p15:guide id="4" pos="336">
          <p15:clr>
            <a:srgbClr val="5ACBF0"/>
          </p15:clr>
        </p15:guide>
        <p15:guide id="5" pos="264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28">
          <p15:clr>
            <a:srgbClr val="5ACBF0"/>
          </p15:clr>
        </p15:guide>
        <p15:guide id="8" orient="horz" pos="564">
          <p15:clr>
            <a:srgbClr val="5ACBF0"/>
          </p15:clr>
        </p15:guide>
        <p15:guide id="9" orient="horz" pos="29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K5 </a:t>
            </a:r>
            <a:r>
              <a:rPr lang="ko-KR" altLang="en-US" dirty="0"/>
              <a:t>장비기술팀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44F8477-E6DE-40DF-9E9A-092B722DC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045" y="2446637"/>
            <a:ext cx="7312425" cy="8531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PKG saw-kit </a:t>
            </a:r>
            <a:r>
              <a:rPr lang="en-US" dirty="0" smtClean="0"/>
              <a:t>cleaning system</a:t>
            </a:r>
            <a:br>
              <a:rPr lang="en-US" dirty="0" smtClean="0"/>
            </a:br>
            <a:r>
              <a:rPr lang="en-US" dirty="0" smtClean="0"/>
              <a:t>SW operation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3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=""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4</a:t>
            </a:r>
            <a:endParaRPr lang="en-US" sz="2667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Rectangle 43">
            <a:extLst>
              <a:ext uri="{FF2B5EF4-FFF2-40B4-BE49-F238E27FC236}">
                <a16:creationId xmlns=""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Configure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Motion parameter (Process)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(1) Brush up/down speed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Brush motor up/down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시 속도 설정</a:t>
            </a:r>
            <a:endParaRPr lang="en-US" altLang="ko-KR" sz="11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(2) Brush rotation speed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Brush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회전 시 속도 설정</a:t>
            </a:r>
            <a:endParaRPr lang="en-US" altLang="ko-KR" sz="11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(3) Brush up position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Brush up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위치 값 설정</a:t>
            </a:r>
            <a:endParaRPr lang="en-US" altLang="ko-KR" sz="11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(4) Brush down position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Brush down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위치 값 설정</a:t>
            </a:r>
            <a:endParaRPr lang="en-US" altLang="ko-KR" sz="11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(5) Water block move speed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Water/Air block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의 이동 속도 설정</a:t>
            </a:r>
            <a:endParaRPr lang="en-US" altLang="ko-KR" sz="11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(6)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Water block </a:t>
            </a:r>
            <a:r>
              <a:rPr lang="en-US" altLang="ko-KR" sz="1200" dirty="0" err="1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fwd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position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Water/Air block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의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forward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위치 값 설정</a:t>
            </a:r>
            <a:endParaRPr lang="en-US" altLang="ko-KR" sz="11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(7) Water block </a:t>
            </a:r>
            <a:r>
              <a:rPr lang="en-US" altLang="ko-KR" sz="1200" dirty="0" err="1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bwd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position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Water/Air block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의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backward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위치 값 설정</a:t>
            </a:r>
            <a:endParaRPr lang="en-US" altLang="ko-KR" sz="11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(8) Move time out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현재 사용 </a:t>
            </a:r>
            <a:r>
              <a:rPr lang="ko-KR" altLang="en-US" sz="1100" dirty="0" err="1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안함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(Spare)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51" y="1144351"/>
            <a:ext cx="6265820" cy="501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D0137F-B910-4958-BB40-2C7B4D7AAC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422" y="3286898"/>
            <a:ext cx="5939411" cy="66482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84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3595" y="310064"/>
            <a:ext cx="10972800" cy="1085849"/>
          </a:xfrm>
        </p:spPr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4390F00-AFA3-40A5-8E6B-2CAFE9439868}"/>
              </a:ext>
            </a:extLst>
          </p:cNvPr>
          <p:cNvSpPr/>
          <p:nvPr/>
        </p:nvSpPr>
        <p:spPr bwMode="auto">
          <a:xfrm>
            <a:off x="1379095" y="1986366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A7D6D635-89A8-4308-856C-D4D9D22B40DA}"/>
              </a:ext>
            </a:extLst>
          </p:cNvPr>
          <p:cNvSpPr/>
          <p:nvPr/>
        </p:nvSpPr>
        <p:spPr>
          <a:xfrm>
            <a:off x="1988695" y="1986366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Operation</a:t>
            </a:r>
            <a:endParaRPr lang="en-US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Rectangle 38">
            <a:extLst>
              <a:ext uri="{FF2B5EF4-FFF2-40B4-BE49-F238E27FC236}">
                <a16:creationId xmlns="" xmlns:a16="http://schemas.microsoft.com/office/drawing/2014/main" id="{64390F00-AFA3-40A5-8E6B-2CAFE9439868}"/>
              </a:ext>
            </a:extLst>
          </p:cNvPr>
          <p:cNvSpPr/>
          <p:nvPr/>
        </p:nvSpPr>
        <p:spPr bwMode="auto">
          <a:xfrm>
            <a:off x="1379095" y="2749817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Rectangle 44">
            <a:extLst>
              <a:ext uri="{FF2B5EF4-FFF2-40B4-BE49-F238E27FC236}">
                <a16:creationId xmlns="" xmlns:a16="http://schemas.microsoft.com/office/drawing/2014/main" id="{A7D6D635-89A8-4308-856C-D4D9D22B40DA}"/>
              </a:ext>
            </a:extLst>
          </p:cNvPr>
          <p:cNvSpPr/>
          <p:nvPr/>
        </p:nvSpPr>
        <p:spPr>
          <a:xfrm>
            <a:off x="1988695" y="2749817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Maintenance</a:t>
            </a:r>
            <a:endParaRPr lang="en-US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9" name="Rectangle 38">
            <a:extLst>
              <a:ext uri="{FF2B5EF4-FFF2-40B4-BE49-F238E27FC236}">
                <a16:creationId xmlns="" xmlns:a16="http://schemas.microsoft.com/office/drawing/2014/main" id="{64390F00-AFA3-40A5-8E6B-2CAFE9439868}"/>
              </a:ext>
            </a:extLst>
          </p:cNvPr>
          <p:cNvSpPr/>
          <p:nvPr/>
        </p:nvSpPr>
        <p:spPr bwMode="auto">
          <a:xfrm>
            <a:off x="1379095" y="3513268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Rectangle 44">
            <a:extLst>
              <a:ext uri="{FF2B5EF4-FFF2-40B4-BE49-F238E27FC236}">
                <a16:creationId xmlns="" xmlns:a16="http://schemas.microsoft.com/office/drawing/2014/main" id="{A7D6D635-89A8-4308-856C-D4D9D22B40DA}"/>
              </a:ext>
            </a:extLst>
          </p:cNvPr>
          <p:cNvSpPr/>
          <p:nvPr/>
        </p:nvSpPr>
        <p:spPr>
          <a:xfrm>
            <a:off x="1988695" y="3513268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Recipe </a:t>
            </a:r>
            <a:r>
              <a:rPr lang="ko-KR" altLang="en-US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작성</a:t>
            </a:r>
            <a:endParaRPr lang="en-US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1" name="Rectangle 38">
            <a:extLst>
              <a:ext uri="{FF2B5EF4-FFF2-40B4-BE49-F238E27FC236}">
                <a16:creationId xmlns="" xmlns:a16="http://schemas.microsoft.com/office/drawing/2014/main" id="{64390F00-AFA3-40A5-8E6B-2CAFE9439868}"/>
              </a:ext>
            </a:extLst>
          </p:cNvPr>
          <p:cNvSpPr/>
          <p:nvPr/>
        </p:nvSpPr>
        <p:spPr bwMode="auto">
          <a:xfrm>
            <a:off x="1379095" y="4276719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4</a:t>
            </a:r>
            <a:endParaRPr lang="en-US" sz="2667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Rectangle 44">
            <a:extLst>
              <a:ext uri="{FF2B5EF4-FFF2-40B4-BE49-F238E27FC236}">
                <a16:creationId xmlns="" xmlns:a16="http://schemas.microsoft.com/office/drawing/2014/main" id="{A7D6D635-89A8-4308-856C-D4D9D22B40DA}"/>
              </a:ext>
            </a:extLst>
          </p:cNvPr>
          <p:cNvSpPr/>
          <p:nvPr/>
        </p:nvSpPr>
        <p:spPr>
          <a:xfrm>
            <a:off x="1988695" y="4276719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Configure</a:t>
            </a:r>
            <a:endParaRPr lang="en-US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2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55381" y="1153297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장비의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Front door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를 닫고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Start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버튼을 누른다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1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다음과 같은 창이 뜨면 확인 버튼을 누른다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2. Recipe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파일을 선택 후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OK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버튼을 누른다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37" y="2985401"/>
            <a:ext cx="1994320" cy="25006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50" y="1148902"/>
            <a:ext cx="6268641" cy="5015892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=""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=""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Operation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609599" y="4934466"/>
            <a:ext cx="650789" cy="48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947" y="4728244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ko-KR" altLang="en-US" b="1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674" y="1955355"/>
            <a:ext cx="1346646" cy="943273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7868933" y="3316846"/>
            <a:ext cx="961781" cy="276519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11692" y="3026664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ko-KR" altLang="en-US" b="1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833009" y="5216337"/>
            <a:ext cx="722883" cy="276519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3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50" y="1148902"/>
            <a:ext cx="6268641" cy="5015892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=""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=""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Operation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5381" y="1153297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3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공정을 중지하고자 할 땐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Stop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버튼을 누른다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672284" y="4893275"/>
            <a:ext cx="650789" cy="560173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2770" y="4678816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</a:t>
            </a:r>
            <a:endParaRPr lang="ko-KR" altLang="en-US" b="1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773" y="1938930"/>
            <a:ext cx="1340545" cy="9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51" y="1144352"/>
            <a:ext cx="6268641" cy="5015891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=""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=""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Operation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4. Alarm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발생 시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조치를 취한 후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공정을 이어서 진행하고자 할 땐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Retry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버튼을 누른다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*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CH2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도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동일한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기능을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갖고 있다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450" y="4579961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</a:t>
            </a:r>
            <a:endParaRPr lang="ko-KR" altLang="en-US" b="1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36825" y="4893275"/>
            <a:ext cx="650789" cy="560173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0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50" y="1144352"/>
            <a:ext cx="6276839" cy="5017551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=""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=""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Maintenance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1. Maintenance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버튼을 누르면 왼쪽과 같은 화면이 나온다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이 화면에서도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Operation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화면과 동일하게 공정을 진행 할 수 있다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2.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개별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IO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동작이 가능하다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다만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공정 진행 중에는 조작이 불가능하다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795849" y="5758247"/>
            <a:ext cx="889685" cy="428367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8141" y="5469646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ko-KR" altLang="en-US" b="1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01514" y="2158032"/>
            <a:ext cx="1342767" cy="2092691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1514" y="1980918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ko-KR" altLang="en-US" b="1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5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52" y="1136822"/>
            <a:ext cx="6280125" cy="5025081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=""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3</a:t>
            </a:r>
            <a:endParaRPr lang="en-US" sz="2667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Rectangle 43">
            <a:extLst>
              <a:ext uri="{FF2B5EF4-FFF2-40B4-BE49-F238E27FC236}">
                <a16:creationId xmlns=""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Recipe </a:t>
            </a:r>
            <a:r>
              <a:rPr lang="ko-KR" altLang="en-US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작성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생성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수정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복사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저장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삭제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취소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생성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새로운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Recipe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 생성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수정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내용 수정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복사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 복사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저장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를 작성하고 파일로 저장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(csv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삭제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 삭제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취소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만들기 및 수정 취소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2.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추가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삽입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삭제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Recipe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의 각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Step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을 추가하거나 삽입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삭제 가능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한 개의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Recipe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는 총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50step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까지 작성 가능</a:t>
            </a:r>
            <a:endParaRPr lang="en-US" altLang="ko-KR" sz="1200" dirty="0" smtClean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29515" y="5008605"/>
            <a:ext cx="1532236" cy="576647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751" y="4744719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ko-KR" altLang="en-US" b="1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56137" y="5016842"/>
            <a:ext cx="1296877" cy="395417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1423" y="4728242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ko-KR" altLang="en-US" b="1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9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=""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3</a:t>
            </a:r>
            <a:endParaRPr lang="en-US" sz="2667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Rectangle 43">
            <a:extLst>
              <a:ext uri="{FF2B5EF4-FFF2-40B4-BE49-F238E27FC236}">
                <a16:creationId xmlns=""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Recipe </a:t>
            </a:r>
            <a:r>
              <a:rPr lang="ko-KR" altLang="en-US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작성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1.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CH1 Recipe (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(1) Step name : User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가 임의로 작성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(2)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Air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Dry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기능을 위한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air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사용 유무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(3)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Water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세척 기능을 위한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water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사용 유무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(4)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Brush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Brush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를 이용한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tool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세척 기능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(5)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공정 시간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된 시간만큼 각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Step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진행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단위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초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2. CH2 Recipe (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아래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(1) Air / Water : CH1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과 동일 한 기능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51" y="1144352"/>
            <a:ext cx="4782217" cy="15432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51" y="2765445"/>
            <a:ext cx="2876951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2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=""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4</a:t>
            </a:r>
            <a:endParaRPr lang="en-US" sz="2667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Rectangle 43">
            <a:extLst>
              <a:ext uri="{FF2B5EF4-FFF2-40B4-BE49-F238E27FC236}">
                <a16:creationId xmlns=""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Configure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Time &gt;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(1) Cover door open/close time out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된 시간 동안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Chamber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의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cover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가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open/close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되지 않으면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알람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발생</a:t>
            </a:r>
            <a:endParaRPr lang="en-US" altLang="ko-KR" sz="11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(2)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Brush up/down time out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된 시간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위치로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Brush motor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가 도달하지 못하면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알람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발생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아래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(3) Brush rotation time out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된 시간 동안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Brush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motor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가 회전하지 않으면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알람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발생</a:t>
            </a:r>
            <a:endParaRPr lang="en-US" altLang="ko-KR" sz="11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(4) Brush </a:t>
            </a:r>
            <a:r>
              <a:rPr lang="en-US" altLang="ko-KR" sz="1200" dirty="0" err="1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fwd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en-US" altLang="ko-KR" sz="1200" dirty="0" err="1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bwd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time out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된 시간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위치로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Brush motor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가 도달하지 못하면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알람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발생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전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후진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1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(5) Nozzle </a:t>
            </a:r>
            <a:r>
              <a:rPr lang="en-US" altLang="ko-KR" sz="1200" dirty="0" err="1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fwd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en-US" altLang="ko-KR" sz="1200" dirty="0" err="1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bwd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time out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된 시간 동안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Nozzle(Water/Air)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이 도달하지 못하면 </a:t>
            </a:r>
            <a:r>
              <a:rPr lang="ko-KR" altLang="en-US" sz="1100" dirty="0" err="1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알람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발생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전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후진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(6) Brush clean time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된 시간 동안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Brush clean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작업 진행</a:t>
            </a:r>
            <a:endParaRPr lang="en-US" altLang="ko-KR" sz="11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: Recipe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에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Brush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를 사용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(On)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하면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자동으로 </a:t>
            </a:r>
            <a:r>
              <a:rPr lang="en-US" altLang="ko-KR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Clean </a:t>
            </a:r>
            <a:r>
              <a:rPr lang="ko-KR" altLang="en-US" sz="11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작업 진행</a:t>
            </a:r>
            <a:endParaRPr lang="en-US" altLang="ko-KR" sz="11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51" y="1144351"/>
            <a:ext cx="6265820" cy="501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43542"/>
      </p:ext>
    </p:extLst>
  </p:cSld>
  <p:clrMapOvr>
    <a:masterClrMapping/>
  </p:clrMapOvr>
</p:sld>
</file>

<file path=ppt/theme/theme1.xml><?xml version="1.0" encoding="utf-8"?>
<a:theme xmlns:a="http://schemas.openxmlformats.org/drawingml/2006/main" name="2021-120920_External-AmkorCorpTemplat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KR">
      <a:majorFont>
        <a:latin typeface="Arial"/>
        <a:ea typeface="Malgun Gothic"/>
        <a:cs typeface=""/>
      </a:majorFont>
      <a:minorFont>
        <a:latin typeface="Arial"/>
        <a:ea typeface="Malgun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800" dirty="0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1-Internal-Amkor-Corporate-Template-KR_v2" id="{D524AB9F-86E6-4228-B76F-5526D5725A27}" vid="{E8C38061-A13A-4B44-AEF2-9F0BD0B0907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B00E1131674F04786CDB47F22AF25BA" ma:contentTypeVersion="2" ma:contentTypeDescription="새 문서를 만듭니다." ma:contentTypeScope="" ma:versionID="bc3fad8bd12575a8831e7fad67dba764">
  <xsd:schema xmlns:xsd="http://www.w3.org/2001/XMLSchema" xmlns:xs="http://www.w3.org/2001/XMLSchema" xmlns:p="http://schemas.microsoft.com/office/2006/metadata/properties" xmlns:ns2="c3f4038d-4f16-41ec-a1ef-224c2e242897" targetNamespace="http://schemas.microsoft.com/office/2006/metadata/properties" ma:root="true" ma:fieldsID="e97b18fc8749785be900c1040798d681" ns2:_="">
    <xsd:import namespace="c3f4038d-4f16-41ec-a1ef-224c2e2428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4038d-4f16-41ec-a1ef-224c2e2428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0044EF-3BFF-4C1D-9617-8C06434E7D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7E3BB6-A6C9-42BA-8DC7-0EFC2A041F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9A05A8B-887E-4220-8548-43B1C4F3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f4038d-4f16-41ec-a1ef-224c2e2428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657</Words>
  <Application>Microsoft Office PowerPoint</Application>
  <PresentationFormat>와이드스크린</PresentationFormat>
  <Paragraphs>125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맑은 고딕</vt:lpstr>
      <vt:lpstr>Arial</vt:lpstr>
      <vt:lpstr>Calibri</vt:lpstr>
      <vt:lpstr>Open Sans SemiBold</vt:lpstr>
      <vt:lpstr>Segoe UI Symbol</vt:lpstr>
      <vt:lpstr>Verdana</vt:lpstr>
      <vt:lpstr>2021-120920_External-AmkorCorpTemplate</vt:lpstr>
      <vt:lpstr>PKG saw-kit cleaning system SW operation manual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Amkor Technology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신입사원 자기소개서</dc:title>
  <dc:creator>HyeokJu Lee</dc:creator>
  <cp:lastModifiedBy>HyunSu Park</cp:lastModifiedBy>
  <cp:revision>236</cp:revision>
  <dcterms:created xsi:type="dcterms:W3CDTF">2021-08-02T23:39:13Z</dcterms:created>
  <dcterms:modified xsi:type="dcterms:W3CDTF">2023-06-20T08:50:12Z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0x010100CB00E1131674F04786CDB47F22AF25BA</vt:lpwstr>
  </property>
</Properties>
</file>