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6"/>
  </p:notesMasterIdLst>
  <p:handoutMasterIdLst>
    <p:handoutMasterId r:id="rId7"/>
  </p:handoutMasterIdLst>
  <p:sldIdLst>
    <p:sldId id="515" r:id="rId2"/>
    <p:sldId id="521" r:id="rId3"/>
    <p:sldId id="520" r:id="rId4"/>
    <p:sldId id="519" r:id="rId5"/>
  </p:sldIdLst>
  <p:sldSz cx="9144000" cy="5143500" type="screen16x9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696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5" orient="horz" pos="1777">
          <p15:clr>
            <a:srgbClr val="A4A3A4"/>
          </p15:clr>
        </p15:guide>
        <p15:guide id="6" orient="horz" pos="108" userDrawn="1">
          <p15:clr>
            <a:srgbClr val="A4A3A4"/>
          </p15:clr>
        </p15:guide>
        <p15:guide id="7" pos="2160" userDrawn="1">
          <p15:clr>
            <a:srgbClr val="A4A3A4"/>
          </p15:clr>
        </p15:guide>
        <p15:guide id="9" orient="horz" pos="684" userDrawn="1">
          <p15:clr>
            <a:srgbClr val="A4A3A4"/>
          </p15:clr>
        </p15:guide>
        <p15:guide id="10" orient="horz" pos="828">
          <p15:clr>
            <a:srgbClr val="A4A3A4"/>
          </p15:clr>
        </p15:guide>
        <p15:guide id="11" pos="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CCFFFF"/>
    <a:srgbClr val="66CCFF"/>
    <a:srgbClr val="0099FF"/>
    <a:srgbClr val="0066FF"/>
    <a:srgbClr val="3366FF"/>
    <a:srgbClr val="0000FF"/>
    <a:srgbClr val="0000CC"/>
    <a:srgbClr val="0000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7" autoAdjust="0"/>
    <p:restoredTop sz="94552" autoAdjust="0"/>
  </p:normalViewPr>
  <p:slideViewPr>
    <p:cSldViewPr snapToGrid="0">
      <p:cViewPr>
        <p:scale>
          <a:sx n="150" d="100"/>
          <a:sy n="150" d="100"/>
        </p:scale>
        <p:origin x="-2460" y="-318"/>
      </p:cViewPr>
      <p:guideLst>
        <p:guide orient="horz"/>
        <p:guide pos="3696"/>
        <p:guide pos="312"/>
        <p:guide orient="horz" pos="1777"/>
        <p:guide orient="horz" pos="108"/>
        <p:guide pos="2160"/>
        <p:guide orient="horz" pos="684"/>
        <p:guide orient="horz" pos="828"/>
        <p:guide pos="3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08" y="30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12/4/2019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3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7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1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2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3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4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4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2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latinLnBrk="1"/>
              <a:t>2019-12-04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53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4.wdp"/><Relationship Id="rId7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microsoft.com/office/2007/relationships/hdphoto" Target="../media/hdphoto6.wdp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32.png"/><Relationship Id="rId1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30.png"/><Relationship Id="rId12" Type="http://schemas.openxmlformats.org/officeDocument/2006/relationships/image" Target="../media/image25.png"/><Relationship Id="rId17" Type="http://schemas.openxmlformats.org/officeDocument/2006/relationships/image" Target="../media/image22.png"/><Relationship Id="rId2" Type="http://schemas.openxmlformats.org/officeDocument/2006/relationships/image" Target="../media/image17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6.png"/><Relationship Id="rId10" Type="http://schemas.microsoft.com/office/2007/relationships/hdphoto" Target="../media/hdphoto8.wdp"/><Relationship Id="rId19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31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03256"/>
              </p:ext>
            </p:extLst>
          </p:nvPr>
        </p:nvGraphicFramePr>
        <p:xfrm>
          <a:off x="389660" y="421721"/>
          <a:ext cx="3605619" cy="464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481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엠비비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패킹 후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box 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자재가 이동 됩니다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WAFER</a:t>
                      </a:r>
                      <a:r>
                        <a:rPr lang="ko-KR" altLang="en-US" sz="10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들어 있으므로 핸들링에 각별히 주의 합니다 </a:t>
                      </a:r>
                      <a:endParaRPr lang="ko-KR" altLang="ko-KR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packing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작업 전에 아래 내용을 우선 확인 합니다</a:t>
                      </a:r>
                    </a:p>
                    <a:p>
                      <a:pPr latinLnBrk="1"/>
                      <a:endParaRPr lang="ko-KR" altLang="en-US" sz="800" b="1" dirty="0"/>
                    </a:p>
                  </a:txBody>
                  <a:tcPr marL="68580" marR="68580" marT="34290" marB="3429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85555" y="97511"/>
            <a:ext cx="7191456" cy="30008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latinLnBrk="1"/>
            <a:r>
              <a:rPr lang="en-US" altLang="ko-KR" sz="1350" b="1" dirty="0">
                <a:solidFill>
                  <a:prstClr val="black"/>
                </a:solidFill>
              </a:rPr>
              <a:t>12inch CANISTER PACKING (After COW) </a:t>
            </a:r>
            <a:r>
              <a:rPr lang="en-US" altLang="ko-KR" sz="1350" b="1" dirty="0">
                <a:solidFill>
                  <a:prstClr val="black"/>
                </a:solidFill>
                <a:sym typeface="Wingdings" panose="05000000000000000000" pitchFamily="2" charset="2"/>
              </a:rPr>
              <a:t> Luxtera (202) </a:t>
            </a:r>
            <a:r>
              <a:rPr lang="ko-KR" altLang="en-US" sz="1350" b="1" dirty="0">
                <a:solidFill>
                  <a:prstClr val="black"/>
                </a:solidFill>
                <a:sym typeface="Wingdings" panose="05000000000000000000" pitchFamily="2" charset="2"/>
              </a:rPr>
              <a:t>만</a:t>
            </a:r>
            <a:r>
              <a:rPr lang="en-US" altLang="ko-KR" sz="135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350" b="1" dirty="0">
                <a:solidFill>
                  <a:prstClr val="black"/>
                </a:solidFill>
                <a:sym typeface="Wingdings" panose="05000000000000000000" pitchFamily="2" charset="2"/>
              </a:rPr>
              <a:t>해당   </a:t>
            </a:r>
            <a:r>
              <a:rPr lang="en-US" altLang="ko-KR" sz="1350" b="1" dirty="0">
                <a:sym typeface="Wingdings" panose="05000000000000000000" pitchFamily="2" charset="2"/>
              </a:rPr>
              <a:t>(PKG CODE :G1) </a:t>
            </a:r>
            <a:r>
              <a:rPr lang="ko-KR" altLang="en-US" sz="1350" b="1" dirty="0">
                <a:sym typeface="Wingdings" panose="05000000000000000000" pitchFamily="2" charset="2"/>
              </a:rPr>
              <a:t> </a:t>
            </a:r>
            <a:endParaRPr lang="ko-KR" altLang="en-US" sz="135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5" y="2166773"/>
            <a:ext cx="1295156" cy="945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87144" y="3135902"/>
            <a:ext cx="1365118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/>
              <a:t>MBB </a:t>
            </a:r>
            <a:r>
              <a:rPr lang="ko-KR" altLang="en-US" sz="750" b="1" dirty="0"/>
              <a:t>봉인이 사진처럼  되어 있는지</a:t>
            </a:r>
            <a:r>
              <a:rPr lang="en-US" altLang="ko-KR" sz="750" b="1" dirty="0"/>
              <a:t>? </a:t>
            </a:r>
            <a:r>
              <a:rPr lang="ko-KR" altLang="en-US" sz="750" b="1" dirty="0"/>
              <a:t> 한 번만 봉인합니다 </a:t>
            </a:r>
            <a:endParaRPr lang="en-US" altLang="ko-KR" sz="750" b="1" dirty="0"/>
          </a:p>
          <a:p>
            <a:pPr latinLnBrk="1"/>
            <a:endParaRPr lang="en-US" altLang="ko-KR" sz="750" b="1" dirty="0"/>
          </a:p>
          <a:p>
            <a:pPr latinLnBrk="1"/>
            <a:r>
              <a:rPr lang="en-US" altLang="ko-KR" sz="750" b="1" dirty="0"/>
              <a:t>BACKEND</a:t>
            </a:r>
            <a:r>
              <a:rPr lang="ko-KR" altLang="en-US" sz="750" b="1" dirty="0"/>
              <a:t>에서 사용할 </a:t>
            </a:r>
            <a:r>
              <a:rPr lang="en-US" altLang="ko-KR" sz="750" b="1" dirty="0"/>
              <a:t>PACKING SLIP 2 </a:t>
            </a:r>
            <a:r>
              <a:rPr lang="ko-KR" altLang="en-US" sz="750" b="1" dirty="0"/>
              <a:t>장이 추가로 </a:t>
            </a:r>
            <a:r>
              <a:rPr lang="en-US" altLang="ko-KR" sz="750" b="1" dirty="0"/>
              <a:t>FLOW</a:t>
            </a:r>
            <a:r>
              <a:rPr lang="ko-KR" altLang="en-US" sz="750" b="1" dirty="0"/>
              <a:t>되었는지</a:t>
            </a:r>
            <a:r>
              <a:rPr lang="en-US" altLang="ko-KR" sz="750" b="1" dirty="0"/>
              <a:t>? </a:t>
            </a:r>
          </a:p>
          <a:p>
            <a:pPr latinLnBrk="1"/>
            <a:r>
              <a:rPr lang="ko-KR" altLang="en-US" sz="750" b="1" dirty="0"/>
              <a:t>한 장은 </a:t>
            </a:r>
            <a:r>
              <a:rPr lang="en-US" altLang="ko-KR" sz="750" b="1" dirty="0"/>
              <a:t>BOX</a:t>
            </a:r>
            <a:r>
              <a:rPr lang="ko-KR" altLang="en-US" sz="750" b="1" dirty="0"/>
              <a:t>위에 붙이고</a:t>
            </a:r>
            <a:r>
              <a:rPr lang="en-US" altLang="ko-KR" sz="750" b="1" dirty="0"/>
              <a:t>, </a:t>
            </a:r>
            <a:r>
              <a:rPr lang="ko-KR" altLang="en-US" sz="750" b="1" dirty="0"/>
              <a:t>나머지 한 장은 여유분으로 제공된 겁니다 </a:t>
            </a:r>
            <a:endParaRPr lang="en-US" altLang="ko-KR" sz="750" b="1" dirty="0"/>
          </a:p>
          <a:p>
            <a:pPr latinLnBrk="1"/>
            <a:r>
              <a:rPr lang="ko-KR" altLang="en-US" sz="750" b="1" dirty="0"/>
              <a:t>같이 </a:t>
            </a:r>
            <a:r>
              <a:rPr lang="en-US" altLang="ko-KR" sz="750" b="1" dirty="0"/>
              <a:t>FLOW</a:t>
            </a:r>
            <a:r>
              <a:rPr lang="ko-KR" altLang="en-US" sz="750" b="1" dirty="0"/>
              <a:t>된 패킹 슬립과 </a:t>
            </a:r>
            <a:r>
              <a:rPr lang="en-US" altLang="ko-KR" sz="750" b="1" dirty="0"/>
              <a:t>MBB </a:t>
            </a:r>
            <a:r>
              <a:rPr lang="ko-KR" altLang="en-US" sz="750" b="1" dirty="0"/>
              <a:t>위의 패킹 슬립이    동일한지 확인합니다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84855" y="3135902"/>
            <a:ext cx="1711627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/>
              <a:t>MBB </a:t>
            </a:r>
            <a:r>
              <a:rPr lang="ko-KR" altLang="en-US" sz="750" b="1" dirty="0"/>
              <a:t>위에 패킹 슬립이 붙어 있는지</a:t>
            </a:r>
            <a:r>
              <a:rPr lang="en-US" altLang="ko-KR" sz="750" b="1" dirty="0"/>
              <a:t>? </a:t>
            </a:r>
            <a:r>
              <a:rPr lang="ko-KR" altLang="en-US" sz="750" b="1" dirty="0"/>
              <a:t>윗면에 </a:t>
            </a:r>
            <a:r>
              <a:rPr lang="en-US" altLang="ko-KR" sz="750" b="1" dirty="0"/>
              <a:t>MBB logo</a:t>
            </a:r>
            <a:r>
              <a:rPr lang="ko-KR" altLang="en-US" sz="750" b="1" dirty="0"/>
              <a:t>가 가려지지만 않게 붙어 있으면 위치</a:t>
            </a:r>
            <a:r>
              <a:rPr lang="en-US" altLang="ko-KR" sz="750" b="1" dirty="0"/>
              <a:t>. </a:t>
            </a:r>
            <a:r>
              <a:rPr lang="ko-KR" altLang="en-US" sz="750" b="1" dirty="0"/>
              <a:t>방향  무관 </a:t>
            </a:r>
            <a:r>
              <a:rPr lang="en-US" altLang="ko-KR" sz="750" b="1" dirty="0"/>
              <a:t>. </a:t>
            </a:r>
          </a:p>
          <a:p>
            <a:pPr latinLnBrk="1"/>
            <a:endParaRPr lang="en-US" altLang="ko-KR" sz="750" b="1" dirty="0"/>
          </a:p>
          <a:p>
            <a:pPr latinLnBrk="1"/>
            <a:r>
              <a:rPr lang="en-US" altLang="ko-KR" sz="750" b="1" dirty="0"/>
              <a:t>MBB</a:t>
            </a:r>
            <a:r>
              <a:rPr lang="ko-KR" altLang="en-US" sz="750" b="1" dirty="0"/>
              <a:t>로 패킹 후 </a:t>
            </a:r>
            <a:r>
              <a:rPr lang="en-US" altLang="ko-KR" sz="750" b="1" dirty="0"/>
              <a:t>N2 GAS</a:t>
            </a:r>
            <a:r>
              <a:rPr lang="ko-KR" altLang="en-US" sz="750" b="1" dirty="0"/>
              <a:t>를 넣고  봉인 하므로</a:t>
            </a:r>
            <a:r>
              <a:rPr lang="en-US" altLang="ko-KR" sz="750" b="1" dirty="0"/>
              <a:t>, </a:t>
            </a:r>
            <a:r>
              <a:rPr lang="ko-KR" altLang="en-US" sz="750" b="1" dirty="0"/>
              <a:t>진공 포장 상태 </a:t>
            </a:r>
            <a:r>
              <a:rPr lang="en-US" altLang="ko-KR" sz="750" b="1" dirty="0"/>
              <a:t>( CANISTER </a:t>
            </a:r>
            <a:r>
              <a:rPr lang="ko-KR" altLang="en-US" sz="750" b="1" dirty="0"/>
              <a:t>모양이 진공 포장으로 보이는 경우</a:t>
            </a:r>
            <a:r>
              <a:rPr lang="en-US" altLang="ko-KR" sz="750" b="1" dirty="0"/>
              <a:t>) </a:t>
            </a:r>
            <a:r>
              <a:rPr lang="ko-KR" altLang="en-US" sz="750" b="1" dirty="0"/>
              <a:t>는 안됩니다 </a:t>
            </a:r>
            <a:endParaRPr lang="en-US" altLang="ko-KR" sz="750" b="1" dirty="0"/>
          </a:p>
          <a:p>
            <a:pPr latinLnBrk="1"/>
            <a:endParaRPr lang="en-US" altLang="ko-KR" sz="750" b="1" dirty="0"/>
          </a:p>
          <a:p>
            <a:pPr latinLnBrk="1"/>
            <a:r>
              <a:rPr lang="en-US" altLang="ko-KR" sz="750" b="1" dirty="0"/>
              <a:t>MBB </a:t>
            </a:r>
            <a:r>
              <a:rPr lang="ko-KR" altLang="en-US" sz="750" b="1" dirty="0"/>
              <a:t>안에서 자재의 움직임을      줄이기 위해서 박스에 넣기 전에 </a:t>
            </a:r>
            <a:r>
              <a:rPr lang="en-US" altLang="ko-KR" sz="750" b="1" dirty="0"/>
              <a:t>MBB </a:t>
            </a:r>
            <a:r>
              <a:rPr lang="ko-KR" altLang="en-US" sz="750" b="1" dirty="0"/>
              <a:t>끝부분을 사진과 같이 접어서 박스에 넣어 줍니다 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27033"/>
              </p:ext>
            </p:extLst>
          </p:nvPr>
        </p:nvGraphicFramePr>
        <p:xfrm>
          <a:off x="4166811" y="421715"/>
          <a:ext cx="4646113" cy="468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846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2</a:t>
                      </a:r>
                      <a:r>
                        <a:rPr lang="ko-KR" altLang="en-US" sz="1000" b="1" dirty="0"/>
                        <a:t>번 사항 중에 문제가 있는 경우는 다시 </a:t>
                      </a:r>
                      <a:r>
                        <a:rPr lang="en-US" altLang="ko-KR" sz="1000" b="1" dirty="0"/>
                        <a:t>MBB </a:t>
                      </a:r>
                      <a:r>
                        <a:rPr lang="ko-KR" altLang="en-US" sz="1000" b="1" dirty="0"/>
                        <a:t>패킹 합니다</a:t>
                      </a:r>
                      <a:r>
                        <a:rPr lang="en-US" altLang="ko-KR" sz="1000" b="1" dirty="0"/>
                        <a:t>. </a:t>
                      </a:r>
                      <a:r>
                        <a:rPr lang="ko-KR" altLang="en-US" sz="1000" b="1" dirty="0"/>
                        <a:t>문제가 없는 경우는 아래와 같이 패킹 진행합니다 </a:t>
                      </a:r>
                    </a:p>
                  </a:txBody>
                  <a:tcPr marL="68580" marR="68580" marT="34290" marB="3429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아래의 패킹 재료로 패킹을 진행합니다</a:t>
                      </a:r>
                      <a:r>
                        <a:rPr lang="en-US" altLang="ko-KR" sz="1000" b="1" dirty="0"/>
                        <a:t>.</a:t>
                      </a:r>
                      <a:r>
                        <a:rPr lang="en-US" altLang="ko-KR" sz="1000" b="1" baseline="0" dirty="0"/>
                        <a:t> OUTER BOX </a:t>
                      </a:r>
                      <a:r>
                        <a:rPr lang="ko-KR" altLang="en-US" sz="1000" b="1" baseline="0" dirty="0"/>
                        <a:t>표면에 </a:t>
                      </a:r>
                      <a:r>
                        <a:rPr lang="en-US" altLang="ko-KR" sz="1000" b="1" baseline="0" dirty="0"/>
                        <a:t>SID</a:t>
                      </a:r>
                      <a:r>
                        <a:rPr lang="ko-KR" altLang="en-US" sz="1000" b="1" baseline="0" dirty="0"/>
                        <a:t>가 인쇄 되어 있습니다</a:t>
                      </a:r>
                      <a:r>
                        <a:rPr lang="en-US" altLang="ko-KR" sz="1000" b="1" baseline="0" dirty="0"/>
                        <a:t>. INNER BOX</a:t>
                      </a:r>
                      <a:r>
                        <a:rPr lang="ko-KR" altLang="en-US" sz="1000" b="1" baseline="0" dirty="0"/>
                        <a:t>는 사용하지 않습니다 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575423" y="3238827"/>
            <a:ext cx="13550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rgbClr val="0C203A"/>
                </a:solidFill>
              </a:rPr>
              <a:t>1. </a:t>
            </a:r>
            <a:r>
              <a:rPr lang="ko-KR" altLang="en-US" sz="750" b="1" dirty="0">
                <a:solidFill>
                  <a:srgbClr val="0C203A"/>
                </a:solidFill>
              </a:rPr>
              <a:t>박스의 밑면에 패킹 테이프를 붙이고</a:t>
            </a:r>
            <a:r>
              <a:rPr lang="en-US" altLang="ko-KR" sz="750" b="1" dirty="0">
                <a:solidFill>
                  <a:srgbClr val="0C203A"/>
                </a:solidFill>
              </a:rPr>
              <a:t>, </a:t>
            </a:r>
            <a:r>
              <a:rPr lang="ko-KR" altLang="en-US" sz="750" b="1" dirty="0">
                <a:solidFill>
                  <a:srgbClr val="0C203A"/>
                </a:solidFill>
              </a:rPr>
              <a:t>박스 바닥에 </a:t>
            </a:r>
            <a:r>
              <a:rPr lang="en-US" altLang="ko-KR" sz="750" b="1" dirty="0">
                <a:solidFill>
                  <a:srgbClr val="0C203A"/>
                </a:solidFill>
              </a:rPr>
              <a:t>101395032 </a:t>
            </a:r>
            <a:r>
              <a:rPr lang="ko-KR" altLang="en-US" sz="750" b="1" dirty="0">
                <a:solidFill>
                  <a:srgbClr val="0C203A"/>
                </a:solidFill>
              </a:rPr>
              <a:t>폼을 넣고</a:t>
            </a:r>
            <a:r>
              <a:rPr lang="en-US" altLang="ko-KR" sz="750" b="1" dirty="0">
                <a:solidFill>
                  <a:srgbClr val="0C203A"/>
                </a:solidFill>
              </a:rPr>
              <a:t>, </a:t>
            </a:r>
            <a:r>
              <a:rPr lang="ko-KR" altLang="en-US" sz="750" b="1" dirty="0">
                <a:solidFill>
                  <a:srgbClr val="0C203A"/>
                </a:solidFill>
              </a:rPr>
              <a:t>긴 쪽 측면에 </a:t>
            </a:r>
            <a:r>
              <a:rPr lang="en-US" altLang="ko-KR" sz="750" b="1" dirty="0">
                <a:solidFill>
                  <a:srgbClr val="0C203A"/>
                </a:solidFill>
              </a:rPr>
              <a:t>101395035 </a:t>
            </a:r>
            <a:r>
              <a:rPr lang="ko-KR" altLang="en-US" sz="750" b="1" dirty="0">
                <a:solidFill>
                  <a:srgbClr val="0C203A"/>
                </a:solidFill>
              </a:rPr>
              <a:t>폼을 넣고</a:t>
            </a:r>
            <a:r>
              <a:rPr lang="en-US" altLang="ko-KR" sz="750" b="1" dirty="0">
                <a:solidFill>
                  <a:srgbClr val="0C203A"/>
                </a:solidFill>
              </a:rPr>
              <a:t>,  </a:t>
            </a:r>
            <a:r>
              <a:rPr lang="ko-KR" altLang="en-US" sz="750" b="1" dirty="0">
                <a:solidFill>
                  <a:srgbClr val="0C203A"/>
                </a:solidFill>
              </a:rPr>
              <a:t>짧은 쪽 측면에 </a:t>
            </a:r>
            <a:r>
              <a:rPr lang="en-US" altLang="ko-KR" sz="750" b="1" dirty="0">
                <a:solidFill>
                  <a:srgbClr val="0C203A"/>
                </a:solidFill>
              </a:rPr>
              <a:t>101395036 </a:t>
            </a:r>
            <a:r>
              <a:rPr lang="ko-KR" altLang="en-US" sz="750" b="1" dirty="0">
                <a:solidFill>
                  <a:srgbClr val="0C203A"/>
                </a:solidFill>
              </a:rPr>
              <a:t>폼을 넣습니다</a:t>
            </a:r>
            <a:r>
              <a:rPr lang="en-US" altLang="ko-KR" sz="750" b="1" dirty="0">
                <a:solidFill>
                  <a:srgbClr val="0C203A"/>
                </a:solidFill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5455" y="3233040"/>
            <a:ext cx="135501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rgbClr val="0C203A"/>
                </a:solidFill>
              </a:rPr>
              <a:t>2. MBB</a:t>
            </a:r>
            <a:r>
              <a:rPr lang="ko-KR" altLang="en-US" sz="750" b="1" dirty="0">
                <a:solidFill>
                  <a:srgbClr val="0C203A"/>
                </a:solidFill>
              </a:rPr>
              <a:t>이 끝부분을 접어서 부피를 최소화한 상태로  자재를 넣습니다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41127" y="3210839"/>
            <a:ext cx="143919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rgbClr val="0C203A"/>
                </a:solidFill>
              </a:rPr>
              <a:t>3.</a:t>
            </a:r>
            <a:r>
              <a:rPr lang="ko-KR" altLang="en-US" sz="750" b="1" dirty="0">
                <a:solidFill>
                  <a:srgbClr val="0C203A"/>
                </a:solidFill>
              </a:rPr>
              <a:t>위에 </a:t>
            </a:r>
            <a:r>
              <a:rPr lang="en-US" altLang="ko-KR" sz="750" b="1" dirty="0">
                <a:solidFill>
                  <a:srgbClr val="0C203A"/>
                </a:solidFill>
              </a:rPr>
              <a:t>101395032 </a:t>
            </a:r>
            <a:r>
              <a:rPr lang="ko-KR" altLang="en-US" sz="750" b="1" dirty="0">
                <a:solidFill>
                  <a:srgbClr val="0C203A"/>
                </a:solidFill>
              </a:rPr>
              <a:t>폼을 넣고</a:t>
            </a:r>
            <a:endParaRPr lang="en-US" altLang="ko-KR" sz="750" b="1" dirty="0">
              <a:solidFill>
                <a:srgbClr val="0C203A"/>
              </a:solidFill>
            </a:endParaRPr>
          </a:p>
          <a:p>
            <a:pPr latinLnBrk="1"/>
            <a:r>
              <a:rPr lang="ko-KR" altLang="en-US" sz="750" b="1" dirty="0">
                <a:solidFill>
                  <a:srgbClr val="0C203A"/>
                </a:solidFill>
              </a:rPr>
              <a:t>선적 관련 서류</a:t>
            </a:r>
            <a:r>
              <a:rPr lang="en-US" altLang="ko-KR" sz="750" b="1" dirty="0">
                <a:solidFill>
                  <a:srgbClr val="0C203A"/>
                </a:solidFill>
              </a:rPr>
              <a:t>( LUXTERA : TR CARD ) </a:t>
            </a:r>
            <a:r>
              <a:rPr lang="ko-KR" altLang="en-US" sz="750" b="1" dirty="0">
                <a:solidFill>
                  <a:srgbClr val="0C203A"/>
                </a:solidFill>
              </a:rPr>
              <a:t>를 넣습니다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63506" y="4522968"/>
            <a:ext cx="1463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rgbClr val="0C203A"/>
                </a:solidFill>
              </a:rPr>
              <a:t>4. </a:t>
            </a:r>
            <a:r>
              <a:rPr lang="ko-KR" altLang="en-US" sz="750" b="1" dirty="0">
                <a:solidFill>
                  <a:srgbClr val="0C203A"/>
                </a:solidFill>
              </a:rPr>
              <a:t>박스의 긴 쪽 측면을 기준으로 </a:t>
            </a:r>
            <a:r>
              <a:rPr lang="ko-KR" altLang="en-US" sz="750" b="1" dirty="0" err="1">
                <a:solidFill>
                  <a:srgbClr val="0C203A"/>
                </a:solidFill>
              </a:rPr>
              <a:t>웟</a:t>
            </a:r>
            <a:r>
              <a:rPr lang="ko-KR" altLang="en-US" sz="750" b="1" dirty="0">
                <a:solidFill>
                  <a:srgbClr val="0C203A"/>
                </a:solidFill>
              </a:rPr>
              <a:t> 면 좌측 상단에 패킹 슬립 을 붙입니다</a:t>
            </a:r>
            <a:r>
              <a:rPr lang="en-US" altLang="ko-KR" sz="750" b="1" dirty="0">
                <a:solidFill>
                  <a:srgbClr val="0C203A"/>
                </a:solidFill>
              </a:rPr>
              <a:t>. (MIXING </a:t>
            </a:r>
            <a:r>
              <a:rPr lang="ko-KR" altLang="en-US" sz="750" b="1" dirty="0">
                <a:solidFill>
                  <a:srgbClr val="0C203A"/>
                </a:solidFill>
              </a:rPr>
              <a:t>주의</a:t>
            </a:r>
            <a:r>
              <a:rPr lang="en-US" altLang="ko-KR" sz="750" b="1" dirty="0">
                <a:solidFill>
                  <a:srgbClr val="0C203A"/>
                </a:solidFill>
              </a:rPr>
              <a:t>) </a:t>
            </a:r>
            <a:endParaRPr lang="ko-KR" altLang="en-US" sz="750" b="1" dirty="0">
              <a:solidFill>
                <a:srgbClr val="0C203A"/>
              </a:solidFill>
            </a:endParaRPr>
          </a:p>
        </p:txBody>
      </p:sp>
      <p:sp>
        <p:nvSpPr>
          <p:cNvPr id="47" name="정육면체 46"/>
          <p:cNvSpPr/>
          <p:nvPr/>
        </p:nvSpPr>
        <p:spPr>
          <a:xfrm>
            <a:off x="7924275" y="3973637"/>
            <a:ext cx="788276" cy="444564"/>
          </a:xfrm>
          <a:prstGeom prst="cube">
            <a:avLst>
              <a:gd name="adj" fmla="val 352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8008900" y="4075945"/>
            <a:ext cx="596420" cy="3135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92742" y="4152754"/>
            <a:ext cx="9353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/>
              <a:t>패킹라벨</a:t>
            </a:r>
            <a:endParaRPr lang="en-US" altLang="ko-KR" sz="750" b="1" dirty="0"/>
          </a:p>
          <a:p>
            <a:pPr latinLnBrk="1"/>
            <a:r>
              <a:rPr lang="en-US" altLang="ko-KR" sz="750" b="1" dirty="0"/>
              <a:t>(</a:t>
            </a:r>
            <a:r>
              <a:rPr lang="ko-KR" altLang="en-US" sz="750" b="1" dirty="0"/>
              <a:t>상</a:t>
            </a:r>
            <a:r>
              <a:rPr lang="en-US" altLang="ko-KR" sz="750" b="1" dirty="0"/>
              <a:t>(</a:t>
            </a:r>
            <a:r>
              <a:rPr lang="ko-KR" altLang="en-US" sz="750" b="1" dirty="0"/>
              <a:t>上</a:t>
            </a:r>
            <a:r>
              <a:rPr lang="en-US" altLang="ko-KR" sz="750" b="1" dirty="0"/>
              <a:t>): </a:t>
            </a:r>
            <a:r>
              <a:rPr lang="ko-KR" altLang="en-US" sz="750" b="1" dirty="0" err="1"/>
              <a:t>랏트정보</a:t>
            </a:r>
            <a:r>
              <a:rPr lang="ko-KR" altLang="en-US" sz="750" b="1" dirty="0"/>
              <a:t> 라벨</a:t>
            </a:r>
            <a:r>
              <a:rPr lang="en-US" altLang="ko-KR" sz="750" b="1" dirty="0"/>
              <a:t>,  </a:t>
            </a:r>
          </a:p>
          <a:p>
            <a:pPr latinLnBrk="1"/>
            <a:r>
              <a:rPr lang="ko-KR" altLang="en-US" sz="750" b="1" dirty="0"/>
              <a:t>하</a:t>
            </a:r>
            <a:r>
              <a:rPr lang="en-US" altLang="ko-KR" sz="750" b="1" dirty="0"/>
              <a:t>(</a:t>
            </a:r>
            <a:r>
              <a:rPr lang="ko-KR" altLang="en-US" sz="750" b="1" dirty="0"/>
              <a:t>下</a:t>
            </a:r>
            <a:r>
              <a:rPr lang="en-US" altLang="ko-KR" sz="750" b="1" dirty="0"/>
              <a:t>) </a:t>
            </a:r>
            <a:r>
              <a:rPr lang="ko-KR" altLang="en-US" sz="750" b="1" dirty="0" err="1"/>
              <a:t>웨이퍼별</a:t>
            </a:r>
            <a:r>
              <a:rPr lang="ko-KR" altLang="en-US" sz="750" b="1" dirty="0"/>
              <a:t> 수량정보 라벨</a:t>
            </a:r>
            <a:r>
              <a:rPr lang="en-US" altLang="ko-KR" sz="750" b="1" dirty="0"/>
              <a:t>)</a:t>
            </a:r>
          </a:p>
          <a:p>
            <a:pPr latinLnBrk="1"/>
            <a:endParaRPr lang="ko-KR" altLang="en-US" sz="7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577011" y="4502903"/>
            <a:ext cx="137008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rgbClr val="0C203A"/>
                </a:solidFill>
              </a:rPr>
              <a:t>5. </a:t>
            </a:r>
            <a:r>
              <a:rPr lang="ko-KR" altLang="en-US" sz="750" b="1" dirty="0">
                <a:solidFill>
                  <a:srgbClr val="0C203A"/>
                </a:solidFill>
              </a:rPr>
              <a:t>위 그림 처럼 패킹 테이프로 봉인 후 선적 팀으로 보냅니다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022431" y="4031953"/>
            <a:ext cx="599516" cy="6674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940929" y="4213466"/>
            <a:ext cx="6539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>
                <a:solidFill>
                  <a:prstClr val="white"/>
                </a:solidFill>
              </a:rPr>
              <a:t>긴 쪽 측면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7777117" y="4070949"/>
            <a:ext cx="230235" cy="102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66820" y="4144428"/>
            <a:ext cx="6539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/>
              <a:t>테이프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33" y="1505764"/>
            <a:ext cx="3719515" cy="6432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509" y="2333040"/>
            <a:ext cx="1089965" cy="90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07673" y="2378644"/>
            <a:ext cx="6539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/>
              <a:t>긴 쪽 측면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4422013" y="2717576"/>
            <a:ext cx="7421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/>
              <a:t>짧은 쪽 측면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0543" y="2333040"/>
            <a:ext cx="977407" cy="88532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328729" y="4309343"/>
            <a:ext cx="6539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>
                <a:solidFill>
                  <a:prstClr val="white"/>
                </a:solidFill>
              </a:rPr>
              <a:t>긴 쪽 측면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13856" y="3686533"/>
            <a:ext cx="6539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>
                <a:solidFill>
                  <a:prstClr val="white"/>
                </a:solidFill>
              </a:rPr>
              <a:t>윗면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2467" y="2177038"/>
            <a:ext cx="1244964" cy="946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rcRect l="2351" t="3706" r="2351" b="5305"/>
          <a:stretch/>
        </p:blipFill>
        <p:spPr>
          <a:xfrm>
            <a:off x="6091462" y="2342261"/>
            <a:ext cx="1031155" cy="900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280087" y="2308135"/>
            <a:ext cx="6539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/>
              <a:t>긴 쪽 측면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1710" y="4016792"/>
            <a:ext cx="879184" cy="579944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 rot="18489533">
            <a:off x="8482916" y="4040096"/>
            <a:ext cx="251377" cy="66871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rot="18489533">
            <a:off x="8522373" y="4293234"/>
            <a:ext cx="283634" cy="4645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 rot="18489533">
            <a:off x="7888013" y="4024212"/>
            <a:ext cx="251851" cy="7371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5400000" flipV="1">
            <a:off x="8577063" y="4077419"/>
            <a:ext cx="136211" cy="7865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5400000" flipV="1">
            <a:off x="8585586" y="4280238"/>
            <a:ext cx="136211" cy="7865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16C2FE-1173-4870-BF1F-74B55E3105D8}"/>
              </a:ext>
            </a:extLst>
          </p:cNvPr>
          <p:cNvGrpSpPr/>
          <p:nvPr/>
        </p:nvGrpSpPr>
        <p:grpSpPr>
          <a:xfrm>
            <a:off x="6344625" y="3662207"/>
            <a:ext cx="1001786" cy="900000"/>
            <a:chOff x="6140098" y="3641393"/>
            <a:chExt cx="1001786" cy="90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0098" y="3641393"/>
              <a:ext cx="1001786" cy="9000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51606B5B-A6D6-4892-9E2A-CFB2D4F2E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89475" y="3837024"/>
              <a:ext cx="260036" cy="159243"/>
            </a:xfrm>
            <a:prstGeom prst="rect">
              <a:avLst/>
            </a:prstGeom>
          </p:spPr>
        </p:pic>
      </p:grpSp>
      <p:cxnSp>
        <p:nvCxnSpPr>
          <p:cNvPr id="49" name="직선 화살표 연결선 48"/>
          <p:cNvCxnSpPr>
            <a:cxnSpLocks/>
          </p:cNvCxnSpPr>
          <p:nvPr/>
        </p:nvCxnSpPr>
        <p:spPr>
          <a:xfrm flipV="1">
            <a:off x="5887638" y="3857838"/>
            <a:ext cx="455439" cy="435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37C9A86-C2A8-4E07-B0F0-D2F76E2702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1614" y="4591542"/>
            <a:ext cx="870052" cy="526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0BCD80E-BDD5-496E-9706-721890C2B621}"/>
              </a:ext>
            </a:extLst>
          </p:cNvPr>
          <p:cNvSpPr/>
          <p:nvPr/>
        </p:nvSpPr>
        <p:spPr>
          <a:xfrm>
            <a:off x="4348824" y="3969229"/>
            <a:ext cx="1018005" cy="118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499573" y="4913110"/>
            <a:ext cx="73174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750" b="1" dirty="0">
                <a:solidFill>
                  <a:srgbClr val="0C203A"/>
                </a:solidFill>
              </a:rPr>
              <a:t>패킹라벨</a:t>
            </a:r>
            <a:endParaRPr lang="en-US" altLang="ko-KR" sz="750" b="1" dirty="0">
              <a:solidFill>
                <a:srgbClr val="0C203A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D7508CB-D083-45E7-B015-847F237C6978}"/>
              </a:ext>
            </a:extLst>
          </p:cNvPr>
          <p:cNvCxnSpPr>
            <a:cxnSpLocks/>
          </p:cNvCxnSpPr>
          <p:nvPr/>
        </p:nvCxnSpPr>
        <p:spPr>
          <a:xfrm flipH="1">
            <a:off x="5350951" y="4799967"/>
            <a:ext cx="393138" cy="18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7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64745"/>
              </p:ext>
            </p:extLst>
          </p:nvPr>
        </p:nvGraphicFramePr>
        <p:xfrm>
          <a:off x="314788" y="421720"/>
          <a:ext cx="3680491" cy="4721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3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460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CCCC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CC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엠비비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패킹 후 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box 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자재가 이동 됩니다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1" dirty="0"/>
                    </a:p>
                  </a:txBody>
                  <a:tcPr marL="68580" marR="68580" marT="34290" marB="34290"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9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packing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작업 전에 아래 내용을 우선 확인 합니다</a:t>
                      </a:r>
                    </a:p>
                    <a:p>
                      <a:pPr latinLnBrk="1"/>
                      <a:endParaRPr lang="ko-KR" altLang="en-US" sz="900" b="1" dirty="0"/>
                    </a:p>
                  </a:txBody>
                  <a:tcPr marL="68580" marR="68580" marT="34290" marB="34290"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 사항 중에 문제가 있는 경우는 다시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MBB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패킹 합니다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</a:p>
                    <a:p>
                      <a:pPr latinLnBrk="1"/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문제가 없는 경우는 아래와 같이 패킹 진행합니다</a:t>
                      </a:r>
                      <a:endParaRPr lang="ko-KR" altLang="en-US" sz="900" b="1" dirty="0"/>
                    </a:p>
                  </a:txBody>
                  <a:tcPr marL="68580" marR="68580" marT="34290" marB="3429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아래의 패킹 재료로 패킹을 진행합니다</a:t>
                      </a:r>
                      <a:r>
                        <a:rPr lang="en-US" altLang="ko-KR" sz="900" b="1" dirty="0"/>
                        <a:t>.</a:t>
                      </a:r>
                      <a:r>
                        <a:rPr lang="en-US" altLang="ko-KR" sz="900" b="1" baseline="0" dirty="0"/>
                        <a:t> OUTER BOX </a:t>
                      </a:r>
                      <a:r>
                        <a:rPr lang="ko-KR" altLang="en-US" sz="900" b="1" baseline="0" dirty="0"/>
                        <a:t>표면에 </a:t>
                      </a:r>
                      <a:r>
                        <a:rPr lang="en-US" altLang="ko-KR" sz="900" b="1" baseline="0" dirty="0"/>
                        <a:t>SID</a:t>
                      </a:r>
                      <a:r>
                        <a:rPr lang="ko-KR" altLang="en-US" sz="900" b="1" baseline="0" dirty="0"/>
                        <a:t>가 인쇄 되어 있습니다</a:t>
                      </a:r>
                      <a:r>
                        <a:rPr lang="en-US" altLang="ko-KR" sz="900" b="1" baseline="0" dirty="0"/>
                        <a:t>. INNER BOX</a:t>
                      </a:r>
                      <a:r>
                        <a:rPr lang="ko-KR" altLang="en-US" sz="900" b="1" baseline="0" dirty="0"/>
                        <a:t>는 사용하지 않습니다</a:t>
                      </a:r>
                      <a:r>
                        <a:rPr lang="en-US" altLang="ko-KR" sz="900" b="1" baseline="0" dirty="0"/>
                        <a:t>.</a:t>
                      </a:r>
                    </a:p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err="1">
                          <a:solidFill>
                            <a:srgbClr val="FF0000"/>
                          </a:solidFill>
                        </a:rPr>
                        <a:t>패킹하는</a:t>
                      </a:r>
                      <a:r>
                        <a:rPr lang="ko-KR" altLang="en-US" sz="9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Wafer </a:t>
                      </a:r>
                      <a:r>
                        <a:rPr lang="ko-KR" altLang="en-US" sz="900" b="1" baseline="0" dirty="0">
                          <a:solidFill>
                            <a:srgbClr val="FF0000"/>
                          </a:solidFill>
                        </a:rPr>
                        <a:t>개수에 따라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box </a:t>
                      </a:r>
                      <a:r>
                        <a:rPr lang="ko-KR" altLang="en-US" sz="900" b="1" baseline="0" dirty="0">
                          <a:solidFill>
                            <a:srgbClr val="FF0000"/>
                          </a:solidFill>
                        </a:rPr>
                        <a:t>가 다르니 유의합니다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/>
                        <a:t>*Wafer</a:t>
                      </a:r>
                      <a:r>
                        <a:rPr lang="ko-KR" altLang="en-US" sz="900" b="1" baseline="0" dirty="0"/>
                        <a:t> 장수에 따른 박스 선정은 기본 </a:t>
                      </a:r>
                      <a:r>
                        <a:rPr lang="en-US" altLang="ko-KR" sz="900" b="1" baseline="0" dirty="0"/>
                        <a:t>4</a:t>
                      </a:r>
                      <a:r>
                        <a:rPr lang="ko-KR" altLang="en-US" sz="900" b="1" baseline="0" dirty="0"/>
                        <a:t>장 선적을 기준으로 하며 자투리가 남을 경우에만 </a:t>
                      </a:r>
                      <a:r>
                        <a:rPr lang="en-US" altLang="ko-KR" sz="900" b="1" baseline="0" dirty="0"/>
                        <a:t>3</a:t>
                      </a:r>
                      <a:r>
                        <a:rPr lang="ko-KR" altLang="en-US" sz="900" b="1" baseline="0" dirty="0"/>
                        <a:t>장 또는 </a:t>
                      </a:r>
                      <a:r>
                        <a:rPr lang="en-US" altLang="ko-KR" sz="900" b="1" baseline="0" dirty="0"/>
                        <a:t>1</a:t>
                      </a:r>
                      <a:r>
                        <a:rPr lang="ko-KR" altLang="en-US" sz="900" b="1" baseline="0" dirty="0"/>
                        <a:t>장 선적으로 패킹 합니다</a:t>
                      </a:r>
                      <a:r>
                        <a:rPr lang="en-US" altLang="ko-KR" sz="900" b="1" baseline="0" dirty="0"/>
                        <a:t>.</a:t>
                      </a:r>
                    </a:p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/>
                        <a:t>(</a:t>
                      </a:r>
                      <a:r>
                        <a:rPr lang="ko-KR" altLang="en-US" sz="900" b="1" baseline="0" dirty="0"/>
                        <a:t>부피와 무게가 적은 것을 우선으로 박스 선정하여 패킹 합니다</a:t>
                      </a:r>
                      <a:r>
                        <a:rPr lang="en-US" altLang="ko-KR" sz="900" b="1" baseline="0" dirty="0"/>
                        <a:t>.)</a:t>
                      </a:r>
                    </a:p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/>
                        <a:t>예시</a:t>
                      </a:r>
                      <a:r>
                        <a:rPr lang="en-US" altLang="ko-KR" sz="900" b="1" baseline="0" dirty="0"/>
                        <a:t>) 9</a:t>
                      </a:r>
                      <a:r>
                        <a:rPr lang="ko-KR" altLang="en-US" sz="900" b="1" baseline="0" dirty="0"/>
                        <a:t>장 </a:t>
                      </a:r>
                      <a:r>
                        <a:rPr lang="en-US" altLang="ko-KR" sz="900" b="1" baseline="0" dirty="0"/>
                        <a:t>=&gt; 4</a:t>
                      </a:r>
                      <a:r>
                        <a:rPr lang="ko-KR" altLang="en-US" sz="900" b="1" baseline="0" dirty="0"/>
                        <a:t>장 </a:t>
                      </a:r>
                      <a:r>
                        <a:rPr lang="en-US" altLang="ko-KR" sz="900" b="1" baseline="0" dirty="0"/>
                        <a:t>2</a:t>
                      </a:r>
                      <a:r>
                        <a:rPr lang="ko-KR" altLang="en-US" sz="900" b="1" baseline="0" dirty="0"/>
                        <a:t>박스 </a:t>
                      </a:r>
                      <a:r>
                        <a:rPr lang="en-US" altLang="ko-KR" sz="900" b="1" baseline="0" dirty="0"/>
                        <a:t>+ 1</a:t>
                      </a:r>
                      <a:r>
                        <a:rPr lang="ko-KR" altLang="en-US" sz="900" b="1" baseline="0" dirty="0"/>
                        <a:t>장 </a:t>
                      </a:r>
                      <a:r>
                        <a:rPr lang="en-US" altLang="ko-KR" sz="900" b="1" baseline="0" dirty="0"/>
                        <a:t>1</a:t>
                      </a:r>
                      <a:r>
                        <a:rPr lang="ko-KR" altLang="en-US" sz="900" b="1" baseline="0" dirty="0"/>
                        <a:t>박스</a:t>
                      </a:r>
                      <a:endParaRPr lang="en-US" altLang="ko-KR" sz="900" b="1" baseline="0" dirty="0"/>
                    </a:p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/>
                        <a:t>        26</a:t>
                      </a:r>
                      <a:r>
                        <a:rPr lang="ko-KR" altLang="en-US" sz="900" b="1" baseline="0" dirty="0"/>
                        <a:t>장 </a:t>
                      </a:r>
                      <a:r>
                        <a:rPr lang="en-US" altLang="ko-KR" sz="900" b="1" baseline="0" dirty="0"/>
                        <a:t>=&gt; 4</a:t>
                      </a:r>
                      <a:r>
                        <a:rPr lang="ko-KR" altLang="en-US" sz="900" b="1" baseline="0" dirty="0"/>
                        <a:t>장 </a:t>
                      </a:r>
                      <a:r>
                        <a:rPr lang="en-US" altLang="ko-KR" sz="900" b="1" baseline="0" dirty="0"/>
                        <a:t>6</a:t>
                      </a:r>
                      <a:r>
                        <a:rPr lang="ko-KR" altLang="en-US" sz="900" b="1" baseline="0" dirty="0"/>
                        <a:t>박스 </a:t>
                      </a:r>
                      <a:r>
                        <a:rPr lang="en-US" altLang="ko-KR" sz="900" b="1" baseline="0" dirty="0"/>
                        <a:t>+ 1</a:t>
                      </a:r>
                      <a:r>
                        <a:rPr lang="ko-KR" altLang="en-US" sz="900" b="1" baseline="0" dirty="0"/>
                        <a:t>장 </a:t>
                      </a:r>
                      <a:r>
                        <a:rPr lang="en-US" altLang="ko-KR" sz="900" b="1" baseline="0" dirty="0"/>
                        <a:t>2</a:t>
                      </a:r>
                      <a:r>
                        <a:rPr lang="ko-KR" altLang="en-US" sz="900" b="1" baseline="0" dirty="0"/>
                        <a:t>박스</a:t>
                      </a:r>
                      <a:endParaRPr lang="en-US" altLang="ko-KR" sz="900" b="1" baseline="0" dirty="0"/>
                    </a:p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/>
                        <a:t>        27</a:t>
                      </a:r>
                      <a:r>
                        <a:rPr lang="ko-KR" altLang="en-US" sz="900" b="1" baseline="0" dirty="0"/>
                        <a:t>장 </a:t>
                      </a:r>
                      <a:r>
                        <a:rPr lang="en-US" altLang="ko-KR" sz="900" b="1" baseline="0" dirty="0"/>
                        <a:t>=&gt; 4</a:t>
                      </a:r>
                      <a:r>
                        <a:rPr lang="ko-KR" altLang="en-US" sz="900" b="1" baseline="0" dirty="0"/>
                        <a:t>장 </a:t>
                      </a:r>
                      <a:r>
                        <a:rPr lang="en-US" altLang="ko-KR" sz="900" b="1" baseline="0" dirty="0"/>
                        <a:t>6</a:t>
                      </a:r>
                      <a:r>
                        <a:rPr lang="ko-KR" altLang="en-US" sz="900" b="1" baseline="0" dirty="0"/>
                        <a:t>박스 </a:t>
                      </a:r>
                      <a:r>
                        <a:rPr lang="en-US" altLang="ko-KR" sz="900" b="1" baseline="0" dirty="0"/>
                        <a:t>+ 3</a:t>
                      </a:r>
                      <a:r>
                        <a:rPr lang="ko-KR" altLang="en-US" sz="900" b="1" baseline="0" dirty="0"/>
                        <a:t>장 </a:t>
                      </a:r>
                      <a:r>
                        <a:rPr lang="en-US" altLang="ko-KR" sz="900" b="1" baseline="0" dirty="0"/>
                        <a:t>1</a:t>
                      </a:r>
                      <a:r>
                        <a:rPr lang="ko-KR" altLang="en-US" sz="900" b="1" baseline="0" dirty="0"/>
                        <a:t>박스</a:t>
                      </a:r>
                      <a:endParaRPr lang="en-US" altLang="ko-KR" sz="9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/>
                        <a:t>4-1. Wafer 1</a:t>
                      </a:r>
                      <a:r>
                        <a:rPr lang="ko-KR" altLang="en-US" sz="900" b="1" baseline="0" dirty="0"/>
                        <a:t>장 선적할 경우</a:t>
                      </a:r>
                      <a:r>
                        <a:rPr lang="en-US" altLang="ko-KR" sz="900" b="1" baseline="0" dirty="0"/>
                        <a:t>,</a:t>
                      </a:r>
                    </a:p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/>
                    </a:p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/>
                    </a:p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/>
                    </a:p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/>
                        <a:t>4-2. Wafer</a:t>
                      </a:r>
                      <a:r>
                        <a:rPr lang="ko-KR" altLang="en-US" sz="900" b="1" baseline="0" dirty="0"/>
                        <a:t>를 </a:t>
                      </a:r>
                      <a:r>
                        <a:rPr lang="en-US" altLang="ko-KR" sz="900" b="1" baseline="0" dirty="0"/>
                        <a:t>3</a:t>
                      </a:r>
                      <a:r>
                        <a:rPr lang="ko-KR" altLang="en-US" sz="900" b="1" baseline="0" dirty="0"/>
                        <a:t>장</a:t>
                      </a:r>
                      <a:r>
                        <a:rPr lang="en-US" altLang="ko-KR" sz="900" b="1" baseline="0" dirty="0"/>
                        <a:t>, 4</a:t>
                      </a:r>
                      <a:r>
                        <a:rPr lang="ko-KR" altLang="en-US" sz="900" b="1" baseline="0" dirty="0"/>
                        <a:t>장 선적할 경우</a:t>
                      </a:r>
                      <a:r>
                        <a:rPr lang="en-US" altLang="ko-KR" sz="900" b="1" baseline="0" dirty="0"/>
                        <a:t>,</a:t>
                      </a:r>
                    </a:p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/>
                    </a:p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/>
                    </a:p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/>
                    </a:p>
                  </a:txBody>
                  <a:tcPr marL="68580" marR="68580" marT="34290" marB="3429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656817"/>
              </p:ext>
            </p:extLst>
          </p:nvPr>
        </p:nvGraphicFramePr>
        <p:xfrm>
          <a:off x="4166810" y="421720"/>
          <a:ext cx="4885750" cy="4721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354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CCCC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CC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2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  <a:p>
                      <a:pPr latinLnBrk="1"/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1. </a:t>
                      </a:r>
                      <a:r>
                        <a:rPr lang="ko-KR" altLang="en-US" sz="800" b="1" dirty="0" err="1">
                          <a:solidFill>
                            <a:srgbClr val="0C203A"/>
                          </a:solidFill>
                        </a:rPr>
                        <a:t>앰비비에</a:t>
                      </a:r>
                      <a:r>
                        <a:rPr lang="ko-KR" altLang="en-US" sz="800" b="1" dirty="0">
                          <a:solidFill>
                            <a:srgbClr val="0C203A"/>
                          </a:solidFill>
                        </a:rPr>
                        <a:t> 붙은 패킹 슬립과 같이 </a:t>
                      </a: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FLOW</a:t>
                      </a:r>
                      <a:r>
                        <a:rPr lang="ko-KR" altLang="en-US" sz="800" b="1" dirty="0">
                          <a:solidFill>
                            <a:srgbClr val="0C203A"/>
                          </a:solidFill>
                        </a:rPr>
                        <a:t>된 패킹 슬립이 동일 한지 확인 합니다</a:t>
                      </a: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2. </a:t>
                      </a:r>
                      <a:r>
                        <a:rPr lang="ko-KR" altLang="en-US" sz="800" b="1" dirty="0" err="1">
                          <a:solidFill>
                            <a:srgbClr val="0C203A"/>
                          </a:solidFill>
                        </a:rPr>
                        <a:t>앰비비를</a:t>
                      </a:r>
                      <a:r>
                        <a:rPr lang="ko-KR" altLang="en-US" sz="800" b="1" dirty="0">
                          <a:solidFill>
                            <a:srgbClr val="0C203A"/>
                          </a:solidFill>
                        </a:rPr>
                        <a:t> 박스에 넣을 때에는 끝부분을 접어서 넣습니다</a:t>
                      </a: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3. </a:t>
                      </a:r>
                      <a:r>
                        <a:rPr lang="ko-KR" altLang="en-US" sz="800" b="1" dirty="0">
                          <a:solidFill>
                            <a:srgbClr val="0C203A"/>
                          </a:solidFill>
                        </a:rPr>
                        <a:t>아래 표와 같이 </a:t>
                      </a: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wafer </a:t>
                      </a:r>
                      <a:r>
                        <a:rPr lang="ko-KR" altLang="en-US" sz="800" b="1" dirty="0">
                          <a:solidFill>
                            <a:srgbClr val="0C203A"/>
                          </a:solidFill>
                        </a:rPr>
                        <a:t>개수에 따라 패킹 방법이 다르므로 주의하여 진행합니다</a:t>
                      </a: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4. </a:t>
                      </a:r>
                      <a:r>
                        <a:rPr lang="ko-KR" altLang="en-US" sz="800" b="1" dirty="0">
                          <a:solidFill>
                            <a:srgbClr val="0C203A"/>
                          </a:solidFill>
                        </a:rPr>
                        <a:t>맨 위의 폼</a:t>
                      </a:r>
                      <a:r>
                        <a:rPr lang="ko-KR" altLang="en-US" sz="800" b="1" baseline="0" dirty="0">
                          <a:solidFill>
                            <a:srgbClr val="0C203A"/>
                          </a:solidFill>
                        </a:rPr>
                        <a:t> 위에 선적 관련 서류 </a:t>
                      </a:r>
                      <a:r>
                        <a:rPr lang="en-US" altLang="ko-KR" sz="800" b="1" baseline="0" dirty="0">
                          <a:solidFill>
                            <a:srgbClr val="0C203A"/>
                          </a:solidFill>
                        </a:rPr>
                        <a:t>(</a:t>
                      </a: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LUXTERA : TR CARD) </a:t>
                      </a:r>
                      <a:r>
                        <a:rPr lang="ko-KR" altLang="en-US" sz="800" b="1" dirty="0">
                          <a:solidFill>
                            <a:srgbClr val="0C203A"/>
                          </a:solidFill>
                        </a:rPr>
                        <a:t>를 넣습니다</a:t>
                      </a: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    (Wafer 3</a:t>
                      </a:r>
                      <a:r>
                        <a:rPr lang="ko-KR" altLang="en-US" sz="800" b="1" dirty="0">
                          <a:solidFill>
                            <a:srgbClr val="0C203A"/>
                          </a:solidFill>
                        </a:rPr>
                        <a:t>장</a:t>
                      </a: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, 4</a:t>
                      </a:r>
                      <a:r>
                        <a:rPr lang="ko-KR" altLang="en-US" sz="800" b="1" dirty="0">
                          <a:solidFill>
                            <a:srgbClr val="0C203A"/>
                          </a:solidFill>
                        </a:rPr>
                        <a:t>장 선적일 경우 박스에 들어간 모든 </a:t>
                      </a: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Lot </a:t>
                      </a:r>
                      <a:r>
                        <a:rPr lang="ko-KR" altLang="en-US" sz="800" b="1" dirty="0">
                          <a:solidFill>
                            <a:srgbClr val="0C203A"/>
                          </a:solidFill>
                        </a:rPr>
                        <a:t>의  </a:t>
                      </a: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TR </a:t>
                      </a:r>
                      <a:r>
                        <a:rPr lang="ko-KR" altLang="en-US" sz="800" b="1" dirty="0">
                          <a:solidFill>
                            <a:srgbClr val="0C203A"/>
                          </a:solidFill>
                        </a:rPr>
                        <a:t>을 맨 위 폼 위에 함께 넣습니다</a:t>
                      </a: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.)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C203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203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203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아래 그림 처럼 패킹 테이프로 박스 봉인 합니다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203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6.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203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203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박스의 긴 쪽 측면을 기준으로 박스 윗면에는 기존라벨을 붙이고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203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203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박스 아랫면에는 신규라벨을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C203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203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203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붙인 후 선적팀으로 보냅니다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203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Wafer 3</a:t>
                      </a:r>
                      <a:r>
                        <a:rPr lang="ko-KR" altLang="en-US" sz="800" b="1" dirty="0">
                          <a:solidFill>
                            <a:srgbClr val="0C203A"/>
                          </a:solidFill>
                        </a:rPr>
                        <a:t>장</a:t>
                      </a: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, 4</a:t>
                      </a:r>
                      <a:r>
                        <a:rPr lang="ko-KR" altLang="en-US" sz="800" b="1" dirty="0">
                          <a:solidFill>
                            <a:srgbClr val="0C203A"/>
                          </a:solidFill>
                        </a:rPr>
                        <a:t>장 선적일 경우 박스에 들어간 모든 </a:t>
                      </a: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Lot </a:t>
                      </a:r>
                      <a:r>
                        <a:rPr lang="ko-KR" altLang="en-US" sz="800" b="1" dirty="0">
                          <a:solidFill>
                            <a:srgbClr val="0C203A"/>
                          </a:solidFill>
                        </a:rPr>
                        <a:t>의 라벨을</a:t>
                      </a:r>
                      <a:endParaRPr lang="en-US" altLang="ko-KR" sz="800" b="1" dirty="0">
                        <a:solidFill>
                          <a:srgbClr val="0C203A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   </a:t>
                      </a:r>
                      <a:r>
                        <a:rPr lang="ko-KR" altLang="en-US" sz="800" b="1" dirty="0">
                          <a:solidFill>
                            <a:srgbClr val="0C203A"/>
                          </a:solidFill>
                        </a:rPr>
                        <a:t> 붙입니다</a:t>
                      </a:r>
                      <a:r>
                        <a:rPr lang="en-US" altLang="ko-KR" sz="800" b="1" dirty="0">
                          <a:solidFill>
                            <a:srgbClr val="0C203A"/>
                          </a:solidFill>
                        </a:rPr>
                        <a:t>.)</a:t>
                      </a:r>
                    </a:p>
                  </a:txBody>
                  <a:tcPr marL="68580" marR="68580" marT="34290" marB="34290"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14788" y="94113"/>
            <a:ext cx="6420604" cy="30008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atinLnBrk="1"/>
            <a:r>
              <a:rPr lang="en-US" altLang="ko-KR" sz="1350" b="1" dirty="0">
                <a:solidFill>
                  <a:prstClr val="black"/>
                </a:solidFill>
              </a:rPr>
              <a:t>12inch JAR PACKING (After DPS) </a:t>
            </a:r>
            <a:r>
              <a:rPr lang="en-US" altLang="ko-KR" sz="1350" b="1" dirty="0">
                <a:solidFill>
                  <a:prstClr val="black"/>
                </a:solidFill>
                <a:sym typeface="Wingdings" panose="05000000000000000000" pitchFamily="2" charset="2"/>
              </a:rPr>
              <a:t> Luxtera (202) only    </a:t>
            </a:r>
            <a:r>
              <a:rPr lang="en-US" altLang="ko-KR" sz="1350" b="1" dirty="0">
                <a:sym typeface="Wingdings" panose="05000000000000000000" pitchFamily="2" charset="2"/>
              </a:rPr>
              <a:t>(PKG CODE :DS)  </a:t>
            </a:r>
            <a:endParaRPr lang="ko-KR" altLang="en-US" sz="1350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257" y="1110610"/>
            <a:ext cx="1086624" cy="98888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785470" y="1083263"/>
            <a:ext cx="207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600" b="1" dirty="0">
                <a:solidFill>
                  <a:srgbClr val="000066"/>
                </a:solidFill>
              </a:rPr>
              <a:t>1. MBB </a:t>
            </a:r>
            <a:r>
              <a:rPr lang="ko-KR" altLang="en-US" sz="600" b="1" dirty="0">
                <a:solidFill>
                  <a:srgbClr val="000066"/>
                </a:solidFill>
              </a:rPr>
              <a:t>가 봉인이 되어 있는지 </a:t>
            </a:r>
            <a:r>
              <a:rPr lang="en-US" altLang="ko-KR" sz="600" b="1" dirty="0">
                <a:solidFill>
                  <a:srgbClr val="000066"/>
                </a:solidFill>
              </a:rPr>
              <a:t>?                   </a:t>
            </a:r>
          </a:p>
          <a:p>
            <a:pPr latinLnBrk="1"/>
            <a:r>
              <a:rPr lang="en-US" altLang="ko-KR" sz="600" b="1" dirty="0">
                <a:solidFill>
                  <a:srgbClr val="000066"/>
                </a:solidFill>
              </a:rPr>
              <a:t>   </a:t>
            </a:r>
            <a:r>
              <a:rPr lang="ko-KR" altLang="en-US" sz="600" b="1" dirty="0">
                <a:solidFill>
                  <a:srgbClr val="000066"/>
                </a:solidFill>
              </a:rPr>
              <a:t>한 번만 봉인합니다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4112" y="1296760"/>
            <a:ext cx="207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600" b="1" dirty="0">
                <a:solidFill>
                  <a:srgbClr val="000066"/>
                </a:solidFill>
              </a:rPr>
              <a:t>2.MBB </a:t>
            </a:r>
            <a:r>
              <a:rPr lang="ko-KR" altLang="en-US" sz="600" b="1" dirty="0">
                <a:solidFill>
                  <a:srgbClr val="000066"/>
                </a:solidFill>
              </a:rPr>
              <a:t>위에 패킹 슬립이 붙어 있는지</a:t>
            </a:r>
            <a:r>
              <a:rPr lang="en-US" altLang="ko-KR" sz="600" b="1" dirty="0">
                <a:solidFill>
                  <a:srgbClr val="000066"/>
                </a:solidFill>
              </a:rPr>
              <a:t>?     </a:t>
            </a:r>
          </a:p>
          <a:p>
            <a:pPr latinLnBrk="1"/>
            <a:r>
              <a:rPr lang="en-US" altLang="ko-KR" sz="600" b="1" dirty="0">
                <a:solidFill>
                  <a:srgbClr val="000066"/>
                </a:solidFill>
              </a:rPr>
              <a:t>   MBB logo</a:t>
            </a:r>
            <a:r>
              <a:rPr lang="ko-KR" altLang="en-US" sz="600" b="1" dirty="0">
                <a:solidFill>
                  <a:srgbClr val="000066"/>
                </a:solidFill>
              </a:rPr>
              <a:t>만 가리지 않게 윗면에 </a:t>
            </a:r>
            <a:endParaRPr lang="en-US" altLang="ko-KR" sz="600" b="1" dirty="0">
              <a:solidFill>
                <a:srgbClr val="000066"/>
              </a:solidFill>
            </a:endParaRPr>
          </a:p>
          <a:p>
            <a:pPr latinLnBrk="1"/>
            <a:r>
              <a:rPr lang="en-US" altLang="ko-KR" sz="600" b="1" dirty="0">
                <a:solidFill>
                  <a:srgbClr val="000066"/>
                </a:solidFill>
              </a:rPr>
              <a:t>  </a:t>
            </a:r>
            <a:r>
              <a:rPr lang="ko-KR" altLang="en-US" sz="600" b="1" dirty="0">
                <a:solidFill>
                  <a:srgbClr val="000066"/>
                </a:solidFill>
              </a:rPr>
              <a:t>붙어 있으면 위치</a:t>
            </a:r>
            <a:r>
              <a:rPr lang="en-US" altLang="ko-KR" sz="600" b="1" dirty="0">
                <a:solidFill>
                  <a:srgbClr val="000066"/>
                </a:solidFill>
              </a:rPr>
              <a:t>.</a:t>
            </a:r>
            <a:r>
              <a:rPr lang="ko-KR" altLang="en-US" sz="600" b="1" dirty="0">
                <a:solidFill>
                  <a:srgbClr val="000066"/>
                </a:solidFill>
              </a:rPr>
              <a:t>방향 무관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64641" y="1605052"/>
            <a:ext cx="217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600" b="1" dirty="0">
                <a:solidFill>
                  <a:srgbClr val="000066"/>
                </a:solidFill>
              </a:rPr>
              <a:t>3.</a:t>
            </a:r>
            <a:r>
              <a:rPr lang="ko-KR" altLang="en-US" sz="600" b="1" dirty="0">
                <a:solidFill>
                  <a:srgbClr val="000066"/>
                </a:solidFill>
              </a:rPr>
              <a:t>패킹 슬립 </a:t>
            </a:r>
            <a:r>
              <a:rPr lang="en-US" altLang="ko-KR" sz="600" b="1" dirty="0">
                <a:solidFill>
                  <a:srgbClr val="000066"/>
                </a:solidFill>
              </a:rPr>
              <a:t>2 set</a:t>
            </a:r>
            <a:r>
              <a:rPr lang="ko-KR" altLang="en-US" sz="600" b="1" dirty="0">
                <a:solidFill>
                  <a:srgbClr val="000066"/>
                </a:solidFill>
              </a:rPr>
              <a:t>가 같이 </a:t>
            </a:r>
            <a:r>
              <a:rPr lang="en-US" altLang="ko-KR" sz="600" b="1" dirty="0">
                <a:solidFill>
                  <a:srgbClr val="000066"/>
                </a:solidFill>
              </a:rPr>
              <a:t>FLOW</a:t>
            </a:r>
            <a:r>
              <a:rPr lang="ko-KR" altLang="en-US" sz="600" b="1" dirty="0">
                <a:solidFill>
                  <a:srgbClr val="000066"/>
                </a:solidFill>
              </a:rPr>
              <a:t>되었는지</a:t>
            </a:r>
            <a:r>
              <a:rPr lang="en-US" altLang="ko-KR" sz="600" b="1" dirty="0">
                <a:solidFill>
                  <a:srgbClr val="000066"/>
                </a:solidFill>
              </a:rPr>
              <a:t>?     </a:t>
            </a:r>
          </a:p>
          <a:p>
            <a:pPr latinLnBrk="1"/>
            <a:r>
              <a:rPr lang="en-US" altLang="ko-KR" sz="600" b="1" dirty="0">
                <a:solidFill>
                  <a:srgbClr val="000066"/>
                </a:solidFill>
              </a:rPr>
              <a:t>  </a:t>
            </a:r>
            <a:r>
              <a:rPr lang="ko-KR" altLang="en-US" sz="600" b="1" dirty="0">
                <a:solidFill>
                  <a:srgbClr val="000066"/>
                </a:solidFill>
              </a:rPr>
              <a:t>한 </a:t>
            </a:r>
            <a:r>
              <a:rPr lang="en-US" altLang="ko-KR" sz="600" b="1" dirty="0">
                <a:solidFill>
                  <a:srgbClr val="000066"/>
                </a:solidFill>
              </a:rPr>
              <a:t>set</a:t>
            </a:r>
            <a:r>
              <a:rPr lang="ko-KR" altLang="en-US" sz="600" b="1" dirty="0">
                <a:solidFill>
                  <a:srgbClr val="000066"/>
                </a:solidFill>
              </a:rPr>
              <a:t>는 </a:t>
            </a:r>
            <a:r>
              <a:rPr lang="en-US" altLang="ko-KR" sz="600" b="1" dirty="0">
                <a:solidFill>
                  <a:srgbClr val="000066"/>
                </a:solidFill>
              </a:rPr>
              <a:t>BOX</a:t>
            </a:r>
            <a:r>
              <a:rPr lang="ko-KR" altLang="en-US" sz="600" b="1" dirty="0">
                <a:solidFill>
                  <a:srgbClr val="000066"/>
                </a:solidFill>
              </a:rPr>
              <a:t>에 붙이고 나머지 한 </a:t>
            </a:r>
            <a:r>
              <a:rPr lang="en-US" altLang="ko-KR" sz="600" b="1" dirty="0">
                <a:solidFill>
                  <a:srgbClr val="000066"/>
                </a:solidFill>
              </a:rPr>
              <a:t>set</a:t>
            </a:r>
            <a:r>
              <a:rPr lang="ko-KR" altLang="en-US" sz="600" b="1" dirty="0">
                <a:solidFill>
                  <a:srgbClr val="000066"/>
                </a:solidFill>
              </a:rPr>
              <a:t>는 여유분입니다</a:t>
            </a:r>
            <a:r>
              <a:rPr lang="en-US" altLang="ko-KR" sz="600" b="1" dirty="0">
                <a:solidFill>
                  <a:srgbClr val="000066"/>
                </a:solidFill>
              </a:rPr>
              <a:t>.</a:t>
            </a:r>
          </a:p>
          <a:p>
            <a:pPr latinLnBrk="1"/>
            <a:r>
              <a:rPr lang="ko-KR" altLang="en-US" sz="600" b="1" dirty="0">
                <a:solidFill>
                  <a:srgbClr val="000066"/>
                </a:solidFill>
              </a:rPr>
              <a:t>  한 </a:t>
            </a:r>
            <a:r>
              <a:rPr lang="en-US" altLang="ko-KR" sz="600" b="1" dirty="0">
                <a:solidFill>
                  <a:srgbClr val="000066"/>
                </a:solidFill>
              </a:rPr>
              <a:t>set </a:t>
            </a:r>
            <a:r>
              <a:rPr lang="ko-KR" altLang="en-US" sz="600" b="1" dirty="0">
                <a:solidFill>
                  <a:srgbClr val="000066"/>
                </a:solidFill>
              </a:rPr>
              <a:t>당 </a:t>
            </a:r>
            <a:r>
              <a:rPr lang="ko-KR" altLang="en-US" sz="600" b="1" dirty="0">
                <a:solidFill>
                  <a:srgbClr val="FF0000"/>
                </a:solidFill>
              </a:rPr>
              <a:t>라벨 </a:t>
            </a:r>
            <a:r>
              <a:rPr lang="en-US" altLang="ko-KR" sz="600" b="1" dirty="0">
                <a:solidFill>
                  <a:srgbClr val="FF0000"/>
                </a:solidFill>
              </a:rPr>
              <a:t>2</a:t>
            </a:r>
            <a:r>
              <a:rPr lang="ko-KR" altLang="en-US" sz="600" b="1" dirty="0">
                <a:solidFill>
                  <a:srgbClr val="FF0000"/>
                </a:solidFill>
              </a:rPr>
              <a:t>장</a:t>
            </a:r>
            <a:r>
              <a:rPr lang="ko-KR" altLang="en-US" sz="600" b="1" dirty="0">
                <a:solidFill>
                  <a:srgbClr val="000066"/>
                </a:solidFill>
              </a:rPr>
              <a:t>입니다</a:t>
            </a:r>
            <a:r>
              <a:rPr lang="en-US" altLang="ko-KR" sz="600" b="1" dirty="0">
                <a:solidFill>
                  <a:srgbClr val="000066"/>
                </a:solidFill>
              </a:rPr>
              <a:t>.</a:t>
            </a:r>
            <a:r>
              <a:rPr lang="ko-KR" altLang="en-US" sz="600" b="1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67466" y="1904090"/>
            <a:ext cx="217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600" b="1" dirty="0">
                <a:solidFill>
                  <a:srgbClr val="000066"/>
                </a:solidFill>
              </a:rPr>
              <a:t>4.MBB</a:t>
            </a:r>
            <a:r>
              <a:rPr lang="ko-KR" altLang="en-US" sz="600" b="1" dirty="0">
                <a:solidFill>
                  <a:srgbClr val="000066"/>
                </a:solidFill>
              </a:rPr>
              <a:t>로 패킹 후 </a:t>
            </a:r>
            <a:r>
              <a:rPr lang="en-US" altLang="ko-KR" sz="600" b="1" dirty="0">
                <a:solidFill>
                  <a:srgbClr val="000066"/>
                </a:solidFill>
              </a:rPr>
              <a:t>N2 GAS</a:t>
            </a:r>
            <a:r>
              <a:rPr lang="ko-KR" altLang="en-US" sz="600" b="1" dirty="0">
                <a:solidFill>
                  <a:srgbClr val="000066"/>
                </a:solidFill>
              </a:rPr>
              <a:t>를 넣고 봉인 하므로</a:t>
            </a:r>
            <a:r>
              <a:rPr lang="en-US" altLang="ko-KR" sz="600" b="1" dirty="0">
                <a:solidFill>
                  <a:srgbClr val="000066"/>
                </a:solidFill>
              </a:rPr>
              <a:t>, </a:t>
            </a:r>
          </a:p>
          <a:p>
            <a:pPr latinLnBrk="1"/>
            <a:r>
              <a:rPr lang="en-US" altLang="ko-KR" sz="600" b="1" dirty="0">
                <a:solidFill>
                  <a:srgbClr val="000066"/>
                </a:solidFill>
              </a:rPr>
              <a:t>  </a:t>
            </a:r>
            <a:r>
              <a:rPr lang="ko-KR" altLang="en-US" sz="600" b="1" dirty="0">
                <a:solidFill>
                  <a:srgbClr val="000066"/>
                </a:solidFill>
              </a:rPr>
              <a:t>진공 포장 상태 </a:t>
            </a:r>
            <a:r>
              <a:rPr lang="en-US" altLang="ko-KR" sz="600" b="1" dirty="0">
                <a:solidFill>
                  <a:srgbClr val="000066"/>
                </a:solidFill>
              </a:rPr>
              <a:t>(JAR</a:t>
            </a:r>
            <a:r>
              <a:rPr lang="ko-KR" altLang="en-US" sz="600" b="1" dirty="0">
                <a:solidFill>
                  <a:srgbClr val="000066"/>
                </a:solidFill>
              </a:rPr>
              <a:t>의</a:t>
            </a:r>
            <a:r>
              <a:rPr lang="en-US" altLang="ko-KR" sz="600" b="1" dirty="0">
                <a:solidFill>
                  <a:srgbClr val="000066"/>
                </a:solidFill>
              </a:rPr>
              <a:t> </a:t>
            </a:r>
            <a:r>
              <a:rPr lang="ko-KR" altLang="en-US" sz="600" b="1" dirty="0">
                <a:solidFill>
                  <a:srgbClr val="000066"/>
                </a:solidFill>
              </a:rPr>
              <a:t>모양이 진공 포장으로 보이는 경우</a:t>
            </a:r>
            <a:r>
              <a:rPr lang="en-US" altLang="ko-KR" sz="600" b="1" dirty="0">
                <a:solidFill>
                  <a:srgbClr val="000066"/>
                </a:solidFill>
              </a:rPr>
              <a:t>)</a:t>
            </a:r>
            <a:r>
              <a:rPr lang="ko-KR" altLang="en-US" sz="600" b="1" dirty="0">
                <a:solidFill>
                  <a:srgbClr val="000066"/>
                </a:solidFill>
              </a:rPr>
              <a:t>는 잘못된 패킹입니다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75" y="4111155"/>
            <a:ext cx="3326036" cy="31067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44847"/>
              </p:ext>
            </p:extLst>
          </p:nvPr>
        </p:nvGraphicFramePr>
        <p:xfrm>
          <a:off x="608416" y="4664152"/>
          <a:ext cx="33016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78">
                  <a:extLst>
                    <a:ext uri="{9D8B030D-6E8A-4147-A177-3AD203B41FA5}">
                      <a16:colId xmlns:a16="http://schemas.microsoft.com/office/drawing/2014/main" val="834056502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1810261633"/>
                    </a:ext>
                  </a:extLst>
                </a:gridCol>
                <a:gridCol w="2137767">
                  <a:extLst>
                    <a:ext uri="{9D8B030D-6E8A-4147-A177-3AD203B41FA5}">
                      <a16:colId xmlns:a16="http://schemas.microsoft.com/office/drawing/2014/main" val="2786807869"/>
                    </a:ext>
                  </a:extLst>
                </a:gridCol>
              </a:tblGrid>
              <a:tr h="141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OUTER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BOX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101395030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BX OUTER</a:t>
                      </a:r>
                      <a:r>
                        <a:rPr lang="en-US" altLang="ko-KR" sz="6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505*445*485 12INCH FOSB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95375"/>
                  </a:ext>
                </a:extLst>
              </a:tr>
              <a:tr h="141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FOAM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101395032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FOAM 12” FOSB</a:t>
                      </a:r>
                      <a:r>
                        <a:rPr lang="en-US" altLang="ko-KR" sz="6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CANISTER TOP/BTM 480X420X50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5618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4462421" y="1960427"/>
          <a:ext cx="4545942" cy="1415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603">
                  <a:extLst>
                    <a:ext uri="{9D8B030D-6E8A-4147-A177-3AD203B41FA5}">
                      <a16:colId xmlns:a16="http://schemas.microsoft.com/office/drawing/2014/main" val="3413107874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516862453"/>
                    </a:ext>
                  </a:extLst>
                </a:gridCol>
                <a:gridCol w="1363979">
                  <a:extLst>
                    <a:ext uri="{9D8B030D-6E8A-4147-A177-3AD203B41FA5}">
                      <a16:colId xmlns:a16="http://schemas.microsoft.com/office/drawing/2014/main" val="1679173789"/>
                    </a:ext>
                  </a:extLst>
                </a:gridCol>
              </a:tblGrid>
              <a:tr h="218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CANISTER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박스</a:t>
                      </a:r>
                      <a:r>
                        <a:rPr lang="en-US" altLang="ko-KR" sz="800" baseline="0" dirty="0">
                          <a:solidFill>
                            <a:srgbClr val="FF0000"/>
                          </a:solidFill>
                        </a:rPr>
                        <a:t>(SID#: 101395031)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FOSB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800" baseline="0" dirty="0">
                          <a:solidFill>
                            <a:srgbClr val="FF0000"/>
                          </a:solidFill>
                        </a:rPr>
                        <a:t>(SID#: 101395030)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204319"/>
                  </a:ext>
                </a:extLst>
              </a:tr>
              <a:tr h="202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Wafer 1</a:t>
                      </a:r>
                      <a:r>
                        <a:rPr lang="ko-KR" altLang="en-US" sz="800" dirty="0"/>
                        <a:t>장 선적일 경우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Wafer 3</a:t>
                      </a:r>
                      <a:r>
                        <a:rPr lang="ko-KR" altLang="en-US" sz="800" dirty="0"/>
                        <a:t>장 선적일 경우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Wafer</a:t>
                      </a:r>
                      <a:r>
                        <a:rPr lang="en-US" altLang="ko-KR" sz="800" baseline="0" dirty="0"/>
                        <a:t> 4</a:t>
                      </a:r>
                      <a:r>
                        <a:rPr lang="ko-KR" altLang="en-US" sz="800" baseline="0" dirty="0"/>
                        <a:t>장 선적일 경우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347397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897820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4706624" y="2482354"/>
            <a:ext cx="737022" cy="745327"/>
            <a:chOff x="2259840" y="3736789"/>
            <a:chExt cx="1447340" cy="91607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71035-C63E-4998-A323-7633DC1C5B0D}"/>
                </a:ext>
              </a:extLst>
            </p:cNvPr>
            <p:cNvSpPr/>
            <p:nvPr/>
          </p:nvSpPr>
          <p:spPr>
            <a:xfrm>
              <a:off x="2322080" y="4405018"/>
              <a:ext cx="1311211" cy="1987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rgbClr val="040C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87D8E5-BBFF-49EB-89BD-767555DC1BA2}"/>
                </a:ext>
              </a:extLst>
            </p:cNvPr>
            <p:cNvSpPr/>
            <p:nvPr/>
          </p:nvSpPr>
          <p:spPr>
            <a:xfrm flipV="1">
              <a:off x="2316715" y="4020471"/>
              <a:ext cx="1321941" cy="12290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rgbClr val="040C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71C64CF-21ED-41B6-81FE-1B31008FBA20}"/>
                </a:ext>
              </a:extLst>
            </p:cNvPr>
            <p:cNvSpPr/>
            <p:nvPr/>
          </p:nvSpPr>
          <p:spPr>
            <a:xfrm>
              <a:off x="2259840" y="3736789"/>
              <a:ext cx="1447340" cy="91607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8EDE9D3-3A80-4B3D-8A16-DD82610579B2}"/>
                </a:ext>
              </a:extLst>
            </p:cNvPr>
            <p:cNvSpPr/>
            <p:nvPr/>
          </p:nvSpPr>
          <p:spPr>
            <a:xfrm>
              <a:off x="2322080" y="4174031"/>
              <a:ext cx="1311211" cy="1987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rgbClr val="040C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91294B6-787E-405A-9E0A-2412E1FCF6B4}"/>
                </a:ext>
              </a:extLst>
            </p:cNvPr>
            <p:cNvSpPr/>
            <p:nvPr/>
          </p:nvSpPr>
          <p:spPr>
            <a:xfrm>
              <a:off x="2322080" y="3789485"/>
              <a:ext cx="1311211" cy="1987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rgbClr val="040C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7752505" y="2391140"/>
            <a:ext cx="1056501" cy="955269"/>
            <a:chOff x="7789056" y="3305602"/>
            <a:chExt cx="1435005" cy="182369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8F4A66B-5677-4E62-B550-5559AC3B0725}"/>
                </a:ext>
              </a:extLst>
            </p:cNvPr>
            <p:cNvSpPr/>
            <p:nvPr/>
          </p:nvSpPr>
          <p:spPr>
            <a:xfrm>
              <a:off x="7854408" y="4870936"/>
              <a:ext cx="1311211" cy="1987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rgbClr val="040C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EA2A16D-4F01-432A-873B-987133A69636}"/>
                </a:ext>
              </a:extLst>
            </p:cNvPr>
            <p:cNvSpPr/>
            <p:nvPr/>
          </p:nvSpPr>
          <p:spPr>
            <a:xfrm>
              <a:off x="7789056" y="3305602"/>
              <a:ext cx="1435005" cy="182369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6B1BB692-3257-422C-99F0-6A187E8DE00F}"/>
                </a:ext>
              </a:extLst>
            </p:cNvPr>
            <p:cNvGrpSpPr/>
            <p:nvPr/>
          </p:nvGrpSpPr>
          <p:grpSpPr>
            <a:xfrm>
              <a:off x="7849043" y="4493888"/>
              <a:ext cx="1321941" cy="349354"/>
              <a:chOff x="6503084" y="3658880"/>
              <a:chExt cx="1321941" cy="349354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8A14257-DB44-46B7-BD91-BF68E6C36BD4}"/>
                  </a:ext>
                </a:extLst>
              </p:cNvPr>
              <p:cNvSpPr/>
              <p:nvPr/>
            </p:nvSpPr>
            <p:spPr>
              <a:xfrm flipV="1">
                <a:off x="6503084" y="3885330"/>
                <a:ext cx="1321941" cy="122904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rgbClr val="040C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9BD1A28-ED12-4514-9B65-A06173F33BF0}"/>
                  </a:ext>
                </a:extLst>
              </p:cNvPr>
              <p:cNvSpPr/>
              <p:nvPr/>
            </p:nvSpPr>
            <p:spPr>
              <a:xfrm>
                <a:off x="6503084" y="3658880"/>
                <a:ext cx="1311211" cy="19875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40C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9BB3B60-5CAE-4A29-ACEE-D5A921D943BE}"/>
                </a:ext>
              </a:extLst>
            </p:cNvPr>
            <p:cNvGrpSpPr/>
            <p:nvPr/>
          </p:nvGrpSpPr>
          <p:grpSpPr>
            <a:xfrm>
              <a:off x="7849043" y="4116840"/>
              <a:ext cx="1321941" cy="349354"/>
              <a:chOff x="6503084" y="3658880"/>
              <a:chExt cx="1321941" cy="349354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A7C0AE2-EEA6-4582-8376-E62B81EF61C6}"/>
                  </a:ext>
                </a:extLst>
              </p:cNvPr>
              <p:cNvSpPr/>
              <p:nvPr/>
            </p:nvSpPr>
            <p:spPr>
              <a:xfrm flipV="1">
                <a:off x="6503084" y="3885330"/>
                <a:ext cx="1321941" cy="122904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rgbClr val="040C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0D88C4E7-C8A3-4F39-9C13-49C0D56B8F5B}"/>
                  </a:ext>
                </a:extLst>
              </p:cNvPr>
              <p:cNvSpPr/>
              <p:nvPr/>
            </p:nvSpPr>
            <p:spPr>
              <a:xfrm>
                <a:off x="6503084" y="3658880"/>
                <a:ext cx="1311211" cy="19875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40C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282CE6A6-4E22-4E27-8B8C-4A9226E502AF}"/>
                </a:ext>
              </a:extLst>
            </p:cNvPr>
            <p:cNvGrpSpPr/>
            <p:nvPr/>
          </p:nvGrpSpPr>
          <p:grpSpPr>
            <a:xfrm>
              <a:off x="7849043" y="3738850"/>
              <a:ext cx="1321941" cy="349354"/>
              <a:chOff x="6503084" y="3658880"/>
              <a:chExt cx="1321941" cy="349354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7F872E3-CB80-42A3-BC8A-D8DBCE80C880}"/>
                  </a:ext>
                </a:extLst>
              </p:cNvPr>
              <p:cNvSpPr/>
              <p:nvPr/>
            </p:nvSpPr>
            <p:spPr>
              <a:xfrm flipV="1">
                <a:off x="6503084" y="3885330"/>
                <a:ext cx="1321941" cy="122904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rgbClr val="040C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399BED55-A088-467E-98AD-1EC64700C03D}"/>
                  </a:ext>
                </a:extLst>
              </p:cNvPr>
              <p:cNvSpPr/>
              <p:nvPr/>
            </p:nvSpPr>
            <p:spPr>
              <a:xfrm>
                <a:off x="6503084" y="3658880"/>
                <a:ext cx="1311211" cy="19875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40C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453FA91-892E-4359-9267-CDF9A4D6AC70}"/>
                </a:ext>
              </a:extLst>
            </p:cNvPr>
            <p:cNvGrpSpPr/>
            <p:nvPr/>
          </p:nvGrpSpPr>
          <p:grpSpPr>
            <a:xfrm>
              <a:off x="7849043" y="3360860"/>
              <a:ext cx="1321941" cy="349354"/>
              <a:chOff x="6503084" y="3658880"/>
              <a:chExt cx="1321941" cy="349354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AD90DA09-5EC1-4401-BEEE-403D85433BB7}"/>
                  </a:ext>
                </a:extLst>
              </p:cNvPr>
              <p:cNvSpPr/>
              <p:nvPr/>
            </p:nvSpPr>
            <p:spPr>
              <a:xfrm flipV="1">
                <a:off x="6503084" y="3885330"/>
                <a:ext cx="1321941" cy="122904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rgbClr val="040C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1D821E0-B554-4AF1-9EEF-53D187341FEB}"/>
                  </a:ext>
                </a:extLst>
              </p:cNvPr>
              <p:cNvSpPr/>
              <p:nvPr/>
            </p:nvSpPr>
            <p:spPr>
              <a:xfrm>
                <a:off x="6503084" y="3658880"/>
                <a:ext cx="1311211" cy="19875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40C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6452728" y="2403119"/>
            <a:ext cx="1050326" cy="932644"/>
            <a:chOff x="5024549" y="3282977"/>
            <a:chExt cx="1447138" cy="182369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CBFCE72-8BA9-497D-8D93-824A97C53B3D}"/>
                </a:ext>
              </a:extLst>
            </p:cNvPr>
            <p:cNvSpPr/>
            <p:nvPr/>
          </p:nvSpPr>
          <p:spPr>
            <a:xfrm>
              <a:off x="5089096" y="4657110"/>
              <a:ext cx="1311211" cy="1987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rgbClr val="040C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9E07CC6-4251-40EB-87CD-6B2F0C9F931C}"/>
                </a:ext>
              </a:extLst>
            </p:cNvPr>
            <p:cNvSpPr/>
            <p:nvPr/>
          </p:nvSpPr>
          <p:spPr>
            <a:xfrm>
              <a:off x="5024549" y="3282977"/>
              <a:ext cx="1447138" cy="182369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574F1CC-3B19-455A-9F79-04B7533D3406}"/>
                </a:ext>
              </a:extLst>
            </p:cNvPr>
            <p:cNvSpPr/>
            <p:nvPr/>
          </p:nvSpPr>
          <p:spPr>
            <a:xfrm flipV="1">
              <a:off x="5083731" y="4507382"/>
              <a:ext cx="1321941" cy="12290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rgbClr val="040C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706260D-67ED-493D-B897-0662E8DF5AC6}"/>
                </a:ext>
              </a:extLst>
            </p:cNvPr>
            <p:cNvSpPr/>
            <p:nvPr/>
          </p:nvSpPr>
          <p:spPr>
            <a:xfrm>
              <a:off x="5083731" y="4281801"/>
              <a:ext cx="1311211" cy="1987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rgbClr val="040C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0EF9745-E1E9-4756-98D9-D2DDAA6B51A3}"/>
                </a:ext>
              </a:extLst>
            </p:cNvPr>
            <p:cNvSpPr/>
            <p:nvPr/>
          </p:nvSpPr>
          <p:spPr>
            <a:xfrm flipV="1">
              <a:off x="5083731" y="4132073"/>
              <a:ext cx="1321941" cy="12290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rgbClr val="040C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EFD0776-A950-4D54-A600-153A47EA477F}"/>
                </a:ext>
              </a:extLst>
            </p:cNvPr>
            <p:cNvSpPr/>
            <p:nvPr/>
          </p:nvSpPr>
          <p:spPr>
            <a:xfrm>
              <a:off x="5083731" y="3906492"/>
              <a:ext cx="1311211" cy="1987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rgbClr val="040C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BF670A5-727A-4352-AA8E-310DFA4695DF}"/>
                </a:ext>
              </a:extLst>
            </p:cNvPr>
            <p:cNvSpPr/>
            <p:nvPr/>
          </p:nvSpPr>
          <p:spPr>
            <a:xfrm flipV="1">
              <a:off x="5083731" y="3756764"/>
              <a:ext cx="1321941" cy="12290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rgbClr val="040C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C34C2B1-D461-4C79-AB32-0EC59956DAB5}"/>
                </a:ext>
              </a:extLst>
            </p:cNvPr>
            <p:cNvSpPr/>
            <p:nvPr/>
          </p:nvSpPr>
          <p:spPr>
            <a:xfrm>
              <a:off x="5083731" y="3531183"/>
              <a:ext cx="1311211" cy="1987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rgbClr val="040C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24F35BA-913D-4DC8-B31D-64CED3FD48A6}"/>
                </a:ext>
              </a:extLst>
            </p:cNvPr>
            <p:cNvSpPr/>
            <p:nvPr/>
          </p:nvSpPr>
          <p:spPr>
            <a:xfrm>
              <a:off x="5083730" y="3305602"/>
              <a:ext cx="1311211" cy="1987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rgbClr val="040C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D00898B-2818-4C9B-BA67-556C728D935A}"/>
                </a:ext>
              </a:extLst>
            </p:cNvPr>
            <p:cNvSpPr/>
            <p:nvPr/>
          </p:nvSpPr>
          <p:spPr>
            <a:xfrm>
              <a:off x="5094461" y="4882694"/>
              <a:ext cx="1311211" cy="1987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rgbClr val="040C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66E4AB00-E03E-4091-9897-EE89C985D299}"/>
              </a:ext>
            </a:extLst>
          </p:cNvPr>
          <p:cNvSpPr txBox="1"/>
          <p:nvPr/>
        </p:nvSpPr>
        <p:spPr>
          <a:xfrm>
            <a:off x="5615178" y="2425200"/>
            <a:ext cx="384859" cy="200055"/>
          </a:xfrm>
          <a:prstGeom prst="rect">
            <a:avLst/>
          </a:prstGeom>
          <a:solidFill>
            <a:schemeClr val="bg1"/>
          </a:solidFill>
          <a:ln>
            <a:solidFill>
              <a:srgbClr val="040C1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BOX</a:t>
            </a:r>
            <a:endParaRPr lang="ko-KR" altLang="en-US" sz="5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7CF7F5-9639-4585-A0BE-911EE438A7AF}"/>
              </a:ext>
            </a:extLst>
          </p:cNvPr>
          <p:cNvSpPr txBox="1"/>
          <p:nvPr/>
        </p:nvSpPr>
        <p:spPr>
          <a:xfrm>
            <a:off x="5593020" y="2683152"/>
            <a:ext cx="463887" cy="200055"/>
          </a:xfrm>
          <a:prstGeom prst="rect">
            <a:avLst/>
          </a:prstGeom>
          <a:solidFill>
            <a:schemeClr val="bg1"/>
          </a:solidFill>
          <a:ln>
            <a:solidFill>
              <a:srgbClr val="040C1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00B0F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Wafer</a:t>
            </a:r>
            <a:endParaRPr lang="ko-KR" altLang="en-US" sz="700" b="1" dirty="0">
              <a:solidFill>
                <a:srgbClr val="00B0F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94BD0C-5D15-46FD-B06C-297CE15800DA}"/>
              </a:ext>
            </a:extLst>
          </p:cNvPr>
          <p:cNvSpPr txBox="1"/>
          <p:nvPr/>
        </p:nvSpPr>
        <p:spPr>
          <a:xfrm>
            <a:off x="5601902" y="2997811"/>
            <a:ext cx="447887" cy="200055"/>
          </a:xfrm>
          <a:prstGeom prst="rect">
            <a:avLst/>
          </a:prstGeom>
          <a:solidFill>
            <a:schemeClr val="bg1"/>
          </a:solidFill>
          <a:ln>
            <a:solidFill>
              <a:srgbClr val="040C1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FOAM</a:t>
            </a:r>
            <a:endParaRPr lang="ko-KR" altLang="en-US" sz="5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400" y="998902"/>
            <a:ext cx="886611" cy="810616"/>
          </a:xfrm>
          <a:prstGeom prst="rect">
            <a:avLst/>
          </a:prstGeom>
        </p:spPr>
      </p:pic>
      <p:cxnSp>
        <p:nvCxnSpPr>
          <p:cNvPr id="27" name="직선 화살표 연결선 26"/>
          <p:cNvCxnSpPr>
            <a:cxnSpLocks/>
            <a:stCxn id="100" idx="1"/>
          </p:cNvCxnSpPr>
          <p:nvPr/>
        </p:nvCxnSpPr>
        <p:spPr>
          <a:xfrm flipH="1" flipV="1">
            <a:off x="5443648" y="2518354"/>
            <a:ext cx="171530" cy="6874"/>
          </a:xfrm>
          <a:prstGeom prst="straightConnector1">
            <a:avLst/>
          </a:prstGeom>
          <a:ln>
            <a:solidFill>
              <a:schemeClr val="tx1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  <a:stCxn id="100" idx="3"/>
          </p:cNvCxnSpPr>
          <p:nvPr/>
        </p:nvCxnSpPr>
        <p:spPr>
          <a:xfrm flipV="1">
            <a:off x="6000037" y="2459414"/>
            <a:ext cx="448668" cy="65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cxnSpLocks/>
            <a:stCxn id="101" idx="1"/>
          </p:cNvCxnSpPr>
          <p:nvPr/>
        </p:nvCxnSpPr>
        <p:spPr>
          <a:xfrm flipH="1" flipV="1">
            <a:off x="5375370" y="2750198"/>
            <a:ext cx="217650" cy="32982"/>
          </a:xfrm>
          <a:prstGeom prst="straightConnector1">
            <a:avLst/>
          </a:prstGeom>
          <a:ln>
            <a:solidFill>
              <a:schemeClr val="tx1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cxnSpLocks/>
            <a:stCxn id="101" idx="3"/>
            <a:endCxn id="96" idx="1"/>
          </p:cNvCxnSpPr>
          <p:nvPr/>
        </p:nvCxnSpPr>
        <p:spPr>
          <a:xfrm flipV="1">
            <a:off x="6056907" y="2676841"/>
            <a:ext cx="438775" cy="106339"/>
          </a:xfrm>
          <a:prstGeom prst="straightConnector1">
            <a:avLst/>
          </a:prstGeom>
          <a:ln>
            <a:solidFill>
              <a:schemeClr val="tx1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cxnSpLocks/>
            <a:stCxn id="102" idx="1"/>
          </p:cNvCxnSpPr>
          <p:nvPr/>
        </p:nvCxnSpPr>
        <p:spPr>
          <a:xfrm flipH="1">
            <a:off x="5403358" y="3097839"/>
            <a:ext cx="198544" cy="13935"/>
          </a:xfrm>
          <a:prstGeom prst="straightConnector1">
            <a:avLst/>
          </a:prstGeom>
          <a:ln>
            <a:solidFill>
              <a:schemeClr val="tx1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cxnSpLocks/>
            <a:stCxn id="102" idx="3"/>
            <a:endCxn id="90" idx="1"/>
          </p:cNvCxnSpPr>
          <p:nvPr/>
        </p:nvCxnSpPr>
        <p:spPr>
          <a:xfrm>
            <a:off x="6049789" y="3097839"/>
            <a:ext cx="449787" cy="58838"/>
          </a:xfrm>
          <a:prstGeom prst="straightConnector1">
            <a:avLst/>
          </a:prstGeom>
          <a:ln>
            <a:solidFill>
              <a:schemeClr val="tx1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그림 12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0252" y="989122"/>
            <a:ext cx="985635" cy="810616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592078-9405-4D1C-B596-F6D4EB65D8C5}"/>
              </a:ext>
            </a:extLst>
          </p:cNvPr>
          <p:cNvGrpSpPr/>
          <p:nvPr/>
        </p:nvGrpSpPr>
        <p:grpSpPr>
          <a:xfrm>
            <a:off x="5585895" y="4448825"/>
            <a:ext cx="1264048" cy="608288"/>
            <a:chOff x="7033796" y="4393883"/>
            <a:chExt cx="1295038" cy="523132"/>
          </a:xfrm>
        </p:grpSpPr>
        <p:sp>
          <p:nvSpPr>
            <p:cNvPr id="129" name="정육면체 128"/>
            <p:cNvSpPr/>
            <p:nvPr/>
          </p:nvSpPr>
          <p:spPr>
            <a:xfrm>
              <a:off x="7540558" y="4432374"/>
              <a:ext cx="788276" cy="444564"/>
            </a:xfrm>
            <a:prstGeom prst="cube">
              <a:avLst>
                <a:gd name="adj" fmla="val 35209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7625183" y="4534682"/>
              <a:ext cx="596420" cy="3135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7638714" y="4490690"/>
              <a:ext cx="599516" cy="6674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557212" y="4672203"/>
              <a:ext cx="65390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750" b="1" dirty="0">
                  <a:solidFill>
                    <a:prstClr val="white"/>
                  </a:solidFill>
                </a:rPr>
                <a:t>긴 쪽 측면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033796" y="4650634"/>
              <a:ext cx="65390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750" b="1" dirty="0"/>
                <a:t>테이프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 rot="18489533">
              <a:off x="7504296" y="4482949"/>
              <a:ext cx="251851" cy="7371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 rot="5400000" flipV="1">
              <a:off x="8193346" y="4536156"/>
              <a:ext cx="136211" cy="7865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 rot="5400000" flipV="1">
              <a:off x="8201869" y="4738975"/>
              <a:ext cx="136211" cy="7865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화살표 연결선 138"/>
            <p:cNvCxnSpPr/>
            <p:nvPr/>
          </p:nvCxnSpPr>
          <p:spPr>
            <a:xfrm flipV="1">
              <a:off x="7393400" y="4529686"/>
              <a:ext cx="230235" cy="10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/>
            <p:cNvSpPr/>
            <p:nvPr/>
          </p:nvSpPr>
          <p:spPr>
            <a:xfrm rot="18489533">
              <a:off x="8099199" y="4498833"/>
              <a:ext cx="251377" cy="668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8489533">
              <a:off x="8138656" y="4751971"/>
              <a:ext cx="283634" cy="464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5" name="그림 104">
            <a:extLst>
              <a:ext uri="{FF2B5EF4-FFF2-40B4-BE49-F238E27FC236}">
                <a16:creationId xmlns:a16="http://schemas.microsoft.com/office/drawing/2014/main" id="{FB2617C2-8F22-4742-B929-11C1015F28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1900" y="4339387"/>
            <a:ext cx="792374" cy="717726"/>
          </a:xfrm>
          <a:prstGeom prst="rect">
            <a:avLst/>
          </a:prstGeom>
        </p:spPr>
      </p:pic>
      <p:pic>
        <p:nvPicPr>
          <p:cNvPr id="78" name="Picture 3" descr="image006">
            <a:extLst>
              <a:ext uri="{FF2B5EF4-FFF2-40B4-BE49-F238E27FC236}">
                <a16:creationId xmlns:a16="http://schemas.microsoft.com/office/drawing/2014/main" id="{4245772D-1155-41EC-9450-B2EBA3F8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17" y="1723762"/>
            <a:ext cx="252000" cy="15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3" descr="image006">
            <a:extLst>
              <a:ext uri="{FF2B5EF4-FFF2-40B4-BE49-F238E27FC236}">
                <a16:creationId xmlns:a16="http://schemas.microsoft.com/office/drawing/2014/main" id="{F735DA17-49B7-4DEF-9733-6A87628FE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30" y="1495766"/>
            <a:ext cx="252000" cy="15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3" descr="image006">
            <a:extLst>
              <a:ext uri="{FF2B5EF4-FFF2-40B4-BE49-F238E27FC236}">
                <a16:creationId xmlns:a16="http://schemas.microsoft.com/office/drawing/2014/main" id="{91FAC548-4892-46C0-AA15-174E6180D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05" y="1453428"/>
            <a:ext cx="180000" cy="11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CCBA127-C3C5-4949-B912-77452A0F7DAA}"/>
              </a:ext>
            </a:extLst>
          </p:cNvPr>
          <p:cNvCxnSpPr/>
          <p:nvPr/>
        </p:nvCxnSpPr>
        <p:spPr>
          <a:xfrm>
            <a:off x="940879" y="1614578"/>
            <a:ext cx="1476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2062EF-1864-4A87-8F82-8E5404EFDC3B}"/>
              </a:ext>
            </a:extLst>
          </p:cNvPr>
          <p:cNvSpPr txBox="1"/>
          <p:nvPr/>
        </p:nvSpPr>
        <p:spPr>
          <a:xfrm>
            <a:off x="580680" y="1537634"/>
            <a:ext cx="4074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b="1" dirty="0">
                <a:highlight>
                  <a:srgbClr val="00FF00"/>
                </a:highlight>
              </a:rPr>
              <a:t>기존 라벨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8D556DE-CAEB-443C-A5AB-6DAB8B52B5FD}"/>
              </a:ext>
            </a:extLst>
          </p:cNvPr>
          <p:cNvCxnSpPr/>
          <p:nvPr/>
        </p:nvCxnSpPr>
        <p:spPr>
          <a:xfrm>
            <a:off x="936402" y="1795066"/>
            <a:ext cx="1476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9FCDE94-3CE6-4269-AA6D-1C88FC9AA9C8}"/>
              </a:ext>
            </a:extLst>
          </p:cNvPr>
          <p:cNvSpPr txBox="1"/>
          <p:nvPr/>
        </p:nvSpPr>
        <p:spPr>
          <a:xfrm>
            <a:off x="580680" y="1722794"/>
            <a:ext cx="4074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b="1" dirty="0">
                <a:highlight>
                  <a:srgbClr val="00FF00"/>
                </a:highlight>
              </a:rPr>
              <a:t>신규 라벨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EB21D3-4119-44D3-BBB3-FD94D9C2DD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3028" y="4137183"/>
            <a:ext cx="1607849" cy="958009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6881182" y="4959902"/>
            <a:ext cx="10631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750" b="1" dirty="0">
                <a:solidFill>
                  <a:srgbClr val="0C203A"/>
                </a:solidFill>
              </a:rPr>
              <a:t>&lt;PACKING SLIP&gt;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481010C-58F1-4D49-A88E-F2EE26715FD7}"/>
              </a:ext>
            </a:extLst>
          </p:cNvPr>
          <p:cNvSpPr txBox="1"/>
          <p:nvPr/>
        </p:nvSpPr>
        <p:spPr>
          <a:xfrm>
            <a:off x="8318820" y="4413625"/>
            <a:ext cx="6539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600" b="1" dirty="0"/>
              <a:t>박스 윗면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F8CE19-4A60-4C15-91E1-28BD760F4614}"/>
              </a:ext>
            </a:extLst>
          </p:cNvPr>
          <p:cNvSpPr txBox="1"/>
          <p:nvPr/>
        </p:nvSpPr>
        <p:spPr>
          <a:xfrm>
            <a:off x="8326026" y="4836250"/>
            <a:ext cx="7480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600" b="1" dirty="0"/>
              <a:t>박스 아랫면</a:t>
            </a:r>
          </a:p>
        </p:txBody>
      </p:sp>
    </p:spTree>
    <p:extLst>
      <p:ext uri="{BB962C8B-B14F-4D97-AF65-F5344CB8AC3E}">
        <p14:creationId xmlns:p14="http://schemas.microsoft.com/office/powerpoint/2010/main" val="95263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246318"/>
              </p:ext>
            </p:extLst>
          </p:nvPr>
        </p:nvGraphicFramePr>
        <p:xfrm>
          <a:off x="389660" y="421721"/>
          <a:ext cx="3605619" cy="465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34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FG packing material 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SID#: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101403860 </a:t>
                      </a:r>
                      <a:r>
                        <a:rPr lang="ko-KR" altLang="en-US" sz="1000" dirty="0"/>
                        <a:t>사용될 경우</a:t>
                      </a:r>
                    </a:p>
                  </a:txBody>
                  <a:tcPr marL="68580" marR="68580" marT="34290" marB="34290">
                    <a:solidFill>
                      <a:srgbClr val="17142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38406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엠비비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팩킹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</a:t>
                      </a: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box 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자재가 이동 됩니다</a:t>
                      </a: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3840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3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5D45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Box</a:t>
                      </a:r>
                      <a:r>
                        <a:rPr lang="en-US" altLang="ko-KR" sz="800" b="1" kern="1200" baseline="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 packing 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작업 전에 아래 내용을 우선 확인 합니다</a:t>
                      </a:r>
                    </a:p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5D4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777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 사항 중에 문제가 있는 경우는 인라인 측에 요청해서 문제를 해결합니다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문제가 없는 경우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아래와 같이 팩킹 진행합니다 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777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675970"/>
              </p:ext>
            </p:extLst>
          </p:nvPr>
        </p:nvGraphicFramePr>
        <p:xfrm>
          <a:off x="4166811" y="421720"/>
          <a:ext cx="4541254" cy="4636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084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17142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2527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2527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2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4C418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4C41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777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>
                    <a:solidFill>
                      <a:srgbClr val="777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93893" y="94599"/>
            <a:ext cx="6325193" cy="300082"/>
          </a:xfrm>
          <a:prstGeom prst="rect">
            <a:avLst/>
          </a:prstGeom>
          <a:solidFill>
            <a:srgbClr val="0B1F2F"/>
          </a:solidFill>
        </p:spPr>
        <p:txBody>
          <a:bodyPr wrap="none">
            <a:spAutoFit/>
          </a:bodyPr>
          <a:lstStyle/>
          <a:p>
            <a:pPr latinLnBrk="1"/>
            <a:r>
              <a:rPr lang="en-US" altLang="ko-KR" sz="1350" b="1" dirty="0">
                <a:solidFill>
                  <a:schemeClr val="bg1"/>
                </a:solidFill>
              </a:rPr>
              <a:t>8inch JAR PACKING (After DPS) 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 SWR</a:t>
            </a:r>
            <a:r>
              <a:rPr lang="ko-KR" altLang="en-US" sz="1350" b="1" dirty="0">
                <a:solidFill>
                  <a:schemeClr val="bg1"/>
                </a:solidFill>
                <a:sym typeface="Wingdings" panose="05000000000000000000" pitchFamily="2" charset="2"/>
              </a:rPr>
              <a:t>에 명시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350" b="1" dirty="0">
                <a:solidFill>
                  <a:schemeClr val="bg1"/>
                </a:solidFill>
                <a:sym typeface="Wingdings" panose="05000000000000000000" pitchFamily="2" charset="2"/>
              </a:rPr>
              <a:t>샘플자재 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(PKG CODE :DS) 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473" r="8330"/>
          <a:stretch/>
        </p:blipFill>
        <p:spPr>
          <a:xfrm>
            <a:off x="5672835" y="725503"/>
            <a:ext cx="977463" cy="900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22226" y="1719469"/>
            <a:ext cx="207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1.MBB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가 봉인이 되어 있는지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?             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한 번만 봉인합니다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36335" y="2548519"/>
            <a:ext cx="2173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4.MBB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로 팩킹 후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N2 GAS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를 넣고 봉인 하므로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진공 포장 상태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( JAR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의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모양이 진공 포장으로 보이는 경우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는 잘못된 팩킹입니다 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rcRect t="8238"/>
          <a:stretch/>
        </p:blipFill>
        <p:spPr>
          <a:xfrm>
            <a:off x="667465" y="3460543"/>
            <a:ext cx="1676967" cy="66068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/>
          <a:srcRect t="5423" b="4800"/>
          <a:stretch/>
        </p:blipFill>
        <p:spPr>
          <a:xfrm>
            <a:off x="667466" y="4258458"/>
            <a:ext cx="1676966" cy="64638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653" y="725503"/>
            <a:ext cx="1051229" cy="9000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44432" y="3468529"/>
            <a:ext cx="141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</a:rPr>
              <a:t>1. </a:t>
            </a:r>
            <a:r>
              <a:rPr lang="ko-KR" altLang="en-US" sz="800" b="1" dirty="0">
                <a:solidFill>
                  <a:schemeClr val="bg1"/>
                </a:solidFill>
              </a:rPr>
              <a:t>버블랩 </a:t>
            </a:r>
            <a:r>
              <a:rPr lang="en-US" altLang="ko-KR" sz="800" b="1" dirty="0">
                <a:solidFill>
                  <a:schemeClr val="bg1"/>
                </a:solidFill>
              </a:rPr>
              <a:t>( 108748186 ) </a:t>
            </a:r>
            <a:r>
              <a:rPr lang="ko-KR" altLang="en-US" sz="800" b="1" dirty="0">
                <a:solidFill>
                  <a:schemeClr val="bg1"/>
                </a:solidFill>
              </a:rPr>
              <a:t>두 장을 옆</a:t>
            </a:r>
            <a:r>
              <a:rPr lang="en-US" altLang="ko-KR" sz="800" b="1" dirty="0">
                <a:solidFill>
                  <a:schemeClr val="bg1"/>
                </a:solidFill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</a:rPr>
              <a:t>사진과 같이 끝 부분을 겹쳐서 놓습니다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28102" y="4174101"/>
            <a:ext cx="1725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chemeClr val="bg1"/>
                </a:solidFill>
              </a:rPr>
              <a:t>2. </a:t>
            </a:r>
            <a:r>
              <a:rPr lang="en-US" altLang="ko-KR" sz="800" b="1" dirty="0">
                <a:solidFill>
                  <a:schemeClr val="bg1"/>
                </a:solidFill>
              </a:rPr>
              <a:t>MBB</a:t>
            </a:r>
            <a:r>
              <a:rPr lang="ko-KR" altLang="en-US" sz="800" b="1" dirty="0">
                <a:solidFill>
                  <a:schemeClr val="bg1"/>
                </a:solidFill>
              </a:rPr>
              <a:t> 안에서 자재의 움직임을 줄이기 위해서 </a:t>
            </a:r>
            <a:r>
              <a:rPr lang="en-US" altLang="ko-KR" sz="800" b="1" dirty="0">
                <a:solidFill>
                  <a:schemeClr val="bg1"/>
                </a:solidFill>
              </a:rPr>
              <a:t>MBB</a:t>
            </a:r>
            <a:r>
              <a:rPr lang="ko-KR" altLang="en-US" sz="800" b="1" dirty="0">
                <a:solidFill>
                  <a:schemeClr val="bg1"/>
                </a:solidFill>
              </a:rPr>
              <a:t> 끝 부분을 접어서 버블랩 위에 올려 놓습니다</a:t>
            </a:r>
            <a:r>
              <a:rPr lang="en-US" altLang="ko-KR" sz="800" b="1" dirty="0">
                <a:solidFill>
                  <a:schemeClr val="bg1"/>
                </a:solidFill>
              </a:rPr>
              <a:t>.</a:t>
            </a:r>
          </a:p>
          <a:p>
            <a:pPr latinLnBrk="1"/>
            <a:r>
              <a:rPr lang="ko-KR" altLang="en-US" sz="800" b="1" dirty="0">
                <a:solidFill>
                  <a:schemeClr val="bg1"/>
                </a:solidFill>
              </a:rPr>
              <a:t>박스 위에 붙일 팩킹 슬립과 </a:t>
            </a:r>
            <a:r>
              <a:rPr lang="en-US" altLang="ko-KR" sz="800" b="1" dirty="0">
                <a:solidFill>
                  <a:schemeClr val="bg1"/>
                </a:solidFill>
              </a:rPr>
              <a:t>MBB</a:t>
            </a:r>
            <a:r>
              <a:rPr lang="ko-KR" altLang="en-US" sz="800" b="1" dirty="0">
                <a:solidFill>
                  <a:schemeClr val="bg1"/>
                </a:solidFill>
              </a:rPr>
              <a:t> 위의 슬립이</a:t>
            </a:r>
            <a:r>
              <a:rPr lang="en-US" altLang="ko-KR" sz="800" b="1" dirty="0">
                <a:solidFill>
                  <a:schemeClr val="bg1"/>
                </a:solidFill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</a:rPr>
              <a:t>동일한지 확인합니다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92461" y="700655"/>
            <a:ext cx="201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</a:rPr>
              <a:t>3. </a:t>
            </a:r>
            <a:r>
              <a:rPr lang="ko-KR" altLang="en-US" sz="800" b="1" dirty="0">
                <a:solidFill>
                  <a:schemeClr val="bg1"/>
                </a:solidFill>
              </a:rPr>
              <a:t>버블랩으로 자재를 덮어서 </a:t>
            </a:r>
            <a:r>
              <a:rPr lang="ko-KR" altLang="en-US" sz="800" b="1" dirty="0" err="1">
                <a:solidFill>
                  <a:schemeClr val="bg1"/>
                </a:solidFill>
              </a:rPr>
              <a:t>이너</a:t>
            </a:r>
            <a:r>
              <a:rPr lang="ko-KR" altLang="en-US" sz="800" b="1" dirty="0">
                <a:solidFill>
                  <a:schemeClr val="bg1"/>
                </a:solidFill>
              </a:rPr>
              <a:t> 박스 </a:t>
            </a:r>
            <a:r>
              <a:rPr lang="en-US" altLang="ko-KR" sz="800" b="1" dirty="0">
                <a:solidFill>
                  <a:schemeClr val="bg1"/>
                </a:solidFill>
              </a:rPr>
              <a:t>( 101394797, </a:t>
            </a:r>
            <a:r>
              <a:rPr lang="ko-KR" altLang="en-US" sz="800" b="1" dirty="0">
                <a:solidFill>
                  <a:schemeClr val="bg1"/>
                </a:solidFill>
              </a:rPr>
              <a:t>박스에 </a:t>
            </a:r>
            <a:r>
              <a:rPr lang="en-US" altLang="ko-KR" sz="800" b="1" dirty="0">
                <a:solidFill>
                  <a:schemeClr val="bg1"/>
                </a:solidFill>
              </a:rPr>
              <a:t>SID# </a:t>
            </a:r>
            <a:r>
              <a:rPr lang="ko-KR" altLang="en-US" sz="800" b="1" dirty="0">
                <a:solidFill>
                  <a:schemeClr val="bg1"/>
                </a:solidFill>
              </a:rPr>
              <a:t>인쇄되어 있음</a:t>
            </a:r>
            <a:r>
              <a:rPr lang="en-US" altLang="ko-KR" sz="800" b="1" dirty="0">
                <a:solidFill>
                  <a:schemeClr val="bg1"/>
                </a:solidFill>
              </a:rPr>
              <a:t>) </a:t>
            </a:r>
            <a:r>
              <a:rPr lang="ko-KR" altLang="en-US" sz="800" b="1" dirty="0">
                <a:solidFill>
                  <a:schemeClr val="bg1"/>
                </a:solidFill>
              </a:rPr>
              <a:t>에 넣고</a:t>
            </a:r>
            <a:r>
              <a:rPr lang="en-US" altLang="ko-KR" sz="800" b="1" dirty="0">
                <a:solidFill>
                  <a:schemeClr val="bg1"/>
                </a:solidFill>
              </a:rPr>
              <a:t>, TR CARD</a:t>
            </a:r>
            <a:r>
              <a:rPr lang="ko-KR" altLang="en-US" sz="800" b="1" dirty="0">
                <a:solidFill>
                  <a:schemeClr val="bg1"/>
                </a:solidFill>
              </a:rPr>
              <a:t>를 넣습니다 </a:t>
            </a:r>
            <a:r>
              <a:rPr lang="en-US" altLang="ko-KR" sz="800" b="1" dirty="0">
                <a:solidFill>
                  <a:schemeClr val="bg1"/>
                </a:solidFill>
              </a:rPr>
              <a:t>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872" y="1688589"/>
            <a:ext cx="3926431" cy="4604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093000" y="2191257"/>
            <a:ext cx="2585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latinLnBrk="1">
              <a:buAutoNum type="arabicPeriod"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테이프로 박스를 봉인합니다 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228600" indent="-228600" latinLnBrk="1">
              <a:buAutoNum type="arabicPeriod"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테이프를 봉인한 면을 기준으로 박스 윗면 상단   좌측에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번 과정에서 확인된 팩킹 슬립을 붙입니다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 </a:t>
            </a:r>
            <a:r>
              <a:rPr lang="ko-KR" altLang="en-US" sz="800" b="1" dirty="0" err="1">
                <a:solidFill>
                  <a:schemeClr val="bg1"/>
                </a:solidFill>
                <a:latin typeface="+mn-ea"/>
              </a:rPr>
              <a:t>팩킹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슬립이 박스 로고를 가리지 않도록 붙이면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슬립의 위치 및 방향은 무관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28600" indent="-228600" latinLnBrk="1">
              <a:buAutoNum type="arabicPeriod"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해당 자재는 선적 팀으로 보냅니다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59710" y="3635692"/>
            <a:ext cx="26483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 latinLnBrk="1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선적 팀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해당 자재는 전용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OUTER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(101394798,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에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SID#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인쇄되어 있음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를 사용하며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최대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INNER BOX 4EA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까지 넣습니다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는 팩킹 슬립이 붙은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INNER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윗면이 위로 향하도록 넣습니다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 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해당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OUTER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에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3EA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이하의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INNER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가 들어가는 경우 적절한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FILLER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를 사용하여 빈 공간을 채워 줍니다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407" y="4616838"/>
            <a:ext cx="2802066" cy="21317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623456" y="1985831"/>
            <a:ext cx="243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2.MBB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위에 팩킹 슬립이 붙어 있는지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? MBB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로고를 가리지 않게 붙어 있으면 위치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방향 무관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21720" y="2264228"/>
            <a:ext cx="226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팩킹 슬립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장이 같이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FLOW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되었는지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?    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한 장은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BOX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에 붙이고 한 장은 여유분입니다 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0240" y="4299255"/>
            <a:ext cx="785992" cy="59775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733937" y="1925122"/>
            <a:ext cx="922172" cy="946800"/>
            <a:chOff x="733937" y="1925122"/>
            <a:chExt cx="922172" cy="946800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3937" y="1925122"/>
              <a:ext cx="922172" cy="9468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5098" y="2364249"/>
              <a:ext cx="384079" cy="238533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4720512" y="2264228"/>
            <a:ext cx="1015736" cy="943383"/>
            <a:chOff x="4470664" y="2197033"/>
            <a:chExt cx="1015736" cy="9433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70664" y="2197033"/>
              <a:ext cx="1015736" cy="943383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50926" y="2233216"/>
              <a:ext cx="358076" cy="22238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12190" y="2217206"/>
              <a:ext cx="238125" cy="26670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4526169" y="3695803"/>
            <a:ext cx="1385962" cy="1031840"/>
            <a:chOff x="4521243" y="3968963"/>
            <a:chExt cx="1271737" cy="946800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21243" y="3968963"/>
              <a:ext cx="1271737" cy="94680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30562" y="4242778"/>
              <a:ext cx="266731" cy="16565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97293" y="4220232"/>
              <a:ext cx="18097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08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9660" y="421721"/>
          <a:ext cx="3605619" cy="465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34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Gel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baseline="0" dirty="0" err="1"/>
                        <a:t>pak</a:t>
                      </a:r>
                      <a:r>
                        <a:rPr lang="ko-KR" altLang="en-US" sz="1000" baseline="0" dirty="0"/>
                        <a:t>인 경우 </a:t>
                      </a:r>
                      <a:r>
                        <a:rPr lang="en-US" altLang="ko-KR" sz="1000" baseline="0" dirty="0"/>
                        <a:t>SWR </a:t>
                      </a:r>
                      <a:r>
                        <a:rPr lang="ko-KR" altLang="en-US" sz="1000" baseline="0" dirty="0"/>
                        <a:t>발행됨</a:t>
                      </a:r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엠비비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팩킹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box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자재가 이동 됩니다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3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Box</a:t>
                      </a:r>
                      <a:r>
                        <a:rPr lang="en-US" altLang="ko-KR" sz="800" b="1" baseline="0" dirty="0"/>
                        <a:t> packing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작업 전에 아래 내용을 우선 확인 합니다</a:t>
                      </a:r>
                    </a:p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 사항 중에 문제가 있는 경우는 다시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MBB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패킹 합니다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문제가 없는 경우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아래와 같이 팩킹 진행합니다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08103"/>
              </p:ext>
            </p:extLst>
          </p:nvPr>
        </p:nvGraphicFramePr>
        <p:xfrm>
          <a:off x="4166811" y="421720"/>
          <a:ext cx="4541254" cy="4604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084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2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1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93893" y="94599"/>
            <a:ext cx="5593198" cy="261610"/>
          </a:xfrm>
          <a:prstGeom prst="rect">
            <a:avLst/>
          </a:prstGeom>
          <a:solidFill>
            <a:srgbClr val="CC9900"/>
          </a:solidFill>
        </p:spPr>
        <p:txBody>
          <a:bodyPr wrap="none">
            <a:spAutoFit/>
          </a:bodyPr>
          <a:lstStyle/>
          <a:p>
            <a:pPr latinLnBrk="1"/>
            <a:r>
              <a:rPr lang="en-US" altLang="ko-KR" sz="1100" b="1" dirty="0">
                <a:solidFill>
                  <a:prstClr val="black"/>
                </a:solidFill>
              </a:rPr>
              <a:t>Gel-</a:t>
            </a:r>
            <a:r>
              <a:rPr lang="en-US" altLang="ko-KR" sz="1100" b="1" dirty="0" err="1">
                <a:solidFill>
                  <a:prstClr val="black"/>
                </a:solidFill>
              </a:rPr>
              <a:t>pak</a:t>
            </a:r>
            <a:r>
              <a:rPr lang="en-US" altLang="ko-KR" sz="1100" b="1" dirty="0">
                <a:solidFill>
                  <a:prstClr val="black"/>
                </a:solidFill>
              </a:rPr>
              <a:t> PACKING (After DPS) </a:t>
            </a:r>
            <a:r>
              <a:rPr lang="en-US" altLang="ko-KR" sz="1100" b="1" dirty="0">
                <a:solidFill>
                  <a:prstClr val="black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1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100" b="1" dirty="0">
                <a:sym typeface="Wingdings" panose="05000000000000000000" pitchFamily="2" charset="2"/>
              </a:rPr>
              <a:t>SWR </a:t>
            </a:r>
            <a:r>
              <a:rPr lang="ko-KR" altLang="en-US" sz="1100" b="1" dirty="0">
                <a:sym typeface="Wingdings" panose="05000000000000000000" pitchFamily="2" charset="2"/>
              </a:rPr>
              <a:t>에 </a:t>
            </a:r>
            <a:r>
              <a:rPr lang="en-US" altLang="ko-KR" sz="1100" b="1" dirty="0">
                <a:sym typeface="Wingdings" panose="05000000000000000000" pitchFamily="2" charset="2"/>
              </a:rPr>
              <a:t>Gel-</a:t>
            </a:r>
            <a:r>
              <a:rPr lang="en-US" altLang="ko-KR" sz="1100" b="1" dirty="0" err="1">
                <a:sym typeface="Wingdings" panose="05000000000000000000" pitchFamily="2" charset="2"/>
              </a:rPr>
              <a:t>pak</a:t>
            </a:r>
            <a:r>
              <a:rPr lang="en-US" altLang="ko-KR" sz="1100" b="1" dirty="0">
                <a:sym typeface="Wingdings" panose="05000000000000000000" pitchFamily="2" charset="2"/>
              </a:rPr>
              <a:t> </a:t>
            </a:r>
            <a:r>
              <a:rPr lang="ko-KR" altLang="en-US" sz="1100" b="1" dirty="0">
                <a:sym typeface="Wingdings" panose="05000000000000000000" pitchFamily="2" charset="2"/>
              </a:rPr>
              <a:t>명시 </a:t>
            </a:r>
            <a:r>
              <a:rPr lang="en-US" altLang="ko-KR" sz="1100" b="1" dirty="0">
                <a:sym typeface="Wingdings" panose="05000000000000000000" pitchFamily="2" charset="2"/>
              </a:rPr>
              <a:t>(PKG CODE :DS) </a:t>
            </a:r>
            <a:r>
              <a:rPr lang="ko-KR" altLang="en-US" sz="1100" b="1" dirty="0">
                <a:sym typeface="Wingdings" panose="05000000000000000000" pitchFamily="2" charset="2"/>
              </a:rPr>
              <a:t>샘플자재</a:t>
            </a:r>
            <a:endParaRPr lang="ko-KR" altLang="en-US" sz="11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473" r="8330"/>
          <a:stretch/>
        </p:blipFill>
        <p:spPr>
          <a:xfrm>
            <a:off x="5353408" y="1434015"/>
            <a:ext cx="766738" cy="70597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22226" y="1719469"/>
            <a:ext cx="2079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latin typeface="+mn-ea"/>
              </a:rPr>
              <a:t>1.MBB </a:t>
            </a:r>
            <a:r>
              <a:rPr lang="ko-KR" altLang="en-US" sz="750" b="1" dirty="0">
                <a:latin typeface="+mn-ea"/>
              </a:rPr>
              <a:t>가 봉인이 되어 있는지 </a:t>
            </a:r>
            <a:r>
              <a:rPr lang="en-US" altLang="ko-KR" sz="750" b="1" dirty="0">
                <a:latin typeface="+mn-ea"/>
              </a:rPr>
              <a:t>?              </a:t>
            </a:r>
            <a:r>
              <a:rPr lang="ko-KR" altLang="en-US" sz="750" b="1" dirty="0">
                <a:latin typeface="+mn-ea"/>
              </a:rPr>
              <a:t>한 번만 봉인합니다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36335" y="2548519"/>
            <a:ext cx="21737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/>
              <a:t>4.MBB</a:t>
            </a:r>
            <a:r>
              <a:rPr lang="ko-KR" altLang="en-US" sz="750" b="1" dirty="0"/>
              <a:t>로 팩킹 후 </a:t>
            </a:r>
            <a:r>
              <a:rPr lang="en-US" altLang="ko-KR" sz="750" b="1" dirty="0"/>
              <a:t>N2 GAS</a:t>
            </a:r>
            <a:r>
              <a:rPr lang="ko-KR" altLang="en-US" sz="750" b="1" dirty="0"/>
              <a:t>를 넣고 봉인 하므로</a:t>
            </a:r>
            <a:r>
              <a:rPr lang="en-US" altLang="ko-KR" sz="750" b="1" dirty="0"/>
              <a:t>, </a:t>
            </a:r>
            <a:r>
              <a:rPr lang="ko-KR" altLang="en-US" sz="750" b="1" dirty="0"/>
              <a:t>진공 포장 상태 </a:t>
            </a:r>
            <a:r>
              <a:rPr lang="en-US" altLang="ko-KR" sz="750" b="1" dirty="0"/>
              <a:t>( JAR</a:t>
            </a:r>
            <a:r>
              <a:rPr lang="ko-KR" altLang="en-US" sz="750" b="1" dirty="0"/>
              <a:t>의</a:t>
            </a:r>
            <a:r>
              <a:rPr lang="en-US" altLang="ko-KR" sz="750" b="1" dirty="0"/>
              <a:t> </a:t>
            </a:r>
            <a:r>
              <a:rPr lang="ko-KR" altLang="en-US" sz="750" b="1" dirty="0"/>
              <a:t>모양이 진공 포장으로 보이는 경우</a:t>
            </a:r>
            <a:r>
              <a:rPr lang="en-US" altLang="ko-KR" sz="750" b="1" dirty="0"/>
              <a:t>) </a:t>
            </a:r>
            <a:r>
              <a:rPr lang="ko-KR" altLang="en-US" sz="750" b="1" dirty="0"/>
              <a:t>는 잘못된 팩킹입니다 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rcRect t="8238"/>
          <a:stretch/>
        </p:blipFill>
        <p:spPr>
          <a:xfrm>
            <a:off x="667465" y="3460543"/>
            <a:ext cx="1722969" cy="66068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/>
          <a:srcRect t="5423" b="4800"/>
          <a:stretch/>
        </p:blipFill>
        <p:spPr>
          <a:xfrm>
            <a:off x="667465" y="4258458"/>
            <a:ext cx="1732501" cy="64638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861" y="1434015"/>
            <a:ext cx="786328" cy="71223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90434" y="3471468"/>
            <a:ext cx="135501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latin typeface="+mn-ea"/>
              </a:rPr>
              <a:t>1. </a:t>
            </a:r>
            <a:r>
              <a:rPr lang="ko-KR" altLang="en-US" sz="750" b="1" dirty="0">
                <a:latin typeface="+mn-ea"/>
              </a:rPr>
              <a:t>버블랩 </a:t>
            </a:r>
            <a:r>
              <a:rPr lang="en-US" altLang="ko-KR" sz="750" b="1" dirty="0">
                <a:latin typeface="+mn-ea"/>
              </a:rPr>
              <a:t>( 108748186 ) </a:t>
            </a:r>
            <a:r>
              <a:rPr lang="ko-KR" altLang="en-US" sz="750" b="1" dirty="0">
                <a:latin typeface="+mn-ea"/>
              </a:rPr>
              <a:t>두 장을 옆</a:t>
            </a:r>
            <a:r>
              <a:rPr lang="en-US" altLang="ko-KR" sz="750" b="1" dirty="0">
                <a:latin typeface="+mn-ea"/>
              </a:rPr>
              <a:t> </a:t>
            </a:r>
            <a:r>
              <a:rPr lang="ko-KR" altLang="en-US" sz="750" b="1" dirty="0">
                <a:latin typeface="+mn-ea"/>
              </a:rPr>
              <a:t>사진과 같이 끝 부분을 겹쳐서 놓습니다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74023" y="4213179"/>
            <a:ext cx="16523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latin typeface="+mn-ea"/>
              </a:rPr>
              <a:t>2. MBB</a:t>
            </a:r>
            <a:r>
              <a:rPr lang="ko-KR" altLang="en-US" sz="750" b="1" dirty="0">
                <a:latin typeface="+mn-ea"/>
              </a:rPr>
              <a:t> 안에서 자재의 움직임을 줄이기 위해서 </a:t>
            </a:r>
            <a:r>
              <a:rPr lang="en-US" altLang="ko-KR" sz="750" b="1" dirty="0">
                <a:latin typeface="+mn-ea"/>
              </a:rPr>
              <a:t>MBB</a:t>
            </a:r>
            <a:r>
              <a:rPr lang="ko-KR" altLang="en-US" sz="750" b="1" dirty="0">
                <a:latin typeface="+mn-ea"/>
              </a:rPr>
              <a:t> 끝 부분을 접어서 버블랩 위에 올려 놓습니다</a:t>
            </a:r>
            <a:r>
              <a:rPr lang="en-US" altLang="ko-KR" sz="750" b="1" dirty="0">
                <a:latin typeface="+mn-ea"/>
              </a:rPr>
              <a:t>.</a:t>
            </a:r>
          </a:p>
          <a:p>
            <a:pPr latinLnBrk="1"/>
            <a:r>
              <a:rPr lang="ko-KR" altLang="en-US" sz="750" b="1" dirty="0">
                <a:latin typeface="+mn-ea"/>
              </a:rPr>
              <a:t>박스 위에 붙일 팩킹 슬립과 </a:t>
            </a:r>
            <a:r>
              <a:rPr lang="en-US" altLang="ko-KR" sz="750" b="1" dirty="0">
                <a:latin typeface="+mn-ea"/>
              </a:rPr>
              <a:t>MBB</a:t>
            </a:r>
            <a:r>
              <a:rPr lang="ko-KR" altLang="en-US" sz="750" b="1" dirty="0">
                <a:latin typeface="+mn-ea"/>
              </a:rPr>
              <a:t> 위의 슬립이</a:t>
            </a:r>
            <a:r>
              <a:rPr lang="en-US" altLang="ko-KR" sz="750" b="1" dirty="0">
                <a:latin typeface="+mn-ea"/>
              </a:rPr>
              <a:t> </a:t>
            </a:r>
            <a:r>
              <a:rPr lang="ko-KR" altLang="en-US" sz="750" b="1" dirty="0">
                <a:latin typeface="+mn-ea"/>
              </a:rPr>
              <a:t>동일한지 확인합니다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19995" y="652867"/>
            <a:ext cx="2435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latin typeface="+mj-ea"/>
                <a:ea typeface="+mj-ea"/>
              </a:rPr>
              <a:t>3. </a:t>
            </a:r>
            <a:r>
              <a:rPr lang="ko-KR" altLang="en-US" sz="800" b="1" dirty="0">
                <a:latin typeface="+mj-ea"/>
                <a:ea typeface="+mj-ea"/>
              </a:rPr>
              <a:t>버블랩으로 자재를 덮고 빈 공간이 있을 경우 버블 랩으로 채우고 이너 박스 </a:t>
            </a:r>
            <a:r>
              <a:rPr lang="en-US" altLang="ko-KR" sz="800" b="1" dirty="0">
                <a:latin typeface="+mj-ea"/>
                <a:ea typeface="+mj-ea"/>
              </a:rPr>
              <a:t>( 101394797, </a:t>
            </a:r>
            <a:r>
              <a:rPr lang="ko-KR" altLang="en-US" sz="800" b="1" dirty="0">
                <a:latin typeface="+mj-ea"/>
                <a:ea typeface="+mj-ea"/>
              </a:rPr>
              <a:t>박스에 </a:t>
            </a:r>
            <a:r>
              <a:rPr lang="en-US" altLang="ko-KR" sz="800" b="1" dirty="0">
                <a:latin typeface="+mj-ea"/>
                <a:ea typeface="+mj-ea"/>
              </a:rPr>
              <a:t>SID# </a:t>
            </a:r>
            <a:r>
              <a:rPr lang="ko-KR" altLang="en-US" sz="800" b="1" dirty="0">
                <a:latin typeface="+mj-ea"/>
                <a:ea typeface="+mj-ea"/>
              </a:rPr>
              <a:t>인쇄되어 있음</a:t>
            </a:r>
            <a:r>
              <a:rPr lang="en-US" altLang="ko-KR" sz="800" b="1" dirty="0">
                <a:latin typeface="+mj-ea"/>
                <a:ea typeface="+mj-ea"/>
              </a:rPr>
              <a:t>) </a:t>
            </a:r>
            <a:r>
              <a:rPr lang="ko-KR" altLang="en-US" sz="800" b="1" dirty="0">
                <a:latin typeface="+mj-ea"/>
                <a:ea typeface="+mj-ea"/>
              </a:rPr>
              <a:t>에 넣고</a:t>
            </a:r>
            <a:r>
              <a:rPr lang="en-US" altLang="ko-KR" sz="800" b="1" dirty="0">
                <a:latin typeface="+mj-ea"/>
                <a:ea typeface="+mj-ea"/>
              </a:rPr>
              <a:t>, TR CARD</a:t>
            </a:r>
            <a:r>
              <a:rPr lang="ko-KR" altLang="en-US" sz="800" b="1" dirty="0">
                <a:latin typeface="+mj-ea"/>
                <a:ea typeface="+mj-ea"/>
              </a:rPr>
              <a:t>를 넣습니다 </a:t>
            </a:r>
            <a:r>
              <a:rPr lang="en-US" altLang="ko-KR" sz="800" b="1" dirty="0">
                <a:latin typeface="+mj-ea"/>
                <a:ea typeface="+mj-ea"/>
              </a:rPr>
              <a:t>.          </a:t>
            </a:r>
          </a:p>
          <a:p>
            <a:pPr latinLnBrk="1"/>
            <a:r>
              <a:rPr lang="en-US" altLang="ko-KR" sz="800" b="1" dirty="0">
                <a:latin typeface="+mj-ea"/>
                <a:ea typeface="+mj-ea"/>
              </a:rPr>
              <a:t>982 CODE</a:t>
            </a:r>
            <a:r>
              <a:rPr lang="ko-KR" altLang="en-US" sz="800" b="1" dirty="0">
                <a:latin typeface="+mj-ea"/>
                <a:ea typeface="+mj-ea"/>
              </a:rPr>
              <a:t>의 입고 서류는 </a:t>
            </a:r>
            <a:r>
              <a:rPr lang="en-US" altLang="ko-KR" sz="800" b="1" dirty="0">
                <a:latin typeface="+mj-ea"/>
                <a:ea typeface="+mj-ea"/>
              </a:rPr>
              <a:t>TR CARD</a:t>
            </a:r>
            <a:r>
              <a:rPr lang="ko-KR" altLang="en-US" sz="800" b="1" dirty="0">
                <a:latin typeface="+mj-ea"/>
                <a:ea typeface="+mj-ea"/>
              </a:rPr>
              <a:t>와 같이 </a:t>
            </a:r>
            <a:r>
              <a:rPr lang="en-US" altLang="ko-KR" sz="800" b="1" dirty="0">
                <a:latin typeface="+mj-ea"/>
                <a:ea typeface="+mj-ea"/>
              </a:rPr>
              <a:t>BOX</a:t>
            </a:r>
            <a:r>
              <a:rPr lang="ko-KR" altLang="en-US" sz="800" b="1" dirty="0">
                <a:latin typeface="+mj-ea"/>
                <a:ea typeface="+mj-ea"/>
              </a:rPr>
              <a:t>안에 넣어서 선적 팀으로 보냅니다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364" y="1812759"/>
            <a:ext cx="2571005" cy="30146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623456" y="1985831"/>
            <a:ext cx="2434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latin typeface="+mn-ea"/>
              </a:rPr>
              <a:t>2.MBB </a:t>
            </a:r>
            <a:r>
              <a:rPr lang="ko-KR" altLang="en-US" sz="750" b="1" dirty="0">
                <a:latin typeface="+mn-ea"/>
              </a:rPr>
              <a:t>위에 팩킹 슬립이 붙어 있는지</a:t>
            </a:r>
            <a:r>
              <a:rPr lang="en-US" altLang="ko-KR" sz="750" b="1" dirty="0">
                <a:latin typeface="+mn-ea"/>
              </a:rPr>
              <a:t>? MBB </a:t>
            </a:r>
            <a:r>
              <a:rPr lang="ko-KR" altLang="en-US" sz="750" b="1" dirty="0">
                <a:latin typeface="+mn-ea"/>
              </a:rPr>
              <a:t>로고를 가리지 않게 붙어 있으면 위치</a:t>
            </a:r>
            <a:r>
              <a:rPr lang="en-US" altLang="ko-KR" sz="750" b="1" dirty="0">
                <a:latin typeface="+mn-ea"/>
              </a:rPr>
              <a:t>.</a:t>
            </a:r>
            <a:r>
              <a:rPr lang="ko-KR" altLang="en-US" sz="750" b="1" dirty="0">
                <a:latin typeface="+mn-ea"/>
              </a:rPr>
              <a:t>방향 무관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21720" y="2264228"/>
            <a:ext cx="2157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latin typeface="+mj-ea"/>
                <a:ea typeface="+mj-ea"/>
              </a:rPr>
              <a:t>3.</a:t>
            </a:r>
            <a:r>
              <a:rPr lang="ko-KR" altLang="en-US" sz="750" b="1" dirty="0">
                <a:latin typeface="+mj-ea"/>
                <a:ea typeface="+mj-ea"/>
              </a:rPr>
              <a:t>팩킹 슬립 </a:t>
            </a:r>
            <a:r>
              <a:rPr lang="en-US" altLang="ko-KR" sz="750" b="1" dirty="0">
                <a:latin typeface="+mj-ea"/>
                <a:ea typeface="+mj-ea"/>
              </a:rPr>
              <a:t>2</a:t>
            </a:r>
            <a:r>
              <a:rPr lang="ko-KR" altLang="en-US" sz="750" b="1" dirty="0">
                <a:latin typeface="+mj-ea"/>
                <a:ea typeface="+mj-ea"/>
              </a:rPr>
              <a:t>장이 같이 </a:t>
            </a:r>
            <a:r>
              <a:rPr lang="en-US" altLang="ko-KR" sz="750" b="1" dirty="0">
                <a:latin typeface="+mj-ea"/>
                <a:ea typeface="+mj-ea"/>
              </a:rPr>
              <a:t>FLOW</a:t>
            </a:r>
            <a:r>
              <a:rPr lang="ko-KR" altLang="en-US" sz="750" b="1" dirty="0">
                <a:latin typeface="+mj-ea"/>
                <a:ea typeface="+mj-ea"/>
              </a:rPr>
              <a:t>되었는지</a:t>
            </a:r>
            <a:r>
              <a:rPr lang="en-US" altLang="ko-KR" sz="750" b="1" dirty="0">
                <a:latin typeface="+mj-ea"/>
                <a:ea typeface="+mj-ea"/>
              </a:rPr>
              <a:t>?     </a:t>
            </a:r>
            <a:r>
              <a:rPr lang="ko-KR" altLang="en-US" sz="750" b="1" dirty="0">
                <a:latin typeface="+mj-ea"/>
                <a:ea typeface="+mj-ea"/>
              </a:rPr>
              <a:t>한 장은 </a:t>
            </a:r>
            <a:r>
              <a:rPr lang="en-US" altLang="ko-KR" sz="750" b="1" dirty="0">
                <a:latin typeface="+mj-ea"/>
                <a:ea typeface="+mj-ea"/>
              </a:rPr>
              <a:t>BOX</a:t>
            </a:r>
            <a:r>
              <a:rPr lang="ko-KR" altLang="en-US" sz="750" b="1" dirty="0">
                <a:latin typeface="+mj-ea"/>
                <a:ea typeface="+mj-ea"/>
              </a:rPr>
              <a:t>에 붙이고 한 장은 여유분입니다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08" t="1" r="12031" b="2730"/>
          <a:stretch/>
        </p:blipFill>
        <p:spPr>
          <a:xfrm>
            <a:off x="4507594" y="684272"/>
            <a:ext cx="812595" cy="7206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4" r="10280"/>
          <a:stretch/>
        </p:blipFill>
        <p:spPr>
          <a:xfrm>
            <a:off x="5341440" y="687537"/>
            <a:ext cx="778706" cy="730371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559166" y="876713"/>
            <a:ext cx="153946" cy="13663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4911574" y="828424"/>
            <a:ext cx="320585" cy="21894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733937" y="1925122"/>
            <a:ext cx="922172" cy="946800"/>
            <a:chOff x="733937" y="1925122"/>
            <a:chExt cx="922172" cy="946800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3937" y="1925122"/>
              <a:ext cx="922172" cy="94680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5098" y="2364249"/>
              <a:ext cx="384079" cy="238533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0240" y="4299255"/>
            <a:ext cx="785992" cy="59775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039204" y="2308996"/>
            <a:ext cx="2585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latinLnBrk="1">
              <a:buAutoNum type="arabicPeriod"/>
            </a:pPr>
            <a:r>
              <a:rPr lang="ko-KR" altLang="en-US" sz="800" b="1" dirty="0">
                <a:latin typeface="+mn-ea"/>
              </a:rPr>
              <a:t>테이프로 박스를 봉인합니다 </a:t>
            </a:r>
            <a:endParaRPr lang="en-US" altLang="ko-KR" sz="800" b="1" dirty="0">
              <a:latin typeface="+mn-ea"/>
            </a:endParaRPr>
          </a:p>
          <a:p>
            <a:pPr marL="228600" indent="-228600" latinLnBrk="1">
              <a:buAutoNum type="arabicPeriod"/>
            </a:pPr>
            <a:r>
              <a:rPr lang="ko-KR" altLang="en-US" sz="800" b="1" dirty="0">
                <a:latin typeface="+mn-ea"/>
              </a:rPr>
              <a:t>테이프를 봉인한 면을 기준으로 박스 윗면 상단   좌측에 </a:t>
            </a:r>
            <a:r>
              <a:rPr lang="en-US" altLang="ko-KR" sz="800" b="1" dirty="0">
                <a:latin typeface="+mn-ea"/>
              </a:rPr>
              <a:t>2</a:t>
            </a:r>
            <a:r>
              <a:rPr lang="ko-KR" altLang="en-US" sz="800" b="1" dirty="0">
                <a:latin typeface="+mn-ea"/>
              </a:rPr>
              <a:t>번 과정에서 확인된 팩킹 슬립을 붙입니다 </a:t>
            </a:r>
            <a:r>
              <a:rPr lang="en-US" altLang="ko-KR" sz="800" b="1" dirty="0">
                <a:latin typeface="+mn-ea"/>
              </a:rPr>
              <a:t>( </a:t>
            </a:r>
            <a:r>
              <a:rPr lang="ko-KR" altLang="en-US" sz="800" b="1" dirty="0" err="1">
                <a:latin typeface="+mn-ea"/>
              </a:rPr>
              <a:t>팩킹</a:t>
            </a:r>
            <a:r>
              <a:rPr lang="ko-KR" altLang="en-US" sz="800" b="1" dirty="0">
                <a:latin typeface="+mn-ea"/>
              </a:rPr>
              <a:t> 슬립이 박스 로고를 가리지 않도록 붙이면</a:t>
            </a:r>
            <a:r>
              <a:rPr lang="en-US" altLang="ko-KR" sz="800" b="1" dirty="0">
                <a:latin typeface="+mn-ea"/>
              </a:rPr>
              <a:t>, </a:t>
            </a:r>
            <a:r>
              <a:rPr lang="ko-KR" altLang="en-US" sz="800" b="1" dirty="0">
                <a:latin typeface="+mn-ea"/>
              </a:rPr>
              <a:t>슬립의 위치 및 방향은 무관</a:t>
            </a:r>
            <a:r>
              <a:rPr lang="en-US" altLang="ko-KR" sz="800" b="1" dirty="0">
                <a:latin typeface="+mn-ea"/>
              </a:rPr>
              <a:t>)</a:t>
            </a:r>
          </a:p>
          <a:p>
            <a:pPr marL="228600" indent="-228600" latinLnBrk="1">
              <a:buAutoNum type="arabicPeriod"/>
            </a:pPr>
            <a:r>
              <a:rPr lang="ko-KR" altLang="en-US" sz="800" b="1" dirty="0">
                <a:latin typeface="+mn-ea"/>
              </a:rPr>
              <a:t>해당 자재는 선적 팀으로 보냅니다  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4666716" y="2381967"/>
            <a:ext cx="1015736" cy="943383"/>
            <a:chOff x="4470664" y="2197033"/>
            <a:chExt cx="1015736" cy="943383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70664" y="2197033"/>
              <a:ext cx="1015736" cy="943383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50926" y="2233216"/>
              <a:ext cx="358076" cy="22238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912190" y="2217206"/>
              <a:ext cx="238125" cy="266700"/>
            </a:xfrm>
            <a:prstGeom prst="rect">
              <a:avLst/>
            </a:prstGeom>
          </p:spPr>
        </p:pic>
      </p:grpSp>
      <p:sp>
        <p:nvSpPr>
          <p:cNvPr id="61" name="직사각형 60"/>
          <p:cNvSpPr/>
          <p:nvPr/>
        </p:nvSpPr>
        <p:spPr>
          <a:xfrm>
            <a:off x="6059710" y="3635692"/>
            <a:ext cx="26483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 latinLnBrk="1">
              <a:defRPr/>
            </a:pPr>
            <a:r>
              <a:rPr lang="en-US" altLang="ko-KR" sz="800" b="1" dirty="0">
                <a:latin typeface="+mn-ea"/>
              </a:rPr>
              <a:t>(</a:t>
            </a:r>
            <a:r>
              <a:rPr lang="ko-KR" altLang="en-US" sz="800" b="1" dirty="0">
                <a:latin typeface="+mn-ea"/>
              </a:rPr>
              <a:t>선적 팀</a:t>
            </a:r>
            <a:r>
              <a:rPr lang="en-US" altLang="ko-KR" sz="800" b="1" dirty="0">
                <a:latin typeface="+mn-ea"/>
              </a:rPr>
              <a:t>) </a:t>
            </a:r>
            <a:r>
              <a:rPr lang="ko-KR" altLang="en-US" sz="800" b="1" dirty="0">
                <a:latin typeface="+mn-ea"/>
              </a:rPr>
              <a:t>해당 자재는 전용 </a:t>
            </a:r>
            <a:r>
              <a:rPr lang="en-US" altLang="ko-KR" sz="800" b="1" dirty="0">
                <a:latin typeface="+mn-ea"/>
              </a:rPr>
              <a:t>OUTER BOX</a:t>
            </a:r>
            <a:r>
              <a:rPr lang="ko-KR" altLang="en-US" sz="800" b="1" dirty="0">
                <a:latin typeface="+mn-ea"/>
              </a:rPr>
              <a:t> </a:t>
            </a:r>
            <a:r>
              <a:rPr lang="en-US" altLang="ko-KR" sz="800" b="1" dirty="0">
                <a:latin typeface="+mn-ea"/>
              </a:rPr>
              <a:t>(101394798, BOX</a:t>
            </a:r>
            <a:r>
              <a:rPr lang="ko-KR" altLang="en-US" sz="800" b="1" dirty="0">
                <a:latin typeface="+mn-ea"/>
              </a:rPr>
              <a:t>에 </a:t>
            </a:r>
            <a:r>
              <a:rPr lang="en-US" altLang="ko-KR" sz="800" b="1" dirty="0">
                <a:latin typeface="+mn-ea"/>
              </a:rPr>
              <a:t>SID#</a:t>
            </a:r>
            <a:r>
              <a:rPr lang="ko-KR" altLang="en-US" sz="800" b="1" dirty="0">
                <a:latin typeface="+mn-ea"/>
              </a:rPr>
              <a:t>인쇄되어 있음</a:t>
            </a:r>
            <a:r>
              <a:rPr lang="en-US" altLang="ko-KR" sz="800" b="1" dirty="0">
                <a:latin typeface="+mn-ea"/>
              </a:rPr>
              <a:t>) </a:t>
            </a:r>
            <a:r>
              <a:rPr lang="ko-KR" altLang="en-US" sz="800" b="1" dirty="0">
                <a:latin typeface="+mn-ea"/>
              </a:rPr>
              <a:t>를 사용하며</a:t>
            </a:r>
            <a:r>
              <a:rPr lang="en-US" altLang="ko-KR" sz="800" b="1" dirty="0">
                <a:latin typeface="+mn-ea"/>
              </a:rPr>
              <a:t>, </a:t>
            </a:r>
            <a:r>
              <a:rPr lang="ko-KR" altLang="en-US" sz="800" b="1" dirty="0">
                <a:latin typeface="+mn-ea"/>
              </a:rPr>
              <a:t>최대 </a:t>
            </a:r>
            <a:r>
              <a:rPr lang="en-US" altLang="ko-KR" sz="800" b="1" dirty="0">
                <a:latin typeface="+mn-ea"/>
              </a:rPr>
              <a:t>INNER BOX 4EA</a:t>
            </a:r>
            <a:r>
              <a:rPr lang="ko-KR" altLang="en-US" sz="800" b="1" dirty="0">
                <a:latin typeface="+mn-ea"/>
              </a:rPr>
              <a:t>까지 넣습니다</a:t>
            </a:r>
            <a:r>
              <a:rPr lang="en-US" altLang="ko-KR" sz="800" b="1" dirty="0">
                <a:latin typeface="+mn-ea"/>
              </a:rPr>
              <a:t>. BOX</a:t>
            </a:r>
            <a:r>
              <a:rPr lang="ko-KR" altLang="en-US" sz="800" b="1" dirty="0">
                <a:latin typeface="+mn-ea"/>
              </a:rPr>
              <a:t>는 팩킹 슬립이 붙은 </a:t>
            </a:r>
            <a:r>
              <a:rPr lang="en-US" altLang="ko-KR" sz="800" b="1" dirty="0">
                <a:latin typeface="+mn-ea"/>
              </a:rPr>
              <a:t>INNER BOX</a:t>
            </a:r>
            <a:r>
              <a:rPr lang="ko-KR" altLang="en-US" sz="800" b="1" dirty="0">
                <a:latin typeface="+mn-ea"/>
              </a:rPr>
              <a:t> 윗면이 위로 향하도록 넣습니다</a:t>
            </a:r>
            <a:r>
              <a:rPr lang="en-US" altLang="ko-KR" sz="800" b="1" dirty="0">
                <a:latin typeface="+mn-ea"/>
              </a:rPr>
              <a:t>.  </a:t>
            </a:r>
            <a:r>
              <a:rPr lang="ko-KR" altLang="en-US" sz="800" b="1" dirty="0">
                <a:latin typeface="+mn-ea"/>
              </a:rPr>
              <a:t>해당 </a:t>
            </a:r>
            <a:r>
              <a:rPr lang="en-US" altLang="ko-KR" sz="800" b="1" dirty="0">
                <a:latin typeface="+mn-ea"/>
              </a:rPr>
              <a:t>OUTER BOX</a:t>
            </a:r>
            <a:r>
              <a:rPr lang="ko-KR" altLang="en-US" sz="800" b="1" dirty="0">
                <a:latin typeface="+mn-ea"/>
              </a:rPr>
              <a:t>에 </a:t>
            </a:r>
            <a:r>
              <a:rPr lang="en-US" altLang="ko-KR" sz="800" b="1" dirty="0">
                <a:latin typeface="+mn-ea"/>
              </a:rPr>
              <a:t>3EA </a:t>
            </a:r>
            <a:r>
              <a:rPr lang="ko-KR" altLang="en-US" sz="800" b="1" dirty="0">
                <a:latin typeface="+mn-ea"/>
              </a:rPr>
              <a:t>이하의 </a:t>
            </a:r>
            <a:r>
              <a:rPr lang="en-US" altLang="ko-KR" sz="800" b="1" dirty="0">
                <a:latin typeface="+mn-ea"/>
              </a:rPr>
              <a:t>INNER BOX</a:t>
            </a:r>
            <a:r>
              <a:rPr lang="ko-KR" altLang="en-US" sz="800" b="1" dirty="0">
                <a:latin typeface="+mn-ea"/>
              </a:rPr>
              <a:t>가 들어가는 경우 적절한 </a:t>
            </a:r>
            <a:r>
              <a:rPr lang="en-US" altLang="ko-KR" sz="800" b="1" dirty="0">
                <a:latin typeface="+mn-ea"/>
              </a:rPr>
              <a:t>FILLER</a:t>
            </a:r>
            <a:r>
              <a:rPr lang="ko-KR" altLang="en-US" sz="800" b="1" dirty="0">
                <a:latin typeface="+mn-ea"/>
              </a:rPr>
              <a:t>를 사용하여 빈 공간을 채워 줍니다 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02933" y="4727643"/>
            <a:ext cx="2802066" cy="213175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4526169" y="3695803"/>
            <a:ext cx="1385962" cy="1031840"/>
            <a:chOff x="4521243" y="3968963"/>
            <a:chExt cx="1271737" cy="946800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521243" y="3968963"/>
              <a:ext cx="1271737" cy="94680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30562" y="4242778"/>
              <a:ext cx="266731" cy="165654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097293" y="4220232"/>
              <a:ext cx="18097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79656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Sample Slides v8</Template>
  <TotalTime>29746</TotalTime>
  <Words>1448</Words>
  <Application>Microsoft Office PowerPoint</Application>
  <PresentationFormat>화면 슬라이드 쇼(16:9)</PresentationFormat>
  <Paragraphs>170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Amkor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AmkorTemplate Style Guide</dc:title>
  <dc:subject>Training</dc:subject>
  <dc:creator>Amkor Technology</dc:creator>
  <cp:lastModifiedBy>SeJun Yoon</cp:lastModifiedBy>
  <cp:revision>1279</cp:revision>
  <cp:lastPrinted>2015-12-10T04:48:28Z</cp:lastPrinted>
  <dcterms:created xsi:type="dcterms:W3CDTF">2014-03-06T00:45:11Z</dcterms:created>
  <dcterms:modified xsi:type="dcterms:W3CDTF">2019-12-04T04:50:14Z</dcterms:modified>
</cp:coreProperties>
</file>