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7"/>
  </p:notesMasterIdLst>
  <p:handoutMasterIdLst>
    <p:handoutMasterId r:id="rId8"/>
  </p:handoutMasterIdLst>
  <p:sldIdLst>
    <p:sldId id="515" r:id="rId2"/>
    <p:sldId id="520" r:id="rId3"/>
    <p:sldId id="518" r:id="rId4"/>
    <p:sldId id="521" r:id="rId5"/>
    <p:sldId id="519" r:id="rId6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696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5" orient="horz" pos="1777">
          <p15:clr>
            <a:srgbClr val="A4A3A4"/>
          </p15:clr>
        </p15:guide>
        <p15:guide id="6" orient="horz" pos="108" userDrawn="1">
          <p15:clr>
            <a:srgbClr val="A4A3A4"/>
          </p15:clr>
        </p15:guide>
        <p15:guide id="7" pos="2160" userDrawn="1">
          <p15:clr>
            <a:srgbClr val="A4A3A4"/>
          </p15:clr>
        </p15:guide>
        <p15:guide id="9" orient="horz" pos="684" userDrawn="1">
          <p15:clr>
            <a:srgbClr val="A4A3A4"/>
          </p15:clr>
        </p15:guide>
        <p15:guide id="10" orient="horz" pos="828">
          <p15:clr>
            <a:srgbClr val="A4A3A4"/>
          </p15:clr>
        </p15:guide>
        <p15:guide id="11" pos="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3CF"/>
    <a:srgbClr val="0099FF"/>
    <a:srgbClr val="4C418B"/>
    <a:srgbClr val="25274B"/>
    <a:srgbClr val="17142A"/>
    <a:srgbClr val="5D45A1"/>
    <a:srgbClr val="333399"/>
    <a:srgbClr val="384062"/>
    <a:srgbClr val="0B1F2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7" autoAdjust="0"/>
    <p:restoredTop sz="94552" autoAdjust="0"/>
  </p:normalViewPr>
  <p:slideViewPr>
    <p:cSldViewPr snapToGrid="0">
      <p:cViewPr varScale="1">
        <p:scale>
          <a:sx n="147" d="100"/>
          <a:sy n="147" d="100"/>
        </p:scale>
        <p:origin x="522" y="120"/>
      </p:cViewPr>
      <p:guideLst>
        <p:guide orient="horz"/>
        <p:guide pos="3696"/>
        <p:guide pos="312"/>
        <p:guide orient="horz" pos="1777"/>
        <p:guide orient="horz" pos="108"/>
        <p:guide pos="2160"/>
        <p:guide orient="horz" pos="684"/>
        <p:guide orient="horz" pos="828"/>
        <p:guide pos="3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4008" y="306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9/7/2018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2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EC336136-0ECD-4EA0-8BE6-78231F8F5E9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2018-09-07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4B51C513-58F0-4D19-B456-2EF1B5CF05F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latinLnBrk="1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microsoft.com/office/2007/relationships/hdphoto" Target="../media/hdphoto3.wdp"/><Relationship Id="rId15" Type="http://schemas.openxmlformats.org/officeDocument/2006/relationships/image" Target="../media/image9.png"/><Relationship Id="rId10" Type="http://schemas.openxmlformats.org/officeDocument/2006/relationships/image" Target="../media/image18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microsoft.com/office/2007/relationships/hdphoto" Target="../media/hdphoto16.wdp"/><Relationship Id="rId3" Type="http://schemas.openxmlformats.org/officeDocument/2006/relationships/image" Target="../media/image23.png"/><Relationship Id="rId21" Type="http://schemas.openxmlformats.org/officeDocument/2006/relationships/image" Target="../media/image34.png"/><Relationship Id="rId7" Type="http://schemas.openxmlformats.org/officeDocument/2006/relationships/image" Target="../media/image25.png"/><Relationship Id="rId12" Type="http://schemas.microsoft.com/office/2007/relationships/hdphoto" Target="../media/hdphoto10.wdp"/><Relationship Id="rId17" Type="http://schemas.microsoft.com/office/2007/relationships/hdphoto" Target="../media/hdphoto12.wdp"/><Relationship Id="rId25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20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8.png"/><Relationship Id="rId24" Type="http://schemas.microsoft.com/office/2007/relationships/hdphoto" Target="../media/hdphoto15.wdp"/><Relationship Id="rId5" Type="http://schemas.openxmlformats.org/officeDocument/2006/relationships/image" Target="../media/image24.png"/><Relationship Id="rId15" Type="http://schemas.microsoft.com/office/2007/relationships/hdphoto" Target="../media/hdphoto11.wdp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4" Type="http://schemas.microsoft.com/office/2007/relationships/hdphoto" Target="../media/hdphoto7.wdp"/><Relationship Id="rId9" Type="http://schemas.openxmlformats.org/officeDocument/2006/relationships/image" Target="../media/image26.png"/><Relationship Id="rId14" Type="http://schemas.openxmlformats.org/officeDocument/2006/relationships/image" Target="../media/image30.png"/><Relationship Id="rId22" Type="http://schemas.microsoft.com/office/2007/relationships/hdphoto" Target="../media/hdphoto14.wdp"/><Relationship Id="rId27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microsoft.com/office/2007/relationships/hdphoto" Target="../media/hdphoto20.wdp"/><Relationship Id="rId3" Type="http://schemas.openxmlformats.org/officeDocument/2006/relationships/image" Target="../media/image23.png"/><Relationship Id="rId21" Type="http://schemas.openxmlformats.org/officeDocument/2006/relationships/image" Target="../media/image40.png"/><Relationship Id="rId7" Type="http://schemas.openxmlformats.org/officeDocument/2006/relationships/image" Target="../media/image25.png"/><Relationship Id="rId12" Type="http://schemas.microsoft.com/office/2007/relationships/hdphoto" Target="../media/hdphoto10.wdp"/><Relationship Id="rId17" Type="http://schemas.microsoft.com/office/2007/relationships/hdphoto" Target="../media/hdphoto12.wdp"/><Relationship Id="rId25" Type="http://schemas.openxmlformats.org/officeDocument/2006/relationships/image" Target="../media/image42.png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20" Type="http://schemas.microsoft.com/office/2007/relationships/hdphoto" Target="../media/hdphoto1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8.png"/><Relationship Id="rId24" Type="http://schemas.microsoft.com/office/2007/relationships/hdphoto" Target="../media/hdphoto19.wdp"/><Relationship Id="rId5" Type="http://schemas.openxmlformats.org/officeDocument/2006/relationships/image" Target="../media/image24.png"/><Relationship Id="rId15" Type="http://schemas.microsoft.com/office/2007/relationships/hdphoto" Target="../media/hdphoto11.wdp"/><Relationship Id="rId23" Type="http://schemas.openxmlformats.org/officeDocument/2006/relationships/image" Target="../media/image41.png"/><Relationship Id="rId28" Type="http://schemas.microsoft.com/office/2007/relationships/hdphoto" Target="../media/hdphoto21.wdp"/><Relationship Id="rId10" Type="http://schemas.openxmlformats.org/officeDocument/2006/relationships/image" Target="../media/image27.png"/><Relationship Id="rId19" Type="http://schemas.openxmlformats.org/officeDocument/2006/relationships/image" Target="../media/image39.png"/><Relationship Id="rId4" Type="http://schemas.microsoft.com/office/2007/relationships/hdphoto" Target="../media/hdphoto7.wdp"/><Relationship Id="rId9" Type="http://schemas.openxmlformats.org/officeDocument/2006/relationships/image" Target="../media/image26.png"/><Relationship Id="rId14" Type="http://schemas.openxmlformats.org/officeDocument/2006/relationships/image" Target="../media/image30.png"/><Relationship Id="rId22" Type="http://schemas.microsoft.com/office/2007/relationships/hdphoto" Target="../media/hdphoto18.wdp"/><Relationship Id="rId27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12" Type="http://schemas.openxmlformats.org/officeDocument/2006/relationships/image" Target="../media/image54.jpeg"/><Relationship Id="rId2" Type="http://schemas.openxmlformats.org/officeDocument/2006/relationships/image" Target="../media/image44.jpeg"/><Relationship Id="rId16" Type="http://schemas.microsoft.com/office/2007/relationships/hdphoto" Target="../media/hdphoto2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jpeg"/><Relationship Id="rId5" Type="http://schemas.openxmlformats.org/officeDocument/2006/relationships/image" Target="../media/image47.jpeg"/><Relationship Id="rId15" Type="http://schemas.openxmlformats.org/officeDocument/2006/relationships/image" Target="../media/image56.png"/><Relationship Id="rId10" Type="http://schemas.openxmlformats.org/officeDocument/2006/relationships/image" Target="../media/image52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Relationship Id="rId14" Type="http://schemas.microsoft.com/office/2007/relationships/hdphoto" Target="../media/hdphoto2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72241"/>
              </p:ext>
            </p:extLst>
          </p:nvPr>
        </p:nvGraphicFramePr>
        <p:xfrm>
          <a:off x="398605" y="429778"/>
          <a:ext cx="3605619" cy="4621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3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G1 00 5~~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로 시작되면 </a:t>
                      </a:r>
                      <a:r>
                        <a:rPr lang="en-US" altLang="ko-KR" sz="1000" baseline="0" dirty="0">
                          <a:solidFill>
                            <a:srgbClr val="FFFF00"/>
                          </a:solidFill>
                        </a:rPr>
                        <a:t>12</a:t>
                      </a:r>
                      <a:r>
                        <a:rPr lang="ko-KR" altLang="en-US" sz="1000" baseline="0" dirty="0"/>
                        <a:t>인치 </a:t>
                      </a:r>
                      <a:r>
                        <a:rPr lang="en-US" altLang="ko-KR" sz="1000" baseline="0" dirty="0"/>
                        <a:t>FOSB </a:t>
                      </a:r>
                      <a:r>
                        <a:rPr lang="ko-KR" altLang="en-US" sz="1000" baseline="0" dirty="0"/>
                        <a:t>입니다 </a:t>
                      </a:r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WAFER</a:t>
                      </a:r>
                      <a:r>
                        <a:rPr lang="ko-KR" altLang="en-US" sz="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들어 있으므로 핸들링에 각별히 주의 합니다 </a:t>
                      </a:r>
                      <a:endParaRPr lang="ko-KR" altLang="ko-KR" sz="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Box</a:t>
                      </a:r>
                      <a:r>
                        <a:rPr lang="en-US" altLang="ko-KR" sz="800" b="1" baseline="0" dirty="0"/>
                        <a:t> packing </a:t>
                      </a:r>
                      <a:r>
                        <a:rPr lang="ko-KR" altLang="en-US" sz="800" b="1" dirty="0"/>
                        <a:t>작업 전에 아래 내용을 우선 확인 합니다</a:t>
                      </a:r>
                    </a:p>
                  </a:txBody>
                  <a:tcPr marL="68580" marR="68580" marT="34290" marB="3429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42039"/>
              </p:ext>
            </p:extLst>
          </p:nvPr>
        </p:nvGraphicFramePr>
        <p:xfrm>
          <a:off x="4166811" y="421715"/>
          <a:ext cx="4646113" cy="462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238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+mn-lt"/>
                        </a:rPr>
                        <a:t>2</a:t>
                      </a:r>
                      <a:r>
                        <a:rPr lang="ko-KR" altLang="en-US" sz="800" b="1" dirty="0">
                          <a:latin typeface="+mn-lt"/>
                        </a:rPr>
                        <a:t>번 사항 중에 문제가 있는 경우는 다시 </a:t>
                      </a:r>
                      <a:r>
                        <a:rPr lang="en-US" altLang="ko-KR" sz="800" b="1" dirty="0">
                          <a:latin typeface="+mn-lt"/>
                        </a:rPr>
                        <a:t>MBB </a:t>
                      </a:r>
                      <a:r>
                        <a:rPr lang="ko-KR" altLang="en-US" sz="800" b="1" dirty="0">
                          <a:latin typeface="+mn-lt"/>
                        </a:rPr>
                        <a:t>패킹 합니다</a:t>
                      </a:r>
                      <a:r>
                        <a:rPr lang="en-US" altLang="ko-KR" sz="800" b="1" dirty="0">
                          <a:latin typeface="+mn-lt"/>
                        </a:rPr>
                        <a:t>. </a:t>
                      </a:r>
                      <a:r>
                        <a:rPr lang="ko-KR" altLang="en-US" sz="800" b="1" dirty="0">
                          <a:latin typeface="+mn-lt"/>
                        </a:rPr>
                        <a:t>문제가 없는 경우는 아래와 같이 팩킹 진행합니다 </a:t>
                      </a:r>
                    </a:p>
                  </a:txBody>
                  <a:tcPr marL="68580" marR="68580" marT="34290" marB="34290"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+mn-lt"/>
                        </a:rPr>
                        <a:t>아래의 팩킹 재료로 팩킹을 진행합니다</a:t>
                      </a:r>
                      <a:r>
                        <a:rPr lang="en-US" altLang="ko-KR" sz="800" b="1" dirty="0">
                          <a:latin typeface="+mn-lt"/>
                        </a:rPr>
                        <a:t>.</a:t>
                      </a:r>
                      <a:r>
                        <a:rPr lang="en-US" altLang="ko-KR" sz="800" b="1" baseline="0" dirty="0">
                          <a:latin typeface="+mn-lt"/>
                        </a:rPr>
                        <a:t> OUTER BOX </a:t>
                      </a:r>
                      <a:r>
                        <a:rPr lang="ko-KR" altLang="en-US" sz="800" b="1" baseline="0" dirty="0">
                          <a:latin typeface="+mn-lt"/>
                        </a:rPr>
                        <a:t>표면에 </a:t>
                      </a:r>
                      <a:r>
                        <a:rPr lang="en-US" altLang="ko-KR" sz="800" b="1" baseline="0" dirty="0">
                          <a:latin typeface="+mn-lt"/>
                        </a:rPr>
                        <a:t>SID</a:t>
                      </a:r>
                      <a:r>
                        <a:rPr lang="ko-KR" altLang="en-US" sz="800" b="1" baseline="0" dirty="0">
                          <a:latin typeface="+mn-lt"/>
                        </a:rPr>
                        <a:t>가 인쇄 되어 있습니다</a:t>
                      </a:r>
                      <a:r>
                        <a:rPr lang="en-US" altLang="ko-KR" sz="800" b="1" baseline="0" dirty="0">
                          <a:latin typeface="+mn-lt"/>
                        </a:rPr>
                        <a:t>. INNER BOX</a:t>
                      </a:r>
                      <a:r>
                        <a:rPr lang="ko-KR" altLang="en-US" sz="800" b="1" baseline="0" dirty="0">
                          <a:latin typeface="+mn-lt"/>
                        </a:rPr>
                        <a:t>는 사용하지 않습니다 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53" y="3676279"/>
            <a:ext cx="1217181" cy="90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38846" y="3761311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prstClr val="white"/>
                </a:solidFill>
              </a:rPr>
              <a:t>1</a:t>
            </a:r>
            <a:r>
              <a:rPr lang="en-US" altLang="ko-KR" sz="750" b="1" baseline="30000" dirty="0">
                <a:solidFill>
                  <a:prstClr val="white"/>
                </a:solidFill>
              </a:rPr>
              <a:t>st</a:t>
            </a:r>
            <a:r>
              <a:rPr lang="en-US" altLang="ko-KR" sz="750" b="1" dirty="0">
                <a:solidFill>
                  <a:prstClr val="white"/>
                </a:solidFill>
              </a:rPr>
              <a:t> sealing</a:t>
            </a:r>
            <a:endParaRPr lang="ko-KR" altLang="en-US" sz="750" b="1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2994" y="4058628"/>
            <a:ext cx="73167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prstClr val="white"/>
                </a:solidFill>
              </a:rPr>
              <a:t>2</a:t>
            </a:r>
            <a:r>
              <a:rPr lang="en-US" altLang="ko-KR" sz="750" b="1" baseline="30000" dirty="0">
                <a:solidFill>
                  <a:prstClr val="white"/>
                </a:solidFill>
              </a:rPr>
              <a:t>nd</a:t>
            </a:r>
            <a:r>
              <a:rPr lang="en-US" altLang="ko-KR" sz="750" b="1" dirty="0">
                <a:solidFill>
                  <a:prstClr val="white"/>
                </a:solidFill>
              </a:rPr>
              <a:t>  sealing</a:t>
            </a:r>
            <a:endParaRPr lang="ko-KR" altLang="en-US" sz="75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8604" y="86092"/>
            <a:ext cx="8448353" cy="300082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1350" b="1" dirty="0">
                <a:solidFill>
                  <a:schemeClr val="bg1"/>
                </a:solidFill>
              </a:rPr>
              <a:t>12</a:t>
            </a:r>
            <a:r>
              <a:rPr lang="ko-KR" altLang="en-US" sz="1350" b="1" dirty="0">
                <a:solidFill>
                  <a:schemeClr val="bg1"/>
                </a:solidFill>
              </a:rPr>
              <a:t>인치</a:t>
            </a:r>
            <a:r>
              <a:rPr lang="en-US" altLang="ko-KR" sz="1350" b="1" dirty="0">
                <a:solidFill>
                  <a:schemeClr val="bg1"/>
                </a:solidFill>
              </a:rPr>
              <a:t> FOSB </a:t>
            </a:r>
            <a:r>
              <a:rPr lang="ko-KR" altLang="en-US" sz="1350" b="1" dirty="0" err="1">
                <a:solidFill>
                  <a:schemeClr val="bg1"/>
                </a:solidFill>
              </a:rPr>
              <a:t>팩킹</a:t>
            </a:r>
            <a:r>
              <a:rPr lang="en-US" altLang="ko-KR" sz="1350" b="1" dirty="0">
                <a:solidFill>
                  <a:schemeClr val="bg1"/>
                </a:solidFill>
              </a:rPr>
              <a:t> (After COW)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ST MDG(852: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양산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,982: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엔지니어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LOT) (PKG CODE :G1 00 </a:t>
            </a:r>
            <a:r>
              <a:rPr lang="en-US" altLang="ko-KR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~~)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5168" y="2098562"/>
            <a:ext cx="1112216" cy="90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730" y="2106730"/>
            <a:ext cx="1133528" cy="900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741" y="1926409"/>
            <a:ext cx="1196104" cy="90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8109" y="3640722"/>
            <a:ext cx="1201288" cy="900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35456" y="2845282"/>
            <a:ext cx="163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/>
              <a:t>MBB </a:t>
            </a:r>
            <a:r>
              <a:rPr lang="ko-KR" altLang="en-US" sz="800" b="1" dirty="0"/>
              <a:t>위에 팩킹 슬립이 붙어 있는지</a:t>
            </a:r>
            <a:r>
              <a:rPr lang="en-US" altLang="ko-KR" sz="800" b="1" dirty="0"/>
              <a:t>? 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MBB </a:t>
            </a:r>
            <a:r>
              <a:rPr lang="ko-KR" altLang="en-US" sz="800" b="1" dirty="0"/>
              <a:t>로고를 가리지 않게 붙어 있으면 위치</a:t>
            </a:r>
            <a:r>
              <a:rPr lang="en-US" altLang="ko-KR" sz="800" b="1" dirty="0"/>
              <a:t>.</a:t>
            </a:r>
            <a:r>
              <a:rPr lang="ko-KR" altLang="en-US" sz="800" b="1" dirty="0"/>
              <a:t>방향 무관</a:t>
            </a:r>
            <a:r>
              <a:rPr lang="en-US" altLang="ko-KR" sz="800" b="1" dirty="0"/>
              <a:t>.    </a:t>
            </a:r>
            <a:r>
              <a:rPr lang="ko-KR" altLang="en-US" sz="800" b="1" dirty="0"/>
              <a:t>추가로 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장의 슬립이 같이 </a:t>
            </a:r>
            <a:r>
              <a:rPr lang="en-US" altLang="ko-KR" sz="800" b="1" dirty="0"/>
              <a:t>FLOW</a:t>
            </a:r>
            <a:r>
              <a:rPr lang="ko-KR" altLang="en-US" sz="800" b="1" dirty="0"/>
              <a:t>되어야 합니다</a:t>
            </a:r>
            <a:r>
              <a:rPr lang="en-US" altLang="ko-KR" sz="800" b="1" dirty="0"/>
              <a:t>.             </a:t>
            </a:r>
            <a:r>
              <a:rPr lang="ko-KR" altLang="en-US" sz="800" b="1" dirty="0"/>
              <a:t>한 장은 박스에 한 장은 여분 용     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0828" y="2843090"/>
            <a:ext cx="156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/>
              <a:t>MBB </a:t>
            </a:r>
            <a:r>
              <a:rPr lang="ko-KR" altLang="en-US" sz="800" b="1" dirty="0"/>
              <a:t>에 사진상의 방향으로    회색 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테이프로 감겨져 있는지</a:t>
            </a:r>
            <a:r>
              <a:rPr lang="en-US" altLang="ko-KR" sz="800" b="1" dirty="0"/>
              <a:t>?  </a:t>
            </a:r>
            <a:r>
              <a:rPr lang="ko-KR" altLang="en-US" sz="800" b="1" dirty="0"/>
              <a:t>일반 투명 테이프 사용하지 않음</a:t>
            </a:r>
            <a:r>
              <a:rPr lang="en-US" altLang="ko-KR" sz="800" b="1" dirty="0"/>
              <a:t> </a:t>
            </a:r>
            <a:endParaRPr lang="ko-KR" altLang="en-US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6632" y="4554907"/>
            <a:ext cx="148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ea"/>
                <a:ea typeface="+mj-ea"/>
              </a:rPr>
              <a:t>MBB </a:t>
            </a:r>
            <a:r>
              <a:rPr lang="ko-KR" altLang="en-US" sz="800" b="1" dirty="0">
                <a:latin typeface="+mj-ea"/>
                <a:ea typeface="+mj-ea"/>
              </a:rPr>
              <a:t>봉인이 사진처럼 두 번 되어 있는지</a:t>
            </a:r>
            <a:r>
              <a:rPr lang="en-US" altLang="ko-KR" sz="800" b="1" dirty="0">
                <a:latin typeface="+mj-ea"/>
                <a:ea typeface="+mj-ea"/>
              </a:rPr>
              <a:t>? </a:t>
            </a:r>
            <a:r>
              <a:rPr lang="ko-KR" altLang="en-US" sz="800" b="1" dirty="0">
                <a:latin typeface="+mj-ea"/>
                <a:ea typeface="+mj-ea"/>
              </a:rPr>
              <a:t> 두 번 되어 있어야 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6816" y="4504043"/>
            <a:ext cx="1827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/>
              <a:t>MBB</a:t>
            </a:r>
            <a:r>
              <a:rPr lang="ko-KR" altLang="en-US" sz="800" b="1" dirty="0"/>
              <a:t>로 팩킹 후 </a:t>
            </a:r>
            <a:r>
              <a:rPr lang="en-US" altLang="ko-KR" sz="800" b="1" dirty="0"/>
              <a:t>N2 GAS</a:t>
            </a:r>
            <a:r>
              <a:rPr lang="ko-KR" altLang="en-US" sz="800" b="1" dirty="0"/>
              <a:t>를 넣고 봉인 하므로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진공 포장 상태 </a:t>
            </a:r>
            <a:r>
              <a:rPr lang="en-US" altLang="ko-KR" sz="800" b="1" dirty="0"/>
              <a:t>( FOSB </a:t>
            </a:r>
            <a:r>
              <a:rPr lang="ko-KR" altLang="en-US" sz="800" b="1" dirty="0"/>
              <a:t>모양이 진공 포장으로 보이는 경우</a:t>
            </a:r>
            <a:r>
              <a:rPr lang="en-US" altLang="ko-KR" sz="800" b="1" dirty="0"/>
              <a:t>) </a:t>
            </a:r>
            <a:r>
              <a:rPr lang="ko-KR" altLang="en-US" sz="800" b="1" dirty="0"/>
              <a:t>는 잘 못된 팩킹입니다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00914" y="3929585"/>
            <a:ext cx="731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chemeClr val="bg1"/>
                </a:solidFill>
              </a:rPr>
              <a:t>N2 GAS</a:t>
            </a:r>
            <a:r>
              <a:rPr lang="ko-KR" altLang="en-US" sz="750" b="1" dirty="0">
                <a:solidFill>
                  <a:schemeClr val="bg1"/>
                </a:solidFill>
              </a:rPr>
              <a:t>를</a:t>
            </a:r>
            <a:r>
              <a:rPr lang="en-US" altLang="ko-KR" sz="750" b="1" dirty="0">
                <a:solidFill>
                  <a:schemeClr val="bg1"/>
                </a:solidFill>
              </a:rPr>
              <a:t> </a:t>
            </a:r>
            <a:r>
              <a:rPr lang="ko-KR" altLang="en-US" sz="750" b="1" dirty="0">
                <a:solidFill>
                  <a:schemeClr val="bg1"/>
                </a:solidFill>
              </a:rPr>
              <a:t>넣고 봉인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7136" y="1426440"/>
            <a:ext cx="3618750" cy="63663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388158" y="2998625"/>
            <a:ext cx="142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1.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박스의 밑면에 팩킹 테이프를 붙이고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박스 바닥에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101395032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폼을 넣고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,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긴 쪽 측면에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101395033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폼을 넣고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, 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짧은 쪽 측면에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101395034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폼을 넣습니다</a:t>
            </a:r>
            <a:r>
              <a:rPr lang="en-US" altLang="ko-KR" sz="750" b="1" dirty="0">
                <a:solidFill>
                  <a:srgbClr val="0C203A"/>
                </a:solidFill>
                <a:latin typeface="+mn-ea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94324" y="2138442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긴 쪽 측면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308664" y="2477374"/>
            <a:ext cx="7421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짧은 쪽 측면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52106" y="2992838"/>
            <a:ext cx="1355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</a:rPr>
              <a:t>2. MBB </a:t>
            </a:r>
            <a:r>
              <a:rPr lang="ko-KR" altLang="en-US" sz="800" b="1" dirty="0">
                <a:solidFill>
                  <a:srgbClr val="0C203A"/>
                </a:solidFill>
              </a:rPr>
              <a:t>에 인쇄된 </a:t>
            </a:r>
            <a:r>
              <a:rPr lang="en-US" altLang="ko-KR" sz="800" b="1" dirty="0">
                <a:solidFill>
                  <a:srgbClr val="0C203A"/>
                </a:solidFill>
              </a:rPr>
              <a:t>LOGO</a:t>
            </a:r>
            <a:r>
              <a:rPr lang="ko-KR" altLang="en-US" sz="800" b="1" dirty="0">
                <a:solidFill>
                  <a:srgbClr val="0C203A"/>
                </a:solidFill>
              </a:rPr>
              <a:t>가 위 사진과 같은 방향이 되도록 넣습니다</a:t>
            </a:r>
            <a:r>
              <a:rPr lang="en-US" altLang="ko-KR" sz="800" b="1" dirty="0">
                <a:solidFill>
                  <a:srgbClr val="0C203A"/>
                </a:solidFill>
              </a:rPr>
              <a:t>. </a:t>
            </a:r>
            <a:r>
              <a:rPr lang="ko-KR" altLang="en-US" sz="800" b="1" dirty="0">
                <a:solidFill>
                  <a:srgbClr val="0C203A"/>
                </a:solidFill>
              </a:rPr>
              <a:t>방향이    틀리면 들어가지 않습니다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42138" y="2970637"/>
            <a:ext cx="1524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lt"/>
              </a:rPr>
              <a:t>3.</a:t>
            </a:r>
            <a:r>
              <a:rPr lang="ko-KR" altLang="en-US" sz="800" b="1" dirty="0">
                <a:latin typeface="+mj-lt"/>
              </a:rPr>
              <a:t>위에 </a:t>
            </a:r>
            <a:r>
              <a:rPr lang="en-US" altLang="ko-KR" sz="800" b="1" dirty="0">
                <a:latin typeface="+mj-lt"/>
              </a:rPr>
              <a:t>101395032 </a:t>
            </a:r>
            <a:r>
              <a:rPr lang="ko-KR" altLang="en-US" sz="800" b="1" dirty="0">
                <a:latin typeface="+mj-lt"/>
              </a:rPr>
              <a:t>폼을 넣고</a:t>
            </a:r>
            <a:endParaRPr lang="en-US" altLang="ko-KR" sz="800" b="1" dirty="0">
              <a:latin typeface="+mj-lt"/>
            </a:endParaRPr>
          </a:p>
          <a:p>
            <a:pPr latinLnBrk="1"/>
            <a:r>
              <a:rPr lang="en-US" altLang="ko-KR" sz="800" b="1" dirty="0">
                <a:solidFill>
                  <a:srgbClr val="7773CF"/>
                </a:solidFill>
                <a:latin typeface="+mj-lt"/>
              </a:rPr>
              <a:t>852, 982 CODE </a:t>
            </a:r>
            <a:r>
              <a:rPr lang="ko-KR" altLang="en-US" sz="800" b="1" dirty="0">
                <a:solidFill>
                  <a:srgbClr val="7773CF"/>
                </a:solidFill>
                <a:latin typeface="+mj-lt"/>
              </a:rPr>
              <a:t>모두 </a:t>
            </a:r>
            <a:r>
              <a:rPr lang="en-US" altLang="ko-KR" sz="800" b="1" dirty="0">
                <a:solidFill>
                  <a:srgbClr val="7773CF"/>
                </a:solidFill>
                <a:latin typeface="+mj-lt"/>
              </a:rPr>
              <a:t>TR CARD</a:t>
            </a:r>
            <a:r>
              <a:rPr lang="ko-KR" altLang="en-US" sz="800" b="1" dirty="0">
                <a:solidFill>
                  <a:srgbClr val="7773CF"/>
                </a:solidFill>
                <a:latin typeface="+mj-lt"/>
              </a:rPr>
              <a:t>만 </a:t>
            </a:r>
            <a:r>
              <a:rPr lang="en-US" altLang="ko-KR" sz="800" b="1" dirty="0">
                <a:latin typeface="+mj-lt"/>
              </a:rPr>
              <a:t>BOX</a:t>
            </a:r>
            <a:r>
              <a:rPr lang="ko-KR" altLang="en-US" sz="800" b="1" dirty="0">
                <a:latin typeface="+mj-lt"/>
              </a:rPr>
              <a:t>안에 넣어서 선적 팀으로 보냅니다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17088" y="4315783"/>
            <a:ext cx="1621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4.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박스의 긴 쪽 측면을 기준으로 </a:t>
            </a:r>
            <a:r>
              <a:rPr lang="ko-KR" altLang="en-US" sz="800" b="1" dirty="0" err="1">
                <a:solidFill>
                  <a:srgbClr val="0C203A"/>
                </a:solidFill>
                <a:latin typeface="+mn-ea"/>
              </a:rPr>
              <a:t>웟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 면 좌측 상단에 팩킹 슬립 을 붙입니다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. 982 CODE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는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장이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 SET. 852 CODE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는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2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장이 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1SET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입니다</a:t>
            </a:r>
            <a:r>
              <a:rPr lang="en-US" altLang="ko-KR" sz="800" b="1" dirty="0">
                <a:solidFill>
                  <a:srgbClr val="0C203A"/>
                </a:solidFill>
                <a:latin typeface="+mn-ea"/>
              </a:rPr>
              <a:t>. </a:t>
            </a:r>
            <a:r>
              <a:rPr lang="ko-KR" altLang="en-US" sz="800" b="1" dirty="0">
                <a:solidFill>
                  <a:srgbClr val="0C203A"/>
                </a:solidFill>
                <a:latin typeface="+mn-ea"/>
              </a:rPr>
              <a:t>슬립은 박스의  로고를 가리지 않게 붙입니다 </a:t>
            </a:r>
          </a:p>
        </p:txBody>
      </p:sp>
      <p:sp>
        <p:nvSpPr>
          <p:cNvPr id="2" name="정육면체 1"/>
          <p:cNvSpPr/>
          <p:nvPr/>
        </p:nvSpPr>
        <p:spPr>
          <a:xfrm>
            <a:off x="6129407" y="3767619"/>
            <a:ext cx="951193" cy="540513"/>
          </a:xfrm>
          <a:prstGeom prst="cube">
            <a:avLst>
              <a:gd name="adj" fmla="val 3812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208826" y="3868631"/>
            <a:ext cx="596420" cy="31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7455" y="4098727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긴 쪽 측면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42527" y="3698225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윗면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016511" y="3783455"/>
            <a:ext cx="230235" cy="10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56909" y="3873574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슬립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8158" y="2131625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긴 쪽 측면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7778" y="2093368"/>
            <a:ext cx="1051749" cy="91038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646" y="1939168"/>
            <a:ext cx="1163514" cy="90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658" y="3818812"/>
            <a:ext cx="1568572" cy="6482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668537" y="4277493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Amkor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95542" y="4267803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ST</a:t>
            </a: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4070" y="4269565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982 </a:t>
            </a:r>
            <a:r>
              <a:rPr lang="ko-KR" altLang="en-US" sz="800" b="1" dirty="0">
                <a:solidFill>
                  <a:srgbClr val="FF0000"/>
                </a:solidFill>
              </a:rPr>
              <a:t>만 해당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25397">
            <a:off x="6231873" y="3763356"/>
            <a:ext cx="303910" cy="12560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505556" y="2324356"/>
            <a:ext cx="619891" cy="5301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129946" y="4558405"/>
            <a:ext cx="175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</a:rPr>
              <a:t>MBB</a:t>
            </a:r>
            <a:r>
              <a:rPr lang="ko-KR" altLang="en-US" sz="800" b="1" dirty="0">
                <a:solidFill>
                  <a:srgbClr val="0C203A"/>
                </a:solidFill>
              </a:rPr>
              <a:t>에 붙어 있는 슬립과 </a:t>
            </a:r>
            <a:r>
              <a:rPr lang="en-US" altLang="ko-KR" sz="800" b="1" dirty="0">
                <a:solidFill>
                  <a:srgbClr val="0C203A"/>
                </a:solidFill>
              </a:rPr>
              <a:t>BOX</a:t>
            </a:r>
            <a:r>
              <a:rPr lang="ko-KR" altLang="en-US" sz="800" b="1" dirty="0">
                <a:solidFill>
                  <a:srgbClr val="0C203A"/>
                </a:solidFill>
              </a:rPr>
              <a:t>에 붙이는 슬립이 동일한지 확인하며</a:t>
            </a:r>
            <a:r>
              <a:rPr lang="en-US" altLang="ko-KR" sz="800" b="1" dirty="0">
                <a:solidFill>
                  <a:srgbClr val="0C203A"/>
                </a:solidFill>
              </a:rPr>
              <a:t>, Engineering lot</a:t>
            </a:r>
            <a:r>
              <a:rPr lang="ko-KR" altLang="en-US" sz="800" b="1" dirty="0">
                <a:solidFill>
                  <a:srgbClr val="0C203A"/>
                </a:solidFill>
              </a:rPr>
              <a:t>라고 표기된 슬립은 </a:t>
            </a:r>
            <a:r>
              <a:rPr lang="en-US" altLang="ko-KR" sz="800" b="1" dirty="0">
                <a:solidFill>
                  <a:srgbClr val="0C203A"/>
                </a:solidFill>
              </a:rPr>
              <a:t>982 CODE</a:t>
            </a:r>
            <a:r>
              <a:rPr lang="ko-KR" altLang="en-US" sz="800" b="1" dirty="0">
                <a:solidFill>
                  <a:srgbClr val="0C203A"/>
                </a:solidFill>
              </a:rPr>
              <a:t>만 사용합니다 </a:t>
            </a:r>
          </a:p>
        </p:txBody>
      </p:sp>
      <p:sp>
        <p:nvSpPr>
          <p:cNvPr id="62" name="정육면체 61"/>
          <p:cNvSpPr/>
          <p:nvPr/>
        </p:nvSpPr>
        <p:spPr>
          <a:xfrm>
            <a:off x="7688706" y="3824473"/>
            <a:ext cx="788276" cy="444564"/>
          </a:xfrm>
          <a:prstGeom prst="cube">
            <a:avLst>
              <a:gd name="adj" fmla="val 352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7773331" y="3926781"/>
            <a:ext cx="596420" cy="31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99372" y="4377268"/>
            <a:ext cx="146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</a:rPr>
              <a:t>5. </a:t>
            </a:r>
            <a:r>
              <a:rPr lang="ko-KR" altLang="en-US" sz="800" b="1" dirty="0">
                <a:solidFill>
                  <a:srgbClr val="0C203A"/>
                </a:solidFill>
              </a:rPr>
              <a:t>위 그림 처럼 팩킹 테이프로 봉인 후 선적 팀으로 보냅니다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786862" y="3882789"/>
            <a:ext cx="599516" cy="6674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05360" y="4064302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>
                <a:solidFill>
                  <a:prstClr val="white"/>
                </a:solidFill>
              </a:rPr>
              <a:t>긴 쪽 측면</a:t>
            </a: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7541548" y="3921785"/>
            <a:ext cx="230235" cy="10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287975" y="3956030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테이프</a:t>
            </a:r>
          </a:p>
        </p:txBody>
      </p:sp>
      <p:sp>
        <p:nvSpPr>
          <p:cNvPr id="78" name="직사각형 77"/>
          <p:cNvSpPr/>
          <p:nvPr/>
        </p:nvSpPr>
        <p:spPr>
          <a:xfrm rot="18489533">
            <a:off x="8247347" y="3890932"/>
            <a:ext cx="251377" cy="6687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rot="18489533">
            <a:off x="8286804" y="4144070"/>
            <a:ext cx="283634" cy="4645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18489533">
            <a:off x="7652444" y="3875048"/>
            <a:ext cx="251851" cy="7371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5400000" flipV="1">
            <a:off x="8341494" y="3928255"/>
            <a:ext cx="136211" cy="78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5400000" flipV="1">
            <a:off x="8350017" y="4131074"/>
            <a:ext cx="136211" cy="78658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15719"/>
              </p:ext>
            </p:extLst>
          </p:nvPr>
        </p:nvGraphicFramePr>
        <p:xfrm>
          <a:off x="398605" y="429778"/>
          <a:ext cx="3605619" cy="462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334">
                <a:tc gridSpan="2">
                  <a:txBody>
                    <a:bodyPr/>
                    <a:lstStyle/>
                    <a:p>
                      <a:pPr marL="0" marR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G1 00 4~~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로 시작되면 </a:t>
                      </a:r>
                      <a:r>
                        <a:rPr lang="en-US" altLang="ko-KR" sz="1000" baseline="0" dirty="0">
                          <a:solidFill>
                            <a:srgbClr val="FFFF00"/>
                          </a:solidFill>
                        </a:rPr>
                        <a:t>8</a:t>
                      </a:r>
                      <a:r>
                        <a:rPr lang="ko-KR" altLang="en-US" sz="1000" baseline="0" dirty="0"/>
                        <a:t>인치 </a:t>
                      </a:r>
                      <a:r>
                        <a:rPr lang="en-US" altLang="ko-KR" sz="1000" baseline="0" dirty="0"/>
                        <a:t>FOSB </a:t>
                      </a:r>
                      <a:r>
                        <a:rPr lang="ko-KR" altLang="en-US" sz="1000" baseline="0" dirty="0"/>
                        <a:t>입니다 </a:t>
                      </a:r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r>
                        <a:rPr lang="en-US" altLang="ko-KR" sz="800" b="1" kern="1200" baseline="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WAFER</a:t>
                      </a:r>
                      <a:r>
                        <a:rPr lang="ko-KR" altLang="en-US" sz="800" b="1" kern="1200" baseline="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가 들어 있으므로 핸들링에 각별히 주의 합니다 </a:t>
                      </a:r>
                      <a:endParaRPr lang="ko-KR" altLang="ko-KR" sz="800" b="1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Box</a:t>
                      </a:r>
                      <a:r>
                        <a:rPr lang="en-US" altLang="ko-KR" sz="800" b="1" baseline="0" dirty="0"/>
                        <a:t> packing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작업 전에 아래 내용을 우선 확인 합니다</a:t>
                      </a:r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+mn-lt"/>
                        </a:rPr>
                        <a:t>2</a:t>
                      </a:r>
                      <a:r>
                        <a:rPr lang="ko-KR" altLang="en-US" sz="800" b="1" dirty="0">
                          <a:latin typeface="+mn-lt"/>
                        </a:rPr>
                        <a:t>번 사항 중에 문제가 있는 경우는 다시 </a:t>
                      </a:r>
                      <a:r>
                        <a:rPr lang="en-US" altLang="ko-KR" sz="800" b="1" dirty="0">
                          <a:latin typeface="+mn-lt"/>
                        </a:rPr>
                        <a:t>MBB </a:t>
                      </a:r>
                      <a:r>
                        <a:rPr lang="ko-KR" altLang="en-US" sz="800" b="1" dirty="0">
                          <a:latin typeface="+mn-lt"/>
                        </a:rPr>
                        <a:t>패킹 합니다</a:t>
                      </a:r>
                      <a:r>
                        <a:rPr lang="en-US" altLang="ko-KR" sz="800" b="1" dirty="0">
                          <a:latin typeface="+mn-lt"/>
                        </a:rPr>
                        <a:t>. </a:t>
                      </a:r>
                      <a:r>
                        <a:rPr lang="ko-KR" altLang="en-US" sz="800" b="1" dirty="0">
                          <a:latin typeface="+mn-lt"/>
                        </a:rPr>
                        <a:t>문제가 없는 경우는 아래와 같이 </a:t>
                      </a:r>
                      <a:r>
                        <a:rPr lang="ko-KR" altLang="en-US" sz="800" b="1" dirty="0" err="1">
                          <a:latin typeface="+mn-lt"/>
                        </a:rPr>
                        <a:t>팩킹</a:t>
                      </a:r>
                      <a:r>
                        <a:rPr lang="ko-KR" altLang="en-US" sz="800" b="1" dirty="0">
                          <a:latin typeface="+mn-lt"/>
                        </a:rPr>
                        <a:t> 진행합니다 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7646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32856"/>
              </p:ext>
            </p:extLst>
          </p:nvPr>
        </p:nvGraphicFramePr>
        <p:xfrm>
          <a:off x="4193868" y="411904"/>
          <a:ext cx="4646113" cy="45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740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아래의 팩킹 재료로 팩킹을 진행합니다</a:t>
                      </a:r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="1" baseline="0" dirty="0">
                          <a:latin typeface="+mn-ea"/>
                          <a:ea typeface="+mn-ea"/>
                        </a:rPr>
                        <a:t> INNER BOX</a:t>
                      </a:r>
                      <a:r>
                        <a:rPr lang="ko-KR" altLang="en-US" sz="800" b="1" baseline="0" dirty="0">
                          <a:latin typeface="+mn-ea"/>
                          <a:ea typeface="+mn-ea"/>
                        </a:rPr>
                        <a:t>는 사용하지 않습니다 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8604" y="86092"/>
            <a:ext cx="8448353" cy="300082"/>
          </a:xfrm>
          <a:prstGeom prst="rect">
            <a:avLst/>
          </a:prstGeom>
          <a:solidFill>
            <a:srgbClr val="3366CC"/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1350" b="1" dirty="0">
                <a:solidFill>
                  <a:schemeClr val="bg1"/>
                </a:solidFill>
              </a:rPr>
              <a:t>8</a:t>
            </a:r>
            <a:r>
              <a:rPr lang="ko-KR" altLang="en-US" sz="1350" b="1" dirty="0">
                <a:solidFill>
                  <a:schemeClr val="bg1"/>
                </a:solidFill>
              </a:rPr>
              <a:t>인치</a:t>
            </a:r>
            <a:r>
              <a:rPr lang="en-US" altLang="ko-KR" sz="1350" b="1" dirty="0">
                <a:solidFill>
                  <a:schemeClr val="bg1"/>
                </a:solidFill>
              </a:rPr>
              <a:t> FOSB </a:t>
            </a:r>
            <a:r>
              <a:rPr lang="ko-KR" altLang="en-US" sz="1350" b="1" dirty="0" err="1">
                <a:solidFill>
                  <a:schemeClr val="bg1"/>
                </a:solidFill>
              </a:rPr>
              <a:t>팩킹</a:t>
            </a:r>
            <a:r>
              <a:rPr lang="en-US" altLang="ko-KR" sz="1350" b="1" dirty="0">
                <a:solidFill>
                  <a:schemeClr val="bg1"/>
                </a:solidFill>
              </a:rPr>
              <a:t> (After COW)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ST MDG(852: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양산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,982: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엔지니어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LOT) (PKG CODE :G1 00 </a:t>
            </a:r>
            <a:r>
              <a:rPr lang="en-US" altLang="ko-KR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4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~~)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9571" y="2702521"/>
            <a:ext cx="17304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latin typeface="+mj-ea"/>
                <a:ea typeface="+mj-ea"/>
              </a:rPr>
              <a:t>MBB </a:t>
            </a:r>
            <a:r>
              <a:rPr lang="ko-KR" altLang="en-US" sz="700" b="1" dirty="0">
                <a:latin typeface="+mj-ea"/>
                <a:ea typeface="+mj-ea"/>
              </a:rPr>
              <a:t>위에 팩킹 슬립이 붙어 있는지</a:t>
            </a:r>
            <a:r>
              <a:rPr lang="en-US" altLang="ko-KR" sz="700" b="1" dirty="0">
                <a:latin typeface="+mj-ea"/>
                <a:ea typeface="+mj-ea"/>
              </a:rPr>
              <a:t>? </a:t>
            </a:r>
            <a:r>
              <a:rPr lang="ko-KR" altLang="en-US" sz="700" b="1" dirty="0">
                <a:latin typeface="+mj-ea"/>
                <a:ea typeface="+mj-ea"/>
              </a:rPr>
              <a:t> 슬립이 서로 다른 슬립을 가리지 않는다면 위치</a:t>
            </a:r>
            <a:r>
              <a:rPr lang="en-US" altLang="ko-KR" sz="700" b="1" dirty="0">
                <a:latin typeface="+mj-ea"/>
                <a:ea typeface="+mj-ea"/>
              </a:rPr>
              <a:t>.</a:t>
            </a:r>
            <a:r>
              <a:rPr lang="ko-KR" altLang="en-US" sz="700" b="1" dirty="0">
                <a:latin typeface="+mj-ea"/>
                <a:ea typeface="+mj-ea"/>
              </a:rPr>
              <a:t>방향 무관</a:t>
            </a:r>
            <a:r>
              <a:rPr lang="en-US" altLang="ko-KR" sz="700" b="1" dirty="0">
                <a:latin typeface="+mj-ea"/>
                <a:ea typeface="+mj-ea"/>
              </a:rPr>
              <a:t>. </a:t>
            </a:r>
            <a:r>
              <a:rPr lang="ko-KR" altLang="en-US" sz="700" b="1" dirty="0">
                <a:latin typeface="+mj-ea"/>
                <a:ea typeface="+mj-ea"/>
              </a:rPr>
              <a:t>추가로 각 </a:t>
            </a:r>
            <a:r>
              <a:rPr lang="en-US" altLang="ko-KR" sz="700" b="1" dirty="0">
                <a:latin typeface="+mj-ea"/>
                <a:ea typeface="+mj-ea"/>
              </a:rPr>
              <a:t>2</a:t>
            </a:r>
            <a:r>
              <a:rPr lang="ko-KR" altLang="en-US" sz="700" b="1" dirty="0">
                <a:latin typeface="+mj-ea"/>
                <a:ea typeface="+mj-ea"/>
              </a:rPr>
              <a:t>장의 슬립이 같이 </a:t>
            </a:r>
            <a:r>
              <a:rPr lang="en-US" altLang="ko-KR" sz="700" b="1" dirty="0">
                <a:latin typeface="+mj-ea"/>
                <a:ea typeface="+mj-ea"/>
              </a:rPr>
              <a:t>FLOW</a:t>
            </a:r>
            <a:r>
              <a:rPr lang="ko-KR" altLang="en-US" sz="700" b="1" dirty="0">
                <a:latin typeface="+mj-ea"/>
                <a:ea typeface="+mj-ea"/>
              </a:rPr>
              <a:t>되어야 합니다</a:t>
            </a:r>
            <a:r>
              <a:rPr lang="en-US" altLang="ko-KR" sz="700" b="1" dirty="0">
                <a:latin typeface="+mj-ea"/>
                <a:ea typeface="+mj-ea"/>
              </a:rPr>
              <a:t>.             (</a:t>
            </a:r>
            <a:r>
              <a:rPr lang="ko-KR" altLang="en-US" sz="700" b="1" dirty="0">
                <a:latin typeface="+mj-ea"/>
                <a:ea typeface="+mj-ea"/>
              </a:rPr>
              <a:t>한 장은 박스에 한 장은 여분 용</a:t>
            </a:r>
            <a:r>
              <a:rPr lang="en-US" altLang="ko-KR" sz="700" b="1" dirty="0">
                <a:latin typeface="+mj-ea"/>
                <a:ea typeface="+mj-ea"/>
              </a:rPr>
              <a:t>)</a:t>
            </a:r>
            <a:r>
              <a:rPr lang="ko-KR" altLang="en-US" sz="700" b="1" dirty="0">
                <a:latin typeface="+mj-ea"/>
                <a:ea typeface="+mj-ea"/>
              </a:rPr>
              <a:t>     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37107" y="2693624"/>
            <a:ext cx="1461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/>
              <a:t>MBB </a:t>
            </a:r>
            <a:r>
              <a:rPr lang="ko-KR" altLang="en-US" sz="700" b="1" dirty="0"/>
              <a:t>에 사진상의 방향으로    회색 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테이프로 감겨져 있는지</a:t>
            </a:r>
            <a:r>
              <a:rPr lang="en-US" altLang="ko-KR" sz="700" b="1" dirty="0"/>
              <a:t>?  </a:t>
            </a:r>
            <a:r>
              <a:rPr lang="ko-KR" altLang="en-US" sz="700" b="1" dirty="0"/>
              <a:t>일반 투명 테이프 사용하지 않습니다</a:t>
            </a:r>
            <a:r>
              <a:rPr lang="en-US" altLang="ko-KR" sz="700" b="1" dirty="0"/>
              <a:t>.</a:t>
            </a:r>
            <a:endParaRPr lang="ko-KR" altLang="en-US" sz="7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1395" y="4214955"/>
            <a:ext cx="1485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latin typeface="+mj-ea"/>
                <a:ea typeface="+mj-ea"/>
              </a:rPr>
              <a:t>MBB </a:t>
            </a:r>
            <a:r>
              <a:rPr lang="ko-KR" altLang="en-US" sz="700" b="1" dirty="0">
                <a:latin typeface="+mj-ea"/>
                <a:ea typeface="+mj-ea"/>
              </a:rPr>
              <a:t>봉인이 사진처럼 두 번 되어 있는지</a:t>
            </a:r>
            <a:r>
              <a:rPr lang="en-US" altLang="ko-KR" sz="700" b="1" dirty="0">
                <a:latin typeface="+mj-ea"/>
                <a:ea typeface="+mj-ea"/>
              </a:rPr>
              <a:t>? </a:t>
            </a:r>
            <a:r>
              <a:rPr lang="ko-KR" altLang="en-US" sz="700" b="1" dirty="0">
                <a:latin typeface="+mj-ea"/>
                <a:ea typeface="+mj-ea"/>
              </a:rPr>
              <a:t> 두 번 되어 있어야 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77046" y="4230615"/>
            <a:ext cx="177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latin typeface="+mn-ea"/>
              </a:rPr>
              <a:t>MBB</a:t>
            </a:r>
            <a:r>
              <a:rPr lang="ko-KR" altLang="en-US" sz="700" b="1" dirty="0">
                <a:latin typeface="+mn-ea"/>
              </a:rPr>
              <a:t>로 팩킹 후 </a:t>
            </a:r>
            <a:r>
              <a:rPr lang="en-US" altLang="ko-KR" sz="700" b="1" dirty="0">
                <a:latin typeface="+mn-ea"/>
              </a:rPr>
              <a:t>N2 GAS</a:t>
            </a:r>
            <a:r>
              <a:rPr lang="ko-KR" altLang="en-US" sz="700" b="1" dirty="0">
                <a:latin typeface="+mn-ea"/>
              </a:rPr>
              <a:t>를 넣고 봉인 하므로</a:t>
            </a:r>
            <a:r>
              <a:rPr lang="en-US" altLang="ko-KR" sz="700" b="1" dirty="0">
                <a:latin typeface="+mn-ea"/>
              </a:rPr>
              <a:t>, </a:t>
            </a:r>
            <a:r>
              <a:rPr lang="ko-KR" altLang="en-US" sz="700" b="1" dirty="0">
                <a:latin typeface="+mn-ea"/>
              </a:rPr>
              <a:t>진공 포장 상태 </a:t>
            </a:r>
            <a:r>
              <a:rPr lang="en-US" altLang="ko-KR" sz="700" b="1" dirty="0">
                <a:latin typeface="+mn-ea"/>
              </a:rPr>
              <a:t>( FOSB </a:t>
            </a:r>
            <a:r>
              <a:rPr lang="ko-KR" altLang="en-US" sz="700" b="1" dirty="0">
                <a:latin typeface="+mn-ea"/>
              </a:rPr>
              <a:t>모양이 진공 포장으로 보이는 경우</a:t>
            </a:r>
            <a:r>
              <a:rPr lang="en-US" altLang="ko-KR" sz="700" b="1" dirty="0">
                <a:latin typeface="+mn-ea"/>
              </a:rPr>
              <a:t>) </a:t>
            </a:r>
            <a:r>
              <a:rPr lang="ko-KR" altLang="en-US" sz="700" b="1" dirty="0">
                <a:latin typeface="+mn-ea"/>
              </a:rPr>
              <a:t>는 잘 못된 팩킹입니다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28031" y="2504070"/>
            <a:ext cx="14552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1. 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박스의 밑면에 팩킹 테이프를 붙이고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, 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박스 바닥에 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101397815 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폼을 넣고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,</a:t>
            </a:r>
          </a:p>
          <a:p>
            <a:pPr latinLnBrk="1"/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긴 폼 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101397816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을 넣고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,      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짧은 폼 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101397817</a:t>
            </a:r>
            <a:r>
              <a:rPr lang="ko-KR" altLang="en-US" sz="700" b="1" dirty="0">
                <a:solidFill>
                  <a:srgbClr val="0C203A"/>
                </a:solidFill>
                <a:latin typeface="+mj-ea"/>
                <a:ea typeface="+mj-ea"/>
              </a:rPr>
              <a:t>을 넣습니다</a:t>
            </a:r>
            <a:r>
              <a:rPr lang="en-US" altLang="ko-KR" sz="700" b="1" dirty="0">
                <a:solidFill>
                  <a:srgbClr val="0C203A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13323" y="2503379"/>
            <a:ext cx="135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solidFill>
                  <a:srgbClr val="0C203A"/>
                </a:solidFill>
              </a:rPr>
              <a:t>2. </a:t>
            </a:r>
            <a:r>
              <a:rPr lang="ko-KR" altLang="en-US" sz="700" b="1" dirty="0" err="1">
                <a:solidFill>
                  <a:srgbClr val="0C203A"/>
                </a:solidFill>
              </a:rPr>
              <a:t>팩킹</a:t>
            </a:r>
            <a:r>
              <a:rPr lang="ko-KR" altLang="en-US" sz="700" b="1" dirty="0">
                <a:solidFill>
                  <a:srgbClr val="0C203A"/>
                </a:solidFill>
              </a:rPr>
              <a:t> 슬립이 위로 오도록 넣습니다</a:t>
            </a:r>
            <a:r>
              <a:rPr lang="en-US" altLang="ko-KR" sz="700" b="1" dirty="0">
                <a:solidFill>
                  <a:srgbClr val="0C203A"/>
                </a:solidFill>
              </a:rPr>
              <a:t>. </a:t>
            </a:r>
            <a:r>
              <a:rPr lang="ko-KR" altLang="en-US" sz="700" b="1" dirty="0">
                <a:solidFill>
                  <a:srgbClr val="0C203A"/>
                </a:solidFill>
              </a:rPr>
              <a:t>박스의 상</a:t>
            </a:r>
            <a:r>
              <a:rPr lang="en-US" altLang="ko-KR" sz="700" b="1" dirty="0">
                <a:solidFill>
                  <a:srgbClr val="0C203A"/>
                </a:solidFill>
              </a:rPr>
              <a:t>/</a:t>
            </a:r>
            <a:r>
              <a:rPr lang="ko-KR" altLang="en-US" sz="700" b="1" dirty="0">
                <a:solidFill>
                  <a:srgbClr val="0C203A"/>
                </a:solidFill>
              </a:rPr>
              <a:t>하</a:t>
            </a:r>
            <a:r>
              <a:rPr lang="en-US" altLang="ko-KR" sz="700" b="1" dirty="0">
                <a:solidFill>
                  <a:srgbClr val="0C203A"/>
                </a:solidFill>
              </a:rPr>
              <a:t>/</a:t>
            </a:r>
            <a:r>
              <a:rPr lang="ko-KR" altLang="en-US" sz="700" b="1" dirty="0">
                <a:solidFill>
                  <a:srgbClr val="0C203A"/>
                </a:solidFill>
              </a:rPr>
              <a:t>좌</a:t>
            </a:r>
            <a:r>
              <a:rPr lang="en-US" altLang="ko-KR" sz="700" b="1" dirty="0">
                <a:solidFill>
                  <a:srgbClr val="0C203A"/>
                </a:solidFill>
              </a:rPr>
              <a:t>/</a:t>
            </a:r>
            <a:r>
              <a:rPr lang="ko-KR" altLang="en-US" sz="700" b="1" dirty="0">
                <a:solidFill>
                  <a:srgbClr val="0C203A"/>
                </a:solidFill>
              </a:rPr>
              <a:t>우 길이가 동일하므로 </a:t>
            </a:r>
            <a:r>
              <a:rPr lang="en-US" altLang="ko-KR" sz="700" b="1" dirty="0">
                <a:solidFill>
                  <a:srgbClr val="0C203A"/>
                </a:solidFill>
              </a:rPr>
              <a:t>FOSB</a:t>
            </a:r>
            <a:r>
              <a:rPr lang="ko-KR" altLang="en-US" sz="700" b="1" dirty="0">
                <a:solidFill>
                  <a:srgbClr val="0C203A"/>
                </a:solidFill>
              </a:rPr>
              <a:t>의 정해진 방향은 없습니다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09288" y="2480556"/>
            <a:ext cx="15785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solidFill>
                  <a:srgbClr val="0C203A"/>
                </a:solidFill>
              </a:rPr>
              <a:t>3.</a:t>
            </a:r>
            <a:r>
              <a:rPr lang="ko-KR" altLang="en-US" sz="700" b="1" dirty="0">
                <a:solidFill>
                  <a:srgbClr val="0C203A"/>
                </a:solidFill>
              </a:rPr>
              <a:t>위에 </a:t>
            </a:r>
            <a:r>
              <a:rPr lang="en-US" altLang="ko-KR" sz="700" b="1" dirty="0">
                <a:solidFill>
                  <a:srgbClr val="0C203A"/>
                </a:solidFill>
              </a:rPr>
              <a:t>101397815 </a:t>
            </a:r>
            <a:r>
              <a:rPr lang="ko-KR" altLang="en-US" sz="700" b="1" dirty="0">
                <a:solidFill>
                  <a:srgbClr val="0C203A"/>
                </a:solidFill>
              </a:rPr>
              <a:t>폼을 넣고</a:t>
            </a:r>
            <a:endParaRPr lang="en-US" altLang="ko-KR" sz="700" b="1" dirty="0">
              <a:solidFill>
                <a:srgbClr val="0C203A"/>
              </a:solidFill>
            </a:endParaRPr>
          </a:p>
          <a:p>
            <a:pPr latinLnBrk="1"/>
            <a:r>
              <a:rPr lang="en-US" altLang="ko-KR" sz="700" b="1" dirty="0">
                <a:solidFill>
                  <a:srgbClr val="0C203A"/>
                </a:solidFill>
              </a:rPr>
              <a:t>TR CARD</a:t>
            </a:r>
            <a:r>
              <a:rPr lang="ko-KR" altLang="en-US" sz="700" b="1" dirty="0">
                <a:solidFill>
                  <a:srgbClr val="0C203A"/>
                </a:solidFill>
              </a:rPr>
              <a:t>를 넣습니다</a:t>
            </a:r>
            <a:r>
              <a:rPr lang="en-US" altLang="ko-KR" sz="700" b="1" dirty="0">
                <a:solidFill>
                  <a:srgbClr val="0C203A"/>
                </a:solidFill>
              </a:rPr>
              <a:t>. </a:t>
            </a:r>
          </a:p>
          <a:p>
            <a:pPr latinLnBrk="1"/>
            <a:r>
              <a:rPr lang="en-US" altLang="ko-KR" sz="700" b="1" dirty="0">
                <a:solidFill>
                  <a:srgbClr val="7773CF"/>
                </a:solidFill>
              </a:rPr>
              <a:t>852, 982 CODE</a:t>
            </a:r>
            <a:r>
              <a:rPr lang="ko-KR" altLang="en-US" sz="700" b="1" dirty="0">
                <a:solidFill>
                  <a:srgbClr val="7773CF"/>
                </a:solidFill>
              </a:rPr>
              <a:t> 모두 </a:t>
            </a:r>
            <a:r>
              <a:rPr lang="en-US" altLang="ko-KR" sz="700" b="1" dirty="0">
                <a:solidFill>
                  <a:srgbClr val="7773CF"/>
                </a:solidFill>
              </a:rPr>
              <a:t>TR CARD</a:t>
            </a:r>
            <a:r>
              <a:rPr lang="ko-KR" altLang="en-US" sz="700" b="1" dirty="0">
                <a:solidFill>
                  <a:srgbClr val="7773CF"/>
                </a:solidFill>
              </a:rPr>
              <a:t>만</a:t>
            </a:r>
            <a:endParaRPr lang="en-US" altLang="ko-KR" sz="700" b="1" dirty="0">
              <a:solidFill>
                <a:srgbClr val="7773CF"/>
              </a:solidFill>
            </a:endParaRPr>
          </a:p>
          <a:p>
            <a:pPr latinLnBrk="1"/>
            <a:r>
              <a:rPr lang="en-US" altLang="ko-KR" sz="700" b="1" dirty="0"/>
              <a:t>BOX</a:t>
            </a:r>
            <a:r>
              <a:rPr lang="ko-KR" altLang="en-US" sz="700" b="1" dirty="0"/>
              <a:t>안에 넣어서 선적 팀으로 보냅니다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03" y="1802932"/>
            <a:ext cx="1059342" cy="90227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947" y="1794337"/>
            <a:ext cx="1222839" cy="906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854" y="853570"/>
            <a:ext cx="3699971" cy="63594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101" y="1601232"/>
            <a:ext cx="1086665" cy="8793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5037" y="1713768"/>
            <a:ext cx="6539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긴 쪽 폼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4341982" y="1969623"/>
            <a:ext cx="67282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50" b="1" dirty="0"/>
              <a:t>짧은 쪽 폼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8141" y="1601730"/>
            <a:ext cx="962496" cy="90234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616" y="1606612"/>
            <a:ext cx="1177503" cy="89257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400232" y="3344267"/>
            <a:ext cx="1292936" cy="900000"/>
            <a:chOff x="2372964" y="3633779"/>
            <a:chExt cx="1292936" cy="90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2964" y="3633779"/>
              <a:ext cx="1203922" cy="9000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934228" y="4123605"/>
              <a:ext cx="73167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750" b="1" dirty="0">
                  <a:solidFill>
                    <a:schemeClr val="bg1"/>
                  </a:solidFill>
                </a:rPr>
                <a:t>N2 GAS</a:t>
              </a:r>
              <a:r>
                <a:rPr lang="ko-KR" altLang="en-US" sz="750" b="1" dirty="0">
                  <a:solidFill>
                    <a:schemeClr val="bg1"/>
                  </a:solidFill>
                </a:rPr>
                <a:t>를</a:t>
              </a:r>
              <a:r>
                <a:rPr lang="en-US" altLang="ko-KR" sz="75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750" b="1" dirty="0">
                  <a:solidFill>
                    <a:schemeClr val="bg1"/>
                  </a:solidFill>
                </a:rPr>
                <a:t>넣고 봉인</a:t>
              </a: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00438"/>
              </p:ext>
            </p:extLst>
          </p:nvPr>
        </p:nvGraphicFramePr>
        <p:xfrm>
          <a:off x="5649983" y="3242610"/>
          <a:ext cx="3187616" cy="101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95">
                  <a:extLst>
                    <a:ext uri="{9D8B030D-6E8A-4147-A177-3AD203B41FA5}">
                      <a16:colId xmlns:a16="http://schemas.microsoft.com/office/drawing/2014/main" val="2234673594"/>
                    </a:ext>
                  </a:extLst>
                </a:gridCol>
                <a:gridCol w="1034271">
                  <a:extLst>
                    <a:ext uri="{9D8B030D-6E8A-4147-A177-3AD203B41FA5}">
                      <a16:colId xmlns:a16="http://schemas.microsoft.com/office/drawing/2014/main" val="3318480692"/>
                    </a:ext>
                  </a:extLst>
                </a:gridCol>
                <a:gridCol w="1106950">
                  <a:extLst>
                    <a:ext uri="{9D8B030D-6E8A-4147-A177-3AD203B41FA5}">
                      <a16:colId xmlns:a16="http://schemas.microsoft.com/office/drawing/2014/main" val="2539291954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윗면</a:t>
                      </a:r>
                    </a:p>
                  </a:txBody>
                  <a:tcPr marL="107289" marR="107289" marT="53645" marB="536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아랫면</a:t>
                      </a:r>
                    </a:p>
                  </a:txBody>
                  <a:tcPr marL="107289" marR="107289" marT="53645" marB="536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</a:rPr>
                        <a:t>테이핑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 위치</a:t>
                      </a:r>
                    </a:p>
                  </a:txBody>
                  <a:tcPr marL="107289" marR="107289" marT="53645" marB="53645"/>
                </a:tc>
                <a:extLst>
                  <a:ext uri="{0D108BD9-81ED-4DB2-BD59-A6C34878D82A}">
                    <a16:rowId xmlns:a16="http://schemas.microsoft.com/office/drawing/2014/main" val="317791028"/>
                  </a:ext>
                </a:extLst>
              </a:tr>
              <a:tr h="79134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7289" marR="107289" marT="53645" marB="5364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7289" marR="107289" marT="53645" marB="5364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7289" marR="107289" marT="53645" marB="53645"/>
                </a:tc>
                <a:extLst>
                  <a:ext uri="{0D108BD9-81ED-4DB2-BD59-A6C34878D82A}">
                    <a16:rowId xmlns:a16="http://schemas.microsoft.com/office/drawing/2014/main" val="319145137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672530" y="4291632"/>
            <a:ext cx="167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solidFill>
                  <a:srgbClr val="0C203A"/>
                </a:solidFill>
              </a:rPr>
              <a:t>4. </a:t>
            </a:r>
            <a:r>
              <a:rPr lang="ko-KR" altLang="en-US" sz="700" b="1" dirty="0">
                <a:solidFill>
                  <a:srgbClr val="0C203A"/>
                </a:solidFill>
              </a:rPr>
              <a:t>박스의 </a:t>
            </a:r>
            <a:r>
              <a:rPr lang="ko-KR" altLang="en-US" sz="700" b="1" dirty="0" err="1">
                <a:solidFill>
                  <a:srgbClr val="0C203A"/>
                </a:solidFill>
              </a:rPr>
              <a:t>웟</a:t>
            </a:r>
            <a:r>
              <a:rPr lang="ko-KR" altLang="en-US" sz="700" b="1" dirty="0">
                <a:solidFill>
                  <a:srgbClr val="0C203A"/>
                </a:solidFill>
              </a:rPr>
              <a:t> 면에 팩킹 슬립 을 붙입니다</a:t>
            </a:r>
            <a:r>
              <a:rPr lang="en-US" altLang="ko-KR" sz="700" b="1" dirty="0">
                <a:solidFill>
                  <a:srgbClr val="0C203A"/>
                </a:solidFill>
              </a:rPr>
              <a:t>. 982 CODE</a:t>
            </a:r>
            <a:r>
              <a:rPr lang="ko-KR" altLang="en-US" sz="700" b="1" dirty="0">
                <a:solidFill>
                  <a:srgbClr val="0C203A"/>
                </a:solidFill>
              </a:rPr>
              <a:t>는 </a:t>
            </a:r>
            <a:r>
              <a:rPr lang="en-US" altLang="ko-KR" sz="700" b="1" dirty="0">
                <a:solidFill>
                  <a:srgbClr val="0C203A"/>
                </a:solidFill>
              </a:rPr>
              <a:t>3</a:t>
            </a:r>
            <a:r>
              <a:rPr lang="ko-KR" altLang="en-US" sz="700" b="1" dirty="0">
                <a:solidFill>
                  <a:srgbClr val="0C203A"/>
                </a:solidFill>
              </a:rPr>
              <a:t>장이 </a:t>
            </a:r>
            <a:r>
              <a:rPr lang="en-US" altLang="ko-KR" sz="700" b="1" dirty="0">
                <a:solidFill>
                  <a:srgbClr val="0C203A"/>
                </a:solidFill>
              </a:rPr>
              <a:t>1 SET. 852 CODE</a:t>
            </a:r>
            <a:r>
              <a:rPr lang="ko-KR" altLang="en-US" sz="700" b="1" dirty="0">
                <a:solidFill>
                  <a:srgbClr val="0C203A"/>
                </a:solidFill>
              </a:rPr>
              <a:t>는 </a:t>
            </a:r>
            <a:r>
              <a:rPr lang="en-US" altLang="ko-KR" sz="700" b="1" dirty="0">
                <a:solidFill>
                  <a:srgbClr val="0C203A"/>
                </a:solidFill>
              </a:rPr>
              <a:t>2</a:t>
            </a:r>
            <a:r>
              <a:rPr lang="ko-KR" altLang="en-US" sz="700" b="1" dirty="0">
                <a:solidFill>
                  <a:srgbClr val="0C203A"/>
                </a:solidFill>
              </a:rPr>
              <a:t>장이 </a:t>
            </a:r>
            <a:r>
              <a:rPr lang="en-US" altLang="ko-KR" sz="700" b="1" dirty="0">
                <a:solidFill>
                  <a:srgbClr val="0C203A"/>
                </a:solidFill>
              </a:rPr>
              <a:t>1SET </a:t>
            </a:r>
            <a:r>
              <a:rPr lang="ko-KR" altLang="en-US" sz="700" b="1" dirty="0">
                <a:solidFill>
                  <a:srgbClr val="0C203A"/>
                </a:solidFill>
              </a:rPr>
              <a:t>입니다</a:t>
            </a:r>
            <a:r>
              <a:rPr lang="en-US" altLang="ko-KR" sz="700" b="1" dirty="0">
                <a:solidFill>
                  <a:srgbClr val="0C203A"/>
                </a:solidFill>
              </a:rPr>
              <a:t>. ( </a:t>
            </a:r>
            <a:r>
              <a:rPr lang="ko-KR" altLang="en-US" sz="700" b="1" dirty="0">
                <a:solidFill>
                  <a:srgbClr val="0C203A"/>
                </a:solidFill>
              </a:rPr>
              <a:t>슬립 위치는 선적 팀 요청 사항</a:t>
            </a:r>
            <a:r>
              <a:rPr lang="en-US" altLang="ko-KR" sz="700" b="1" dirty="0">
                <a:solidFill>
                  <a:srgbClr val="0C203A"/>
                </a:solidFill>
              </a:rPr>
              <a:t>)</a:t>
            </a:r>
            <a:endParaRPr lang="ko-KR" altLang="en-US" sz="700" b="1" dirty="0">
              <a:solidFill>
                <a:srgbClr val="0C203A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95909" y="3462495"/>
            <a:ext cx="853956" cy="778754"/>
            <a:chOff x="5965383" y="4036470"/>
            <a:chExt cx="853956" cy="77875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5010" y="4037822"/>
              <a:ext cx="788946" cy="777402"/>
            </a:xfrm>
            <a:prstGeom prst="rect">
              <a:avLst/>
            </a:prstGeom>
          </p:spPr>
        </p:pic>
        <p:sp>
          <p:nvSpPr>
            <p:cNvPr id="130" name="직사각형 129"/>
            <p:cNvSpPr/>
            <p:nvPr/>
          </p:nvSpPr>
          <p:spPr>
            <a:xfrm>
              <a:off x="6026782" y="4036470"/>
              <a:ext cx="64188" cy="766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755151" y="4036470"/>
              <a:ext cx="64188" cy="766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6200000">
              <a:off x="6353484" y="4031903"/>
              <a:ext cx="115287" cy="7780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409534" y="4040048"/>
              <a:ext cx="59706" cy="7668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166350" y="4344668"/>
              <a:ext cx="36404" cy="154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965383" y="4461355"/>
              <a:ext cx="438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700" b="1" dirty="0"/>
                <a:t>패킹슬립</a:t>
              </a:r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 flipH="1" flipV="1">
              <a:off x="6428381" y="4230236"/>
              <a:ext cx="202133" cy="268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7858261" y="3524558"/>
            <a:ext cx="800984" cy="642055"/>
            <a:chOff x="7914586" y="4098073"/>
            <a:chExt cx="800984" cy="642055"/>
          </a:xfrm>
        </p:grpSpPr>
        <p:grpSp>
          <p:nvGrpSpPr>
            <p:cNvPr id="125" name="그룹 124"/>
            <p:cNvGrpSpPr/>
            <p:nvPr/>
          </p:nvGrpSpPr>
          <p:grpSpPr>
            <a:xfrm>
              <a:off x="7934020" y="4098073"/>
              <a:ext cx="762172" cy="618367"/>
              <a:chOff x="5335629" y="1822745"/>
              <a:chExt cx="958477" cy="777029"/>
            </a:xfrm>
          </p:grpSpPr>
          <p:sp>
            <p:nvSpPr>
              <p:cNvPr id="126" name="정육면체 125"/>
              <p:cNvSpPr/>
              <p:nvPr/>
            </p:nvSpPr>
            <p:spPr>
              <a:xfrm>
                <a:off x="5336598" y="1822745"/>
                <a:ext cx="957507" cy="77698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 flipV="1">
                <a:off x="5335629" y="2405668"/>
                <a:ext cx="225419" cy="194106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H="1">
                <a:off x="5561048" y="2405668"/>
                <a:ext cx="733058" cy="0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5561048" y="1822745"/>
                <a:ext cx="0" cy="590279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평행 사변형 143"/>
            <p:cNvSpPr/>
            <p:nvPr/>
          </p:nvSpPr>
          <p:spPr>
            <a:xfrm>
              <a:off x="8002985" y="4151454"/>
              <a:ext cx="633068" cy="51626"/>
            </a:xfrm>
            <a:prstGeom prst="parallelogram">
              <a:avLst>
                <a:gd name="adj" fmla="val 959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 145"/>
            <p:cNvSpPr/>
            <p:nvPr/>
          </p:nvSpPr>
          <p:spPr>
            <a:xfrm>
              <a:off x="8464519" y="4101307"/>
              <a:ext cx="242271" cy="161527"/>
            </a:xfrm>
            <a:custGeom>
              <a:avLst/>
              <a:gdLst>
                <a:gd name="connsiteX0" fmla="*/ 0 w 238125"/>
                <a:gd name="connsiteY0" fmla="*/ 171450 h 176212"/>
                <a:gd name="connsiteX1" fmla="*/ 66675 w 238125"/>
                <a:gd name="connsiteY1" fmla="*/ 176212 h 176212"/>
                <a:gd name="connsiteX2" fmla="*/ 238125 w 238125"/>
                <a:gd name="connsiteY2" fmla="*/ 0 h 176212"/>
                <a:gd name="connsiteX3" fmla="*/ 157162 w 238125"/>
                <a:gd name="connsiteY3" fmla="*/ 0 h 176212"/>
                <a:gd name="connsiteX4" fmla="*/ 0 w 238125"/>
                <a:gd name="connsiteY4" fmla="*/ 17145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76212">
                  <a:moveTo>
                    <a:pt x="0" y="171450"/>
                  </a:moveTo>
                  <a:lnTo>
                    <a:pt x="66675" y="176212"/>
                  </a:lnTo>
                  <a:lnTo>
                    <a:pt x="238125" y="0"/>
                  </a:lnTo>
                  <a:lnTo>
                    <a:pt x="157162" y="0"/>
                  </a:lnTo>
                  <a:lnTo>
                    <a:pt x="0" y="1714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 146"/>
            <p:cNvSpPr/>
            <p:nvPr/>
          </p:nvSpPr>
          <p:spPr>
            <a:xfrm rot="21357729">
              <a:off x="8526189" y="4107056"/>
              <a:ext cx="189381" cy="217638"/>
            </a:xfrm>
            <a:custGeom>
              <a:avLst/>
              <a:gdLst>
                <a:gd name="connsiteX0" fmla="*/ 0 w 185738"/>
                <a:gd name="connsiteY0" fmla="*/ 190500 h 261938"/>
                <a:gd name="connsiteX1" fmla="*/ 185738 w 185738"/>
                <a:gd name="connsiteY1" fmla="*/ 0 h 261938"/>
                <a:gd name="connsiteX2" fmla="*/ 180975 w 185738"/>
                <a:gd name="connsiteY2" fmla="*/ 95250 h 261938"/>
                <a:gd name="connsiteX3" fmla="*/ 9525 w 185738"/>
                <a:gd name="connsiteY3" fmla="*/ 261938 h 261938"/>
                <a:gd name="connsiteX4" fmla="*/ 0 w 185738"/>
                <a:gd name="connsiteY4" fmla="*/ 190500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261938">
                  <a:moveTo>
                    <a:pt x="0" y="190500"/>
                  </a:moveTo>
                  <a:lnTo>
                    <a:pt x="185738" y="0"/>
                  </a:lnTo>
                  <a:lnTo>
                    <a:pt x="180975" y="95250"/>
                  </a:lnTo>
                  <a:lnTo>
                    <a:pt x="9525" y="261938"/>
                  </a:lnTo>
                  <a:lnTo>
                    <a:pt x="0" y="1905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 148"/>
            <p:cNvSpPr/>
            <p:nvPr/>
          </p:nvSpPr>
          <p:spPr>
            <a:xfrm rot="21244030">
              <a:off x="7924939" y="4122799"/>
              <a:ext cx="154040" cy="194985"/>
            </a:xfrm>
            <a:custGeom>
              <a:avLst/>
              <a:gdLst>
                <a:gd name="connsiteX0" fmla="*/ 0 w 185738"/>
                <a:gd name="connsiteY0" fmla="*/ 190500 h 261938"/>
                <a:gd name="connsiteX1" fmla="*/ 185738 w 185738"/>
                <a:gd name="connsiteY1" fmla="*/ 0 h 261938"/>
                <a:gd name="connsiteX2" fmla="*/ 180975 w 185738"/>
                <a:gd name="connsiteY2" fmla="*/ 95250 h 261938"/>
                <a:gd name="connsiteX3" fmla="*/ 9525 w 185738"/>
                <a:gd name="connsiteY3" fmla="*/ 261938 h 261938"/>
                <a:gd name="connsiteX4" fmla="*/ 0 w 185738"/>
                <a:gd name="connsiteY4" fmla="*/ 190500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261938">
                  <a:moveTo>
                    <a:pt x="0" y="190500"/>
                  </a:moveTo>
                  <a:lnTo>
                    <a:pt x="185738" y="0"/>
                  </a:lnTo>
                  <a:lnTo>
                    <a:pt x="180975" y="95250"/>
                  </a:lnTo>
                  <a:lnTo>
                    <a:pt x="9525" y="261938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평행 사변형 149"/>
            <p:cNvSpPr/>
            <p:nvPr/>
          </p:nvSpPr>
          <p:spPr>
            <a:xfrm>
              <a:off x="8018657" y="4608903"/>
              <a:ext cx="601261" cy="51626"/>
            </a:xfrm>
            <a:prstGeom prst="parallelogram">
              <a:avLst>
                <a:gd name="adj" fmla="val 9598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 147"/>
            <p:cNvSpPr/>
            <p:nvPr/>
          </p:nvSpPr>
          <p:spPr>
            <a:xfrm rot="21360694">
              <a:off x="7929181" y="4099029"/>
              <a:ext cx="262368" cy="161918"/>
            </a:xfrm>
            <a:custGeom>
              <a:avLst/>
              <a:gdLst>
                <a:gd name="connsiteX0" fmla="*/ 0 w 238125"/>
                <a:gd name="connsiteY0" fmla="*/ 171450 h 176212"/>
                <a:gd name="connsiteX1" fmla="*/ 66675 w 238125"/>
                <a:gd name="connsiteY1" fmla="*/ 176212 h 176212"/>
                <a:gd name="connsiteX2" fmla="*/ 238125 w 238125"/>
                <a:gd name="connsiteY2" fmla="*/ 0 h 176212"/>
                <a:gd name="connsiteX3" fmla="*/ 157162 w 238125"/>
                <a:gd name="connsiteY3" fmla="*/ 0 h 176212"/>
                <a:gd name="connsiteX4" fmla="*/ 0 w 238125"/>
                <a:gd name="connsiteY4" fmla="*/ 17145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76212">
                  <a:moveTo>
                    <a:pt x="0" y="171450"/>
                  </a:moveTo>
                  <a:lnTo>
                    <a:pt x="66675" y="176212"/>
                  </a:lnTo>
                  <a:lnTo>
                    <a:pt x="238125" y="0"/>
                  </a:lnTo>
                  <a:lnTo>
                    <a:pt x="157162" y="0"/>
                  </a:lnTo>
                  <a:lnTo>
                    <a:pt x="0" y="1714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 151"/>
            <p:cNvSpPr/>
            <p:nvPr/>
          </p:nvSpPr>
          <p:spPr>
            <a:xfrm rot="21281095">
              <a:off x="7914586" y="4484305"/>
              <a:ext cx="223838" cy="226790"/>
            </a:xfrm>
            <a:custGeom>
              <a:avLst/>
              <a:gdLst>
                <a:gd name="connsiteX0" fmla="*/ 0 w 185738"/>
                <a:gd name="connsiteY0" fmla="*/ 190500 h 261938"/>
                <a:gd name="connsiteX1" fmla="*/ 185738 w 185738"/>
                <a:gd name="connsiteY1" fmla="*/ 0 h 261938"/>
                <a:gd name="connsiteX2" fmla="*/ 180975 w 185738"/>
                <a:gd name="connsiteY2" fmla="*/ 95250 h 261938"/>
                <a:gd name="connsiteX3" fmla="*/ 9525 w 185738"/>
                <a:gd name="connsiteY3" fmla="*/ 261938 h 261938"/>
                <a:gd name="connsiteX4" fmla="*/ 0 w 185738"/>
                <a:gd name="connsiteY4" fmla="*/ 190500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261938">
                  <a:moveTo>
                    <a:pt x="0" y="190500"/>
                  </a:moveTo>
                  <a:lnTo>
                    <a:pt x="185738" y="0"/>
                  </a:lnTo>
                  <a:lnTo>
                    <a:pt x="180975" y="95250"/>
                  </a:lnTo>
                  <a:lnTo>
                    <a:pt x="9525" y="261938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 152"/>
            <p:cNvSpPr/>
            <p:nvPr/>
          </p:nvSpPr>
          <p:spPr>
            <a:xfrm rot="224976">
              <a:off x="7924674" y="4564951"/>
              <a:ext cx="284046" cy="175177"/>
            </a:xfrm>
            <a:custGeom>
              <a:avLst/>
              <a:gdLst>
                <a:gd name="connsiteX0" fmla="*/ 0 w 238125"/>
                <a:gd name="connsiteY0" fmla="*/ 171450 h 176212"/>
                <a:gd name="connsiteX1" fmla="*/ 66675 w 238125"/>
                <a:gd name="connsiteY1" fmla="*/ 176212 h 176212"/>
                <a:gd name="connsiteX2" fmla="*/ 238125 w 238125"/>
                <a:gd name="connsiteY2" fmla="*/ 0 h 176212"/>
                <a:gd name="connsiteX3" fmla="*/ 157162 w 238125"/>
                <a:gd name="connsiteY3" fmla="*/ 0 h 176212"/>
                <a:gd name="connsiteX4" fmla="*/ 0 w 238125"/>
                <a:gd name="connsiteY4" fmla="*/ 17145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76212">
                  <a:moveTo>
                    <a:pt x="0" y="171450"/>
                  </a:moveTo>
                  <a:lnTo>
                    <a:pt x="66675" y="176212"/>
                  </a:lnTo>
                  <a:lnTo>
                    <a:pt x="238125" y="0"/>
                  </a:lnTo>
                  <a:lnTo>
                    <a:pt x="157162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 154"/>
            <p:cNvSpPr/>
            <p:nvPr/>
          </p:nvSpPr>
          <p:spPr>
            <a:xfrm rot="21306880">
              <a:off x="8458988" y="4566060"/>
              <a:ext cx="246071" cy="148262"/>
            </a:xfrm>
            <a:custGeom>
              <a:avLst/>
              <a:gdLst>
                <a:gd name="connsiteX0" fmla="*/ 0 w 238125"/>
                <a:gd name="connsiteY0" fmla="*/ 171450 h 176212"/>
                <a:gd name="connsiteX1" fmla="*/ 66675 w 238125"/>
                <a:gd name="connsiteY1" fmla="*/ 176212 h 176212"/>
                <a:gd name="connsiteX2" fmla="*/ 238125 w 238125"/>
                <a:gd name="connsiteY2" fmla="*/ 0 h 176212"/>
                <a:gd name="connsiteX3" fmla="*/ 157162 w 238125"/>
                <a:gd name="connsiteY3" fmla="*/ 0 h 176212"/>
                <a:gd name="connsiteX4" fmla="*/ 0 w 238125"/>
                <a:gd name="connsiteY4" fmla="*/ 17145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76212">
                  <a:moveTo>
                    <a:pt x="0" y="171450"/>
                  </a:moveTo>
                  <a:lnTo>
                    <a:pt x="66675" y="176212"/>
                  </a:lnTo>
                  <a:lnTo>
                    <a:pt x="238125" y="0"/>
                  </a:lnTo>
                  <a:lnTo>
                    <a:pt x="157162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 153"/>
            <p:cNvSpPr/>
            <p:nvPr/>
          </p:nvSpPr>
          <p:spPr>
            <a:xfrm>
              <a:off x="8540790" y="4510258"/>
              <a:ext cx="160779" cy="200763"/>
            </a:xfrm>
            <a:custGeom>
              <a:avLst/>
              <a:gdLst>
                <a:gd name="connsiteX0" fmla="*/ 0 w 185738"/>
                <a:gd name="connsiteY0" fmla="*/ 190500 h 261938"/>
                <a:gd name="connsiteX1" fmla="*/ 185738 w 185738"/>
                <a:gd name="connsiteY1" fmla="*/ 0 h 261938"/>
                <a:gd name="connsiteX2" fmla="*/ 180975 w 185738"/>
                <a:gd name="connsiteY2" fmla="*/ 95250 h 261938"/>
                <a:gd name="connsiteX3" fmla="*/ 9525 w 185738"/>
                <a:gd name="connsiteY3" fmla="*/ 261938 h 261938"/>
                <a:gd name="connsiteX4" fmla="*/ 0 w 185738"/>
                <a:gd name="connsiteY4" fmla="*/ 190500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8" h="261938">
                  <a:moveTo>
                    <a:pt x="0" y="190500"/>
                  </a:moveTo>
                  <a:lnTo>
                    <a:pt x="185738" y="0"/>
                  </a:lnTo>
                  <a:lnTo>
                    <a:pt x="180975" y="95250"/>
                  </a:lnTo>
                  <a:lnTo>
                    <a:pt x="9525" y="261938"/>
                  </a:lnTo>
                  <a:lnTo>
                    <a:pt x="0" y="1905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99617" y="3346346"/>
            <a:ext cx="1346667" cy="873651"/>
            <a:chOff x="801139" y="3660128"/>
            <a:chExt cx="1346667" cy="873651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3" cstate="screen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139" y="3660128"/>
              <a:ext cx="1257958" cy="87365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30254" y="3737243"/>
              <a:ext cx="65390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750" b="1" dirty="0">
                  <a:solidFill>
                    <a:prstClr val="white"/>
                  </a:solidFill>
                </a:rPr>
                <a:t>1</a:t>
              </a:r>
              <a:r>
                <a:rPr lang="en-US" altLang="ko-KR" sz="750" b="1" baseline="30000" dirty="0">
                  <a:solidFill>
                    <a:prstClr val="white"/>
                  </a:solidFill>
                </a:rPr>
                <a:t>st</a:t>
              </a:r>
              <a:r>
                <a:rPr lang="en-US" altLang="ko-KR" sz="750" b="1" dirty="0">
                  <a:solidFill>
                    <a:prstClr val="white"/>
                  </a:solidFill>
                </a:rPr>
                <a:t> sealing</a:t>
              </a:r>
              <a:endParaRPr lang="ko-KR" altLang="en-US" sz="750" b="1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16134" y="4050342"/>
              <a:ext cx="73167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750" b="1" dirty="0">
                  <a:solidFill>
                    <a:prstClr val="white"/>
                  </a:solidFill>
                </a:rPr>
                <a:t>2</a:t>
              </a:r>
              <a:r>
                <a:rPr lang="en-US" altLang="ko-KR" sz="750" b="1" baseline="30000" dirty="0">
                  <a:solidFill>
                    <a:prstClr val="white"/>
                  </a:solidFill>
                </a:rPr>
                <a:t>nd</a:t>
              </a:r>
              <a:r>
                <a:rPr lang="en-US" altLang="ko-KR" sz="750" b="1" dirty="0">
                  <a:solidFill>
                    <a:prstClr val="white"/>
                  </a:solidFill>
                </a:rPr>
                <a:t>  sealing</a:t>
              </a:r>
              <a:endParaRPr lang="ko-KR" altLang="en-US" sz="75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221" y="3312142"/>
            <a:ext cx="1568572" cy="64829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488100" y="3770823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Amkor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15105" y="3761133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ST</a:t>
            </a:r>
          </a:p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93633" y="3762895"/>
            <a:ext cx="59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982 </a:t>
            </a:r>
            <a:r>
              <a:rPr lang="ko-KR" altLang="en-US" sz="800" b="1" dirty="0">
                <a:solidFill>
                  <a:srgbClr val="FF0000"/>
                </a:solidFill>
              </a:rPr>
              <a:t>만 해당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35027" y="4079024"/>
            <a:ext cx="174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0C203A"/>
                </a:solidFill>
              </a:rPr>
              <a:t>MBB</a:t>
            </a:r>
            <a:r>
              <a:rPr lang="ko-KR" altLang="en-US" sz="800" b="1" dirty="0">
                <a:solidFill>
                  <a:srgbClr val="0C203A"/>
                </a:solidFill>
              </a:rPr>
              <a:t>에 붙어 있는 슬립과 </a:t>
            </a:r>
            <a:r>
              <a:rPr lang="en-US" altLang="ko-KR" sz="800" b="1" dirty="0">
                <a:solidFill>
                  <a:srgbClr val="0C203A"/>
                </a:solidFill>
              </a:rPr>
              <a:t>BOX</a:t>
            </a:r>
            <a:r>
              <a:rPr lang="ko-KR" altLang="en-US" sz="800" b="1" dirty="0">
                <a:solidFill>
                  <a:srgbClr val="0C203A"/>
                </a:solidFill>
              </a:rPr>
              <a:t>에 붙이는 슬립이 동일한지 확인하며</a:t>
            </a:r>
            <a:r>
              <a:rPr lang="en-US" altLang="ko-KR" sz="800" b="1" dirty="0">
                <a:solidFill>
                  <a:srgbClr val="0C203A"/>
                </a:solidFill>
              </a:rPr>
              <a:t>, Engineering lot</a:t>
            </a:r>
            <a:r>
              <a:rPr lang="ko-KR" altLang="en-US" sz="800" b="1" dirty="0">
                <a:solidFill>
                  <a:srgbClr val="0C203A"/>
                </a:solidFill>
              </a:rPr>
              <a:t>라고 표기된 슬립은 </a:t>
            </a:r>
            <a:r>
              <a:rPr lang="en-US" altLang="ko-KR" sz="800" b="1" dirty="0">
                <a:solidFill>
                  <a:srgbClr val="0C203A"/>
                </a:solidFill>
              </a:rPr>
              <a:t>982 CODE</a:t>
            </a:r>
            <a:r>
              <a:rPr lang="ko-KR" altLang="en-US" sz="800" b="1" dirty="0">
                <a:solidFill>
                  <a:srgbClr val="0C203A"/>
                </a:solidFill>
              </a:rPr>
              <a:t>만 사용합니다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08838" y="4280069"/>
            <a:ext cx="146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00" b="1" dirty="0">
                <a:solidFill>
                  <a:srgbClr val="0C203A"/>
                </a:solidFill>
              </a:rPr>
              <a:t>5. </a:t>
            </a:r>
            <a:r>
              <a:rPr lang="ko-KR" altLang="en-US" sz="700" b="1" dirty="0">
                <a:solidFill>
                  <a:srgbClr val="0C203A"/>
                </a:solidFill>
              </a:rPr>
              <a:t>위 그림 처럼 박스 위쪽</a:t>
            </a:r>
            <a:r>
              <a:rPr lang="en-US" altLang="ko-KR" sz="700" b="1" dirty="0">
                <a:solidFill>
                  <a:srgbClr val="0C203A"/>
                </a:solidFill>
              </a:rPr>
              <a:t>, </a:t>
            </a:r>
            <a:r>
              <a:rPr lang="ko-KR" altLang="en-US" sz="700" b="1" dirty="0">
                <a:solidFill>
                  <a:srgbClr val="0C203A"/>
                </a:solidFill>
              </a:rPr>
              <a:t>아래쪽이 동일한 방향으로 덮고 </a:t>
            </a:r>
            <a:r>
              <a:rPr lang="ko-KR" altLang="en-US" sz="700" b="1" dirty="0" err="1">
                <a:solidFill>
                  <a:srgbClr val="0C203A"/>
                </a:solidFill>
              </a:rPr>
              <a:t>팩킹</a:t>
            </a:r>
            <a:r>
              <a:rPr lang="ko-KR" altLang="en-US" sz="700" b="1" dirty="0">
                <a:solidFill>
                  <a:srgbClr val="0C203A"/>
                </a:solidFill>
              </a:rPr>
              <a:t> 테이프로 봉인 후 선적 팀으로 보냅니다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7725" y="3889154"/>
            <a:ext cx="67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b="1" dirty="0" err="1"/>
              <a:t>선적팀</a:t>
            </a:r>
            <a:r>
              <a:rPr lang="ko-KR" altLang="en-US" sz="700" b="1" dirty="0"/>
              <a:t> 중앙 테이프 위치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762836" y="3473446"/>
            <a:ext cx="906736" cy="664088"/>
            <a:chOff x="5559614" y="3407768"/>
            <a:chExt cx="906736" cy="66408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6" cstate="screen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9614" y="3407768"/>
              <a:ext cx="906736" cy="664088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 rot="983813">
              <a:off x="5664749" y="3451384"/>
              <a:ext cx="45719" cy="4996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 rot="20645364">
              <a:off x="6298066" y="3452273"/>
              <a:ext cx="57027" cy="512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6200000">
              <a:off x="5956227" y="3350709"/>
              <a:ext cx="79711" cy="5859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0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73734"/>
              </p:ext>
            </p:extLst>
          </p:nvPr>
        </p:nvGraphicFramePr>
        <p:xfrm>
          <a:off x="390215" y="408635"/>
          <a:ext cx="3605619" cy="466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6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FFFF00"/>
                          </a:solidFill>
                        </a:rPr>
                        <a:t>PK&amp;PL(#21)</a:t>
                      </a:r>
                      <a:r>
                        <a:rPr lang="ko-KR" altLang="en-US" sz="1000" dirty="0">
                          <a:solidFill>
                            <a:srgbClr val="FFFF00"/>
                          </a:solidFill>
                        </a:rPr>
                        <a:t> 공정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없이</a:t>
                      </a:r>
                      <a:r>
                        <a:rPr lang="ko-KR" altLang="en-US" sz="10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Dry packing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된 자재</a:t>
                      </a:r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Box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packing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85021"/>
              </p:ext>
            </p:extLst>
          </p:nvPr>
        </p:nvGraphicFramePr>
        <p:xfrm>
          <a:off x="4167651" y="408635"/>
          <a:ext cx="4515705" cy="464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83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8159541" cy="300082"/>
          </a:xfrm>
          <a:prstGeom prst="rect">
            <a:avLst/>
          </a:prstGeom>
          <a:solidFill>
            <a:srgbClr val="0B1F2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schemeClr val="bg1"/>
                </a:solidFill>
              </a:rPr>
              <a:t>8inch JAR PACKING (After DPS)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ST MDG(</a:t>
            </a:r>
            <a:r>
              <a:rPr lang="en-US" altLang="ko-KR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852:</a:t>
            </a:r>
            <a:r>
              <a:rPr lang="ko-KR" altLang="en-US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양산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en-US" altLang="ko-KR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982:</a:t>
            </a:r>
            <a:r>
              <a:rPr lang="ko-KR" altLang="en-US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엔지니어 </a:t>
            </a:r>
            <a:r>
              <a:rPr lang="en-US" altLang="ko-KR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LOT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만 해당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(PKG CODE :DS)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7904" y="1083371"/>
            <a:ext cx="207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1.MBB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봉인이 되어 있는지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?            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92482" y="2155038"/>
            <a:ext cx="222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4.MBB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 팩킹 후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N2 GAS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를 넣고 봉인 하므로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진공 포장 상태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( JAR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모양이 진공 포장으로 보이는 경우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는 잘못된 팩킹입니다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5459" y="2582863"/>
            <a:ext cx="3518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**</a:t>
            </a:r>
            <a:r>
              <a:rPr lang="ko-KR" altLang="en-US" sz="800" b="1" dirty="0">
                <a:solidFill>
                  <a:srgbClr val="FFFF00"/>
                </a:solidFill>
              </a:rPr>
              <a:t>박스 사용 전 박스 </a:t>
            </a:r>
            <a:r>
              <a:rPr lang="en-US" altLang="ko-KR" sz="800" b="1" dirty="0">
                <a:solidFill>
                  <a:srgbClr val="FFFF00"/>
                </a:solidFill>
              </a:rPr>
              <a:t>Damage</a:t>
            </a:r>
            <a:r>
              <a:rPr lang="ko-KR" altLang="en-US" sz="800" b="1" dirty="0">
                <a:solidFill>
                  <a:srgbClr val="FFFF00"/>
                </a:solidFill>
              </a:rPr>
              <a:t>가 있을 경우 즉시 폐기하며</a:t>
            </a:r>
            <a:r>
              <a:rPr lang="en-US" altLang="ko-KR" sz="800" b="1" dirty="0">
                <a:solidFill>
                  <a:srgbClr val="FFFF00"/>
                </a:solidFill>
              </a:rPr>
              <a:t>, </a:t>
            </a:r>
            <a:r>
              <a:rPr lang="ko-KR" altLang="en-US" sz="800" b="1" dirty="0">
                <a:solidFill>
                  <a:srgbClr val="FFFF00"/>
                </a:solidFill>
              </a:rPr>
              <a:t>재사용 박스는 사용하지 않습니다</a:t>
            </a:r>
            <a:r>
              <a:rPr lang="en-US" altLang="ko-KR" sz="800" b="1" dirty="0">
                <a:solidFill>
                  <a:srgbClr val="FFFF00"/>
                </a:solidFill>
              </a:rPr>
              <a:t>.</a:t>
            </a: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</a:rPr>
              <a:t>박스</a:t>
            </a:r>
            <a:r>
              <a:rPr lang="en-US" altLang="ko-KR" sz="800" b="1" dirty="0">
                <a:solidFill>
                  <a:schemeClr val="bg1"/>
                </a:solidFill>
              </a:rPr>
              <a:t>(SID# : 101400564)</a:t>
            </a:r>
            <a:r>
              <a:rPr lang="ko-KR" altLang="en-US" sz="800" b="1" dirty="0">
                <a:solidFill>
                  <a:schemeClr val="bg1"/>
                </a:solidFill>
              </a:rPr>
              <a:t>는 사진방향</a:t>
            </a:r>
            <a:r>
              <a:rPr lang="en-US" altLang="ko-KR" sz="800" b="1" dirty="0">
                <a:solidFill>
                  <a:schemeClr val="bg1"/>
                </a:solidFill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</a:rPr>
              <a:t>라벨부착위치의 뚜껑이 나중에 닫힘</a:t>
            </a:r>
            <a:r>
              <a:rPr lang="en-US" altLang="ko-KR" sz="800" b="1" dirty="0">
                <a:solidFill>
                  <a:schemeClr val="bg1"/>
                </a:solidFill>
              </a:rPr>
              <a:t>)</a:t>
            </a:r>
            <a:r>
              <a:rPr lang="ko-KR" altLang="en-US" sz="800" b="1" dirty="0">
                <a:solidFill>
                  <a:schemeClr val="bg1"/>
                </a:solidFill>
              </a:rPr>
              <a:t> 참고하여 준비하고</a:t>
            </a:r>
            <a:r>
              <a:rPr lang="en-US" altLang="ko-KR" sz="800" b="1" dirty="0">
                <a:solidFill>
                  <a:schemeClr val="bg1"/>
                </a:solidFill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엠비비는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씰링되어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접힌쪽이</a:t>
            </a:r>
            <a:r>
              <a:rPr lang="ko-KR" altLang="en-US" sz="800" b="1" dirty="0">
                <a:solidFill>
                  <a:schemeClr val="bg1"/>
                </a:solidFill>
              </a:rPr>
              <a:t> 우측으로 가도록 시계방향으로 </a:t>
            </a:r>
            <a:r>
              <a:rPr lang="en-US" altLang="ko-KR" sz="800" b="1" dirty="0">
                <a:solidFill>
                  <a:schemeClr val="bg1"/>
                </a:solidFill>
              </a:rPr>
              <a:t>90</a:t>
            </a:r>
            <a:r>
              <a:rPr lang="ko-KR" altLang="en-US" sz="800" b="1" dirty="0">
                <a:solidFill>
                  <a:schemeClr val="bg1"/>
                </a:solidFill>
              </a:rPr>
              <a:t>도 돌린 뒤 사진과 같이 박스에 넣습니다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852, 982 CODE </a:t>
            </a:r>
            <a:r>
              <a:rPr lang="ko-KR" altLang="en-US" sz="800" b="1" dirty="0">
                <a:solidFill>
                  <a:srgbClr val="FFFF00"/>
                </a:solidFill>
              </a:rPr>
              <a:t>모두 </a:t>
            </a:r>
            <a:r>
              <a:rPr lang="en-US" altLang="ko-KR" sz="800" b="1" dirty="0">
                <a:solidFill>
                  <a:srgbClr val="FFFF00"/>
                </a:solidFill>
              </a:rPr>
              <a:t>TR CARD</a:t>
            </a:r>
            <a:r>
              <a:rPr lang="ko-KR" altLang="en-US" sz="800" b="1" dirty="0">
                <a:solidFill>
                  <a:srgbClr val="FFFF00"/>
                </a:solidFill>
              </a:rPr>
              <a:t>만 </a:t>
            </a:r>
            <a:r>
              <a:rPr lang="en-US" altLang="ko-KR" sz="800" b="1" dirty="0">
                <a:solidFill>
                  <a:srgbClr val="FFFF00"/>
                </a:solidFill>
              </a:rPr>
              <a:t>MBB </a:t>
            </a:r>
            <a:r>
              <a:rPr lang="ko-KR" altLang="en-US" sz="800" b="1" dirty="0">
                <a:solidFill>
                  <a:srgbClr val="FFFF00"/>
                </a:solidFill>
              </a:rPr>
              <a:t>위에 </a:t>
            </a:r>
            <a:r>
              <a:rPr lang="en-US" altLang="ko-KR" sz="800" b="1" dirty="0">
                <a:solidFill>
                  <a:srgbClr val="FFFF00"/>
                </a:solidFill>
              </a:rPr>
              <a:t>Antistatic tape</a:t>
            </a:r>
            <a:r>
              <a:rPr lang="ko-KR" altLang="en-US" sz="800" b="1" dirty="0">
                <a:solidFill>
                  <a:srgbClr val="FFFF00"/>
                </a:solidFill>
              </a:rPr>
              <a:t>으로 붙인 후 </a:t>
            </a:r>
            <a:r>
              <a:rPr lang="ko-KR" altLang="en-US" sz="800" b="1" dirty="0">
                <a:solidFill>
                  <a:srgbClr val="FFC000"/>
                </a:solidFill>
              </a:rPr>
              <a:t>사진과 같이 프린트면이 보이도록 </a:t>
            </a:r>
            <a:r>
              <a:rPr lang="en-US" altLang="ko-KR" sz="800" b="1" dirty="0">
                <a:solidFill>
                  <a:srgbClr val="FFC000"/>
                </a:solidFill>
              </a:rPr>
              <a:t>“U”</a:t>
            </a:r>
            <a:r>
              <a:rPr lang="ko-KR" altLang="en-US" sz="800" b="1" dirty="0">
                <a:solidFill>
                  <a:srgbClr val="FFC000"/>
                </a:solidFill>
              </a:rPr>
              <a:t>자 형태로 </a:t>
            </a:r>
            <a:r>
              <a:rPr lang="en-US" altLang="ko-KR" sz="800" b="1" dirty="0">
                <a:solidFill>
                  <a:srgbClr val="FFC000"/>
                </a:solidFill>
              </a:rPr>
              <a:t>MBB</a:t>
            </a:r>
            <a:r>
              <a:rPr lang="ko-KR" altLang="en-US" sz="800" b="1" dirty="0">
                <a:solidFill>
                  <a:srgbClr val="FFC000"/>
                </a:solidFill>
              </a:rPr>
              <a:t>를 </a:t>
            </a:r>
            <a:r>
              <a:rPr lang="ko-KR" altLang="en-US" sz="800" b="1" dirty="0" err="1">
                <a:solidFill>
                  <a:srgbClr val="FFC000"/>
                </a:solidFill>
              </a:rPr>
              <a:t>감싸서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</a:rPr>
              <a:t>안에 넣습니다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800" b="1" dirty="0">
                <a:solidFill>
                  <a:srgbClr val="FFC000"/>
                </a:solidFill>
              </a:rPr>
              <a:t>*</a:t>
            </a:r>
            <a:r>
              <a:rPr lang="ko-KR" altLang="en-US" sz="800" b="1" dirty="0">
                <a:solidFill>
                  <a:srgbClr val="FFC000"/>
                </a:solidFill>
              </a:rPr>
              <a:t>박스 내 </a:t>
            </a:r>
            <a:r>
              <a:rPr lang="ko-KR" altLang="en-US" sz="800" b="1" dirty="0" err="1">
                <a:solidFill>
                  <a:srgbClr val="FFC000"/>
                </a:solidFill>
              </a:rPr>
              <a:t>엠비비</a:t>
            </a:r>
            <a:r>
              <a:rPr lang="ko-KR" altLang="en-US" sz="800" b="1" dirty="0">
                <a:solidFill>
                  <a:srgbClr val="FFC000"/>
                </a:solidFill>
              </a:rPr>
              <a:t> 방향 구분하며</a:t>
            </a:r>
            <a:r>
              <a:rPr lang="en-US" altLang="ko-KR" sz="800" b="1" dirty="0">
                <a:solidFill>
                  <a:srgbClr val="FFC000"/>
                </a:solidFill>
              </a:rPr>
              <a:t>, </a:t>
            </a:r>
            <a:r>
              <a:rPr lang="ko-KR" altLang="en-US" sz="800" b="1" dirty="0">
                <a:solidFill>
                  <a:srgbClr val="FFC000"/>
                </a:solidFill>
              </a:rPr>
              <a:t>뚜껑을 닫기 전 서류 유</a:t>
            </a:r>
            <a:r>
              <a:rPr lang="en-US" altLang="ko-KR" sz="800" b="1" dirty="0">
                <a:solidFill>
                  <a:srgbClr val="FFC000"/>
                </a:solidFill>
              </a:rPr>
              <a:t>/</a:t>
            </a:r>
            <a:r>
              <a:rPr lang="ko-KR" altLang="en-US" sz="800" b="1" dirty="0">
                <a:solidFill>
                  <a:srgbClr val="FFC000"/>
                </a:solidFill>
              </a:rPr>
              <a:t>무 확인합니다</a:t>
            </a:r>
            <a:r>
              <a:rPr lang="en-US" altLang="ko-KR" sz="800" b="1" dirty="0">
                <a:solidFill>
                  <a:srgbClr val="FFC000"/>
                </a:solidFill>
              </a:rPr>
              <a:t>.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2461" y="700655"/>
            <a:ext cx="201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2. </a:t>
            </a:r>
            <a:r>
              <a:rPr lang="ko-KR" altLang="en-US" sz="800" b="1" dirty="0">
                <a:solidFill>
                  <a:schemeClr val="bg1"/>
                </a:solidFill>
              </a:rPr>
              <a:t>양쪽 뚜껑부분은 </a:t>
            </a:r>
            <a:r>
              <a:rPr lang="en-US" altLang="ko-KR" sz="800" b="1" dirty="0">
                <a:solidFill>
                  <a:schemeClr val="bg1"/>
                </a:solidFill>
              </a:rPr>
              <a:t>ST logo tape(SID#:101367861) </a:t>
            </a:r>
            <a:r>
              <a:rPr lang="ko-KR" altLang="en-US" sz="800" b="1" dirty="0">
                <a:solidFill>
                  <a:schemeClr val="bg1"/>
                </a:solidFill>
              </a:rPr>
              <a:t>으로 윗면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옆면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아래면 까지 접착한다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0522" y="2126447"/>
            <a:ext cx="2585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박스 옆면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“Bulk ID label”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이라고 박스에 적혀 있는 부분에 바코드가 있는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Bulk ID label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을 부착한다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박스 옆면 꺾쇠 안쪽에 위치하도록 붙입니다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.)</a:t>
            </a:r>
          </a:p>
          <a:p>
            <a:pPr marL="228600" indent="-228600" latinLnBrk="1">
              <a:buAutoNum type="arabicPeriod"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Amkor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Bulk ID label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위쪽에 붙이며 박스의 인쇄된 부분을 가리지 않습니다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28600" indent="-228600" latinLnBrk="1">
              <a:buAutoNum type="arabicPeriod"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982 code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의 경우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“Engineering lot”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라벨을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Amkor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 위쪽에 붙이며 박스의 인쇄된 부분을 가리지 않습니다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선적팀으로 보냅니다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42535" y="3871715"/>
            <a:ext cx="2991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선적 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ST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로고 인쇄된 전용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를 사용하며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(SID#:101384134)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에는 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3EA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(SID#:101381435) BOX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에는 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2EA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는 팩킹 슬립이 붙은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윗면이 위로 향하도록 넣으며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빈공간이 있을 경우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Air filler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사용하여 채워 줍니다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ST logo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테잎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(SIOD#:101370198)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으로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테이핑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합니다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5156" y="1346403"/>
            <a:ext cx="2434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2.MBB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위에 </a:t>
            </a:r>
            <a:r>
              <a:rPr lang="ko-KR" altLang="en-US" sz="800" b="1" dirty="0" err="1">
                <a:solidFill>
                  <a:schemeClr val="bg1"/>
                </a:solidFill>
                <a:latin typeface="+mj-ea"/>
              </a:rPr>
              <a:t>팩킹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 슬립이 붙어 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? </a:t>
            </a:r>
          </a:p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주의사항 로고를 가리지 않게 </a:t>
            </a:r>
            <a:endParaRPr lang="en-US" altLang="ko-KR" sz="800" b="1" dirty="0">
              <a:solidFill>
                <a:schemeClr val="bg1"/>
              </a:solidFill>
              <a:latin typeface="+mj-ea"/>
            </a:endParaRP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사진 참고하여 세로로 좌측으로 치우치게 </a:t>
            </a:r>
            <a:endParaRPr lang="en-US" altLang="ko-KR" sz="800" b="1" dirty="0">
              <a:solidFill>
                <a:schemeClr val="bg1"/>
              </a:solidFill>
              <a:latin typeface="+mj-ea"/>
            </a:endParaRP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붙어있는지 확인 합니다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2482" y="1889617"/>
            <a:ext cx="226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팩킹 슬립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장이 같이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되었는지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   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한 장은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에 붙이고 한 장은 여유분입니다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4899" y="3347652"/>
            <a:ext cx="24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982 CODE</a:t>
            </a:r>
            <a:r>
              <a:rPr lang="ko-KR" altLang="en-US" sz="800" b="1" dirty="0">
                <a:solidFill>
                  <a:srgbClr val="FFFF00"/>
                </a:solidFill>
              </a:rPr>
              <a:t>는 </a:t>
            </a:r>
            <a:r>
              <a:rPr lang="en-US" altLang="ko-KR" sz="800" b="1" dirty="0">
                <a:solidFill>
                  <a:srgbClr val="FFFF00"/>
                </a:solidFill>
              </a:rPr>
              <a:t>3</a:t>
            </a:r>
            <a:r>
              <a:rPr lang="ko-KR" altLang="en-US" sz="800" b="1" dirty="0">
                <a:solidFill>
                  <a:srgbClr val="FFFF00"/>
                </a:solidFill>
              </a:rPr>
              <a:t>장이 </a:t>
            </a:r>
            <a:r>
              <a:rPr lang="en-US" altLang="ko-KR" sz="800" b="1" dirty="0">
                <a:solidFill>
                  <a:srgbClr val="FFFF00"/>
                </a:solidFill>
              </a:rPr>
              <a:t>1 SET. 852 CODE</a:t>
            </a:r>
            <a:r>
              <a:rPr lang="ko-KR" altLang="en-US" sz="800" b="1" dirty="0">
                <a:solidFill>
                  <a:srgbClr val="FFFF00"/>
                </a:solidFill>
              </a:rPr>
              <a:t>는 </a:t>
            </a:r>
            <a:r>
              <a:rPr lang="en-US" altLang="ko-KR" sz="800" b="1" dirty="0">
                <a:solidFill>
                  <a:srgbClr val="FFFF00"/>
                </a:solidFill>
              </a:rPr>
              <a:t>2</a:t>
            </a:r>
            <a:r>
              <a:rPr lang="ko-KR" altLang="en-US" sz="800" b="1" dirty="0">
                <a:solidFill>
                  <a:srgbClr val="FFFF00"/>
                </a:solidFill>
              </a:rPr>
              <a:t>장이 </a:t>
            </a:r>
            <a:r>
              <a:rPr lang="en-US" altLang="ko-KR" sz="800" b="1" dirty="0">
                <a:solidFill>
                  <a:srgbClr val="FFFF00"/>
                </a:solidFill>
              </a:rPr>
              <a:t>1SET </a:t>
            </a:r>
            <a:r>
              <a:rPr lang="ko-KR" altLang="en-US" sz="800" b="1" dirty="0">
                <a:solidFill>
                  <a:srgbClr val="FFFF00"/>
                </a:solidFill>
              </a:rPr>
              <a:t>입니다</a:t>
            </a:r>
            <a:r>
              <a:rPr lang="en-US" altLang="ko-KR" sz="800" b="1" dirty="0">
                <a:solidFill>
                  <a:srgbClr val="FFFF00"/>
                </a:solidFill>
              </a:rPr>
              <a:t>. MBB</a:t>
            </a:r>
            <a:r>
              <a:rPr lang="ko-KR" altLang="en-US" sz="800" b="1" dirty="0">
                <a:solidFill>
                  <a:srgbClr val="FFFF00"/>
                </a:solidFill>
              </a:rPr>
              <a:t>에 붙어 있는 슬립과 </a:t>
            </a:r>
            <a:r>
              <a:rPr lang="en-US" altLang="ko-KR" sz="800" b="1" dirty="0">
                <a:solidFill>
                  <a:srgbClr val="FFFF00"/>
                </a:solidFill>
              </a:rPr>
              <a:t>BOX</a:t>
            </a:r>
            <a:r>
              <a:rPr lang="ko-KR" altLang="en-US" sz="800" b="1" dirty="0">
                <a:solidFill>
                  <a:srgbClr val="FFFF00"/>
                </a:solidFill>
              </a:rPr>
              <a:t>에 붙이는 슬립이 동일한지 확인하며</a:t>
            </a:r>
            <a:r>
              <a:rPr lang="en-US" altLang="ko-KR" sz="800" b="1" dirty="0">
                <a:solidFill>
                  <a:srgbClr val="FFFF00"/>
                </a:solidFill>
              </a:rPr>
              <a:t>, Engineering lot</a:t>
            </a:r>
            <a:r>
              <a:rPr lang="ko-KR" altLang="en-US" sz="800" b="1" dirty="0">
                <a:solidFill>
                  <a:srgbClr val="FFFF00"/>
                </a:solidFill>
              </a:rPr>
              <a:t>라고 표기된 슬립은 </a:t>
            </a:r>
            <a:r>
              <a:rPr lang="en-US" altLang="ko-KR" sz="800" b="1" dirty="0">
                <a:solidFill>
                  <a:srgbClr val="FFFF00"/>
                </a:solidFill>
              </a:rPr>
              <a:t>982 CODE</a:t>
            </a:r>
            <a:r>
              <a:rPr lang="ko-KR" altLang="en-US" sz="800" b="1" dirty="0">
                <a:solidFill>
                  <a:srgbClr val="FFFF00"/>
                </a:solidFill>
              </a:rPr>
              <a:t>만 사용합니다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63" y="1739192"/>
            <a:ext cx="2856984" cy="2948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92461" y="1160062"/>
            <a:ext cx="201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3. Tape</a:t>
            </a:r>
            <a:r>
              <a:rPr lang="ko-KR" altLang="en-US" sz="800" b="1" dirty="0">
                <a:solidFill>
                  <a:schemeClr val="bg1"/>
                </a:solidFill>
              </a:rPr>
              <a:t>이 박스에 안정적으로 부착되기 위해 손으로 문질러 마무리 한다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84367" y="1564148"/>
            <a:ext cx="10197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chemeClr val="bg1"/>
                </a:solidFill>
              </a:rPr>
              <a:t>ST Logo tape</a:t>
            </a:r>
          </a:p>
        </p:txBody>
      </p:sp>
      <p:pic>
        <p:nvPicPr>
          <p:cNvPr id="43" name="그림 1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3363" y="723244"/>
            <a:ext cx="922716" cy="80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H="1" flipV="1">
            <a:off x="4767941" y="1092484"/>
            <a:ext cx="288501" cy="483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056442" y="1101125"/>
            <a:ext cx="270369" cy="50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5693595" y="714667"/>
            <a:ext cx="978828" cy="96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1"/>
          <p:cNvSpPr>
            <a:spLocks noChangeArrowheads="1"/>
          </p:cNvSpPr>
          <p:nvPr/>
        </p:nvSpPr>
        <p:spPr bwMode="auto">
          <a:xfrm>
            <a:off x="6183009" y="918201"/>
            <a:ext cx="365847" cy="365847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25406" y="2158551"/>
            <a:ext cx="1782237" cy="1429638"/>
            <a:chOff x="4491541" y="2278656"/>
            <a:chExt cx="1782237" cy="1429638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1541" y="2310571"/>
              <a:ext cx="1433584" cy="1281710"/>
            </a:xfrm>
            <a:prstGeom prst="rect">
              <a:avLst/>
            </a:prstGeom>
          </p:spPr>
        </p:pic>
        <p:grpSp>
          <p:nvGrpSpPr>
            <p:cNvPr id="47" name="그룹 46"/>
            <p:cNvGrpSpPr/>
            <p:nvPr/>
          </p:nvGrpSpPr>
          <p:grpSpPr>
            <a:xfrm rot="5400000">
              <a:off x="5161588" y="2596104"/>
              <a:ext cx="1429638" cy="794742"/>
              <a:chOff x="4575284" y="4070559"/>
              <a:chExt cx="1568572" cy="871976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75284" y="4294241"/>
                <a:ext cx="1568572" cy="64829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 rot="16200000">
                <a:off x="4470699" y="4198049"/>
                <a:ext cx="593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982 only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5139841" y="4299488"/>
                <a:ext cx="593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Amkor label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5553129" y="4317569"/>
                <a:ext cx="606367" cy="37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Bulk ID</a:t>
                </a:r>
              </a:p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label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62" name="직선 화살표 연결선 61"/>
            <p:cNvCxnSpPr/>
            <p:nvPr/>
          </p:nvCxnSpPr>
          <p:spPr>
            <a:xfrm flipH="1">
              <a:off x="4931547" y="2489590"/>
              <a:ext cx="600587" cy="30508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8" idx="2"/>
            </p:cNvCxnSpPr>
            <p:nvPr/>
          </p:nvCxnSpPr>
          <p:spPr>
            <a:xfrm flipH="1">
              <a:off x="4931547" y="2993475"/>
              <a:ext cx="547489" cy="6359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 flipV="1">
              <a:off x="4931547" y="3287904"/>
              <a:ext cx="556158" cy="7532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707" y="4771149"/>
            <a:ext cx="2771288" cy="358832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492166" y="3911283"/>
            <a:ext cx="707363" cy="632423"/>
            <a:chOff x="6176161" y="3326590"/>
            <a:chExt cx="1169583" cy="1045675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6161" y="3326590"/>
              <a:ext cx="1117071" cy="102171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296307" y="4028764"/>
              <a:ext cx="1049437" cy="34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750" b="1" dirty="0"/>
                <a:t>Air </a:t>
              </a:r>
              <a:r>
                <a:rPr lang="en-US" altLang="ko-KR" sz="600" b="1" dirty="0"/>
                <a:t>filler</a:t>
              </a:r>
              <a:endParaRPr lang="en-US" altLang="ko-KR" sz="750" b="1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6700058" y="3825562"/>
              <a:ext cx="193610" cy="2034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4492166" y="4543706"/>
            <a:ext cx="695150" cy="542725"/>
            <a:chOff x="7371174" y="3320976"/>
            <a:chExt cx="1315850" cy="1027325"/>
          </a:xfrm>
        </p:grpSpPr>
        <p:pic>
          <p:nvPicPr>
            <p:cNvPr id="70" name="그림 2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174" y="3320976"/>
              <a:ext cx="1315850" cy="102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직선 화살표 연결선 70"/>
            <p:cNvCxnSpPr/>
            <p:nvPr/>
          </p:nvCxnSpPr>
          <p:spPr>
            <a:xfrm flipV="1">
              <a:off x="7948361" y="3628561"/>
              <a:ext cx="193610" cy="2034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96524" y="3807329"/>
              <a:ext cx="1019778" cy="524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600" b="1" dirty="0"/>
                <a:t>ST Logo tape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834" y="3849022"/>
            <a:ext cx="811459" cy="78174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128" y="4652785"/>
            <a:ext cx="774869" cy="29802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14789" y="4389217"/>
            <a:ext cx="490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7030A0"/>
                </a:solidFill>
              </a:rPr>
              <a:t>TR</a:t>
            </a:r>
            <a:r>
              <a:rPr lang="ko-KR" altLang="en-US" sz="600" b="1" dirty="0">
                <a:solidFill>
                  <a:srgbClr val="7030A0"/>
                </a:solidFill>
              </a:rPr>
              <a:t>카드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85772" y="3797934"/>
            <a:ext cx="1098550" cy="121107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6592" y="4123615"/>
            <a:ext cx="105314" cy="112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08017-9DEC-414A-B6BB-B0926617DB11}"/>
              </a:ext>
            </a:extLst>
          </p:cNvPr>
          <p:cNvSpPr txBox="1"/>
          <p:nvPr/>
        </p:nvSpPr>
        <p:spPr>
          <a:xfrm>
            <a:off x="1631701" y="4350381"/>
            <a:ext cx="122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FF00"/>
                </a:solidFill>
              </a:rPr>
              <a:t>라벨부착위치 쪽 뚜껑을 나중에 닫도록 방향 구분합니다</a:t>
            </a:r>
            <a:r>
              <a:rPr lang="en-US" altLang="ko-KR" sz="800" b="1" dirty="0">
                <a:solidFill>
                  <a:srgbClr val="FFFF00"/>
                </a:solidFill>
              </a:rPr>
              <a:t>. (TR</a:t>
            </a:r>
            <a:r>
              <a:rPr lang="ko-KR" altLang="en-US" sz="800" b="1" dirty="0">
                <a:solidFill>
                  <a:srgbClr val="FFFF00"/>
                </a:solidFill>
              </a:rPr>
              <a:t> 카드 위치를 정하기 위함 입니다</a:t>
            </a:r>
            <a:r>
              <a:rPr lang="en-US" altLang="ko-KR" sz="800" b="1" dirty="0">
                <a:solidFill>
                  <a:srgbClr val="FFFF00"/>
                </a:solidFill>
              </a:rPr>
              <a:t>.)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8D47EA-15BD-48D1-A6E2-E38A276E35EB}"/>
              </a:ext>
            </a:extLst>
          </p:cNvPr>
          <p:cNvCxnSpPr>
            <a:cxnSpLocks/>
          </p:cNvCxnSpPr>
          <p:nvPr/>
        </p:nvCxnSpPr>
        <p:spPr>
          <a:xfrm flipV="1">
            <a:off x="2691572" y="4185393"/>
            <a:ext cx="643476" cy="329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1B2A3154-B93E-4616-99AE-8E83563F529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2904" y="4123615"/>
            <a:ext cx="105314" cy="11223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4AE5C3A-4162-40F9-85C1-78D65A13F27C}"/>
              </a:ext>
            </a:extLst>
          </p:cNvPr>
          <p:cNvSpPr txBox="1"/>
          <p:nvPr/>
        </p:nvSpPr>
        <p:spPr>
          <a:xfrm>
            <a:off x="1707904" y="3759633"/>
            <a:ext cx="122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FF00"/>
                </a:solidFill>
              </a:rPr>
              <a:t>TR</a:t>
            </a:r>
            <a:r>
              <a:rPr lang="ko-KR" altLang="en-US" sz="800" b="1" dirty="0">
                <a:solidFill>
                  <a:srgbClr val="FFFF00"/>
                </a:solidFill>
              </a:rPr>
              <a:t>카드 분실방지를 위해 </a:t>
            </a:r>
            <a:r>
              <a:rPr lang="en-US" altLang="ko-KR" sz="800" b="1" dirty="0">
                <a:solidFill>
                  <a:srgbClr val="FFFF00"/>
                </a:solidFill>
              </a:rPr>
              <a:t>TAPE</a:t>
            </a:r>
            <a:r>
              <a:rPr lang="ko-KR" altLang="en-US" sz="800" b="1" dirty="0">
                <a:solidFill>
                  <a:srgbClr val="FFFF00"/>
                </a:solidFill>
              </a:rPr>
              <a:t>로 </a:t>
            </a:r>
            <a:r>
              <a:rPr lang="en-US" altLang="ko-KR" sz="800" b="1" dirty="0">
                <a:solidFill>
                  <a:srgbClr val="FFFF00"/>
                </a:solidFill>
              </a:rPr>
              <a:t>MBB </a:t>
            </a:r>
            <a:r>
              <a:rPr lang="ko-KR" altLang="en-US" sz="800" b="1" dirty="0">
                <a:solidFill>
                  <a:srgbClr val="FFFF00"/>
                </a:solidFill>
              </a:rPr>
              <a:t>위에 고정합니다</a:t>
            </a:r>
            <a:r>
              <a:rPr lang="en-US" altLang="ko-KR" sz="800" b="1" dirty="0">
                <a:solidFill>
                  <a:srgbClr val="FFFF00"/>
                </a:solidFill>
              </a:rPr>
              <a:t>.</a:t>
            </a:r>
            <a:endParaRPr lang="ko-KR" altLang="en-US" sz="800" b="1" dirty="0">
              <a:solidFill>
                <a:srgbClr val="FFFF0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3E3FEC0-B1DD-44E3-A091-5E0E4FD522FD}"/>
              </a:ext>
            </a:extLst>
          </p:cNvPr>
          <p:cNvGrpSpPr/>
          <p:nvPr/>
        </p:nvGrpSpPr>
        <p:grpSpPr>
          <a:xfrm>
            <a:off x="604169" y="1366843"/>
            <a:ext cx="1143834" cy="982528"/>
            <a:chOff x="3586405" y="1725146"/>
            <a:chExt cx="1971190" cy="1693208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005E0384-BEBD-4CF9-96B5-1EEEC56CD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6405" y="1725146"/>
              <a:ext cx="1971190" cy="169320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441E03E3-2C5E-4E81-B4BE-1C78459F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349" y="2300569"/>
              <a:ext cx="392206" cy="62870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19BB425-9272-4C7A-903E-B3D505DA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3576319" y="2443441"/>
              <a:ext cx="1049240" cy="413984"/>
            </a:xfrm>
            <a:prstGeom prst="rect">
              <a:avLst/>
            </a:prstGeom>
          </p:spPr>
        </p:pic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643F210B-C47E-4191-9515-ABCFFEA8EB7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17940" y="1640749"/>
            <a:ext cx="1045917" cy="4322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8A6A2F6-F268-4FF5-B8B2-F7C22A687FA5}"/>
              </a:ext>
            </a:extLst>
          </p:cNvPr>
          <p:cNvCxnSpPr>
            <a:cxnSpLocks/>
            <a:stCxn id="83" idx="1"/>
            <a:endCxn id="92" idx="2"/>
          </p:cNvCxnSpPr>
          <p:nvPr/>
        </p:nvCxnSpPr>
        <p:spPr>
          <a:xfrm>
            <a:off x="604169" y="1858107"/>
            <a:ext cx="178457" cy="43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FCFA735-3BD9-46F1-AAAC-2711EB59C808}"/>
              </a:ext>
            </a:extLst>
          </p:cNvPr>
          <p:cNvSpPr/>
          <p:nvPr/>
        </p:nvSpPr>
        <p:spPr>
          <a:xfrm rot="5400000">
            <a:off x="574030" y="1784088"/>
            <a:ext cx="652679" cy="235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B9B6011-790D-4D08-A34D-60EA5960587F}"/>
              </a:ext>
            </a:extLst>
          </p:cNvPr>
          <p:cNvGrpSpPr/>
          <p:nvPr/>
        </p:nvGrpSpPr>
        <p:grpSpPr>
          <a:xfrm rot="5400000">
            <a:off x="580033" y="3825004"/>
            <a:ext cx="1240510" cy="1065571"/>
            <a:chOff x="3586405" y="1725146"/>
            <a:chExt cx="1971190" cy="1693208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BFF68D53-5CD4-4B37-9556-3BABD0F7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6405" y="1725146"/>
              <a:ext cx="1971190" cy="1693208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F772E436-A2F3-4995-8DF9-483605BE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4349" y="2300569"/>
              <a:ext cx="392206" cy="6287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72B69C25-2C4B-4983-8730-21146C248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3576319" y="2443441"/>
              <a:ext cx="1049240" cy="413984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BC32BC12-EA79-4B98-8CE0-4143E5DA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856122" y="2129111"/>
              <a:ext cx="614205" cy="1008098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A43E0F9-E530-41AA-8C0F-08EA0B852443}"/>
              </a:ext>
            </a:extLst>
          </p:cNvPr>
          <p:cNvSpPr txBox="1"/>
          <p:nvPr/>
        </p:nvSpPr>
        <p:spPr>
          <a:xfrm>
            <a:off x="974310" y="4695925"/>
            <a:ext cx="4503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7030A0"/>
                </a:solidFill>
              </a:rPr>
              <a:t>TR</a:t>
            </a:r>
            <a:r>
              <a:rPr lang="ko-KR" altLang="en-US" sz="600" b="1" dirty="0">
                <a:solidFill>
                  <a:srgbClr val="7030A0"/>
                </a:solidFill>
              </a:rPr>
              <a:t>카드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A384A3-5A36-41C7-AE97-56124937795F}"/>
              </a:ext>
            </a:extLst>
          </p:cNvPr>
          <p:cNvSpPr/>
          <p:nvPr/>
        </p:nvSpPr>
        <p:spPr>
          <a:xfrm>
            <a:off x="1039715" y="4492814"/>
            <a:ext cx="219774" cy="163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D08940C-17EF-4AD6-AD50-D8983B1D3021}"/>
              </a:ext>
            </a:extLst>
          </p:cNvPr>
          <p:cNvCxnSpPr>
            <a:cxnSpLocks/>
            <a:stCxn id="74" idx="1"/>
            <a:endCxn id="99" idx="3"/>
          </p:cNvCxnSpPr>
          <p:nvPr/>
        </p:nvCxnSpPr>
        <p:spPr>
          <a:xfrm flipH="1">
            <a:off x="1173121" y="3990466"/>
            <a:ext cx="534783" cy="5023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20969"/>
              </p:ext>
            </p:extLst>
          </p:nvPr>
        </p:nvGraphicFramePr>
        <p:xfrm>
          <a:off x="390215" y="408635"/>
          <a:ext cx="3605619" cy="470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622">
                <a:tc gridSpan="2"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FF00"/>
                          </a:solidFill>
                        </a:rPr>
                        <a:t>PK&amp;PL(#21)</a:t>
                      </a:r>
                      <a:r>
                        <a:rPr lang="ko-KR" altLang="en-US" sz="1000" dirty="0">
                          <a:solidFill>
                            <a:srgbClr val="FFFF00"/>
                          </a:solidFill>
                        </a:rPr>
                        <a:t> 공정 </a:t>
                      </a:r>
                      <a:r>
                        <a:rPr lang="ko-KR" altLang="en-US" sz="1000" dirty="0">
                          <a:solidFill>
                            <a:srgbClr val="92D050"/>
                          </a:solidFill>
                        </a:rPr>
                        <a:t>진행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하여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Dry packing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된 자재</a:t>
                      </a:r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solidFill>
                      <a:srgbClr val="3840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Box</a:t>
                      </a:r>
                      <a:r>
                        <a:rPr lang="en-US" altLang="ko-KR" sz="800" b="1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packing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5D4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167651" y="408635"/>
          <a:ext cx="4515705" cy="472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783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17142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2527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4C41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777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8159541" cy="300082"/>
          </a:xfrm>
          <a:prstGeom prst="rect">
            <a:avLst/>
          </a:prstGeom>
          <a:solidFill>
            <a:srgbClr val="0B1F2F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350" b="1" dirty="0">
                <a:solidFill>
                  <a:schemeClr val="bg1"/>
                </a:solidFill>
              </a:rPr>
              <a:t>8inch JAR PACKING (After DPS)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 ST MDG(</a:t>
            </a:r>
            <a:r>
              <a:rPr lang="en-US" altLang="ko-KR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852:</a:t>
            </a:r>
            <a:r>
              <a:rPr lang="ko-KR" altLang="en-US" sz="1350" b="1" dirty="0">
                <a:solidFill>
                  <a:srgbClr val="FFFF00"/>
                </a:solidFill>
                <a:sym typeface="Wingdings" panose="05000000000000000000" pitchFamily="2" charset="2"/>
              </a:rPr>
              <a:t>양산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en-US" altLang="ko-KR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982:</a:t>
            </a:r>
            <a:r>
              <a:rPr lang="ko-KR" altLang="en-US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엔지니어 </a:t>
            </a:r>
            <a:r>
              <a:rPr lang="en-US" altLang="ko-KR" sz="1350" b="1" dirty="0">
                <a:solidFill>
                  <a:srgbClr val="FFC000"/>
                </a:solidFill>
                <a:sym typeface="Wingdings" panose="05000000000000000000" pitchFamily="2" charset="2"/>
              </a:rPr>
              <a:t>LOT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350" b="1" dirty="0">
                <a:solidFill>
                  <a:schemeClr val="bg1"/>
                </a:solidFill>
                <a:sym typeface="Wingdings" panose="05000000000000000000" pitchFamily="2" charset="2"/>
              </a:rPr>
              <a:t>만 해당 </a:t>
            </a:r>
            <a:r>
              <a:rPr lang="en-US" altLang="ko-KR" sz="1350" b="1" dirty="0">
                <a:solidFill>
                  <a:schemeClr val="bg1"/>
                </a:solidFill>
                <a:sym typeface="Wingdings" panose="05000000000000000000" pitchFamily="2" charset="2"/>
              </a:rPr>
              <a:t>(PKG CODE :DS) 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7370" y="1057049"/>
            <a:ext cx="207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1.MBB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 봉인이 되어 있는지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?             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6159" y="2114438"/>
            <a:ext cx="2223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4.MBB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로 팩킹 후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N2 GAS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를 넣고 봉인 하므로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진공 포장 상태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( JAR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의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모양이 진공 포장으로 보이는 경우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는 잘못된 팩킹입니다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07" y="2506854"/>
            <a:ext cx="3518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**</a:t>
            </a:r>
            <a:r>
              <a:rPr lang="ko-KR" altLang="en-US" sz="800" b="1" dirty="0">
                <a:solidFill>
                  <a:srgbClr val="FFFF00"/>
                </a:solidFill>
              </a:rPr>
              <a:t>박스 사용 전 박스 </a:t>
            </a:r>
            <a:r>
              <a:rPr lang="en-US" altLang="ko-KR" sz="800" b="1" dirty="0">
                <a:solidFill>
                  <a:srgbClr val="FFFF00"/>
                </a:solidFill>
              </a:rPr>
              <a:t>Damage</a:t>
            </a:r>
            <a:r>
              <a:rPr lang="ko-KR" altLang="en-US" sz="800" b="1" dirty="0">
                <a:solidFill>
                  <a:srgbClr val="FFFF00"/>
                </a:solidFill>
              </a:rPr>
              <a:t>가 있을 경우 즉시 폐기하며</a:t>
            </a:r>
            <a:r>
              <a:rPr lang="en-US" altLang="ko-KR" sz="800" b="1" dirty="0">
                <a:solidFill>
                  <a:srgbClr val="FFFF00"/>
                </a:solidFill>
              </a:rPr>
              <a:t>, </a:t>
            </a:r>
            <a:r>
              <a:rPr lang="ko-KR" altLang="en-US" sz="800" b="1" dirty="0">
                <a:solidFill>
                  <a:srgbClr val="FFFF00"/>
                </a:solidFill>
              </a:rPr>
              <a:t>재사용 박스는 사용하지 않습니다</a:t>
            </a:r>
            <a:r>
              <a:rPr lang="en-US" altLang="ko-KR" sz="800" b="1" dirty="0">
                <a:solidFill>
                  <a:srgbClr val="FFFF00"/>
                </a:solidFill>
              </a:rPr>
              <a:t>.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</a:rPr>
              <a:t>박스</a:t>
            </a:r>
            <a:r>
              <a:rPr lang="en-US" altLang="ko-KR" sz="800" b="1" dirty="0">
                <a:solidFill>
                  <a:schemeClr val="bg1"/>
                </a:solidFill>
              </a:rPr>
              <a:t>(SID# : 101400564)</a:t>
            </a:r>
            <a:r>
              <a:rPr lang="ko-KR" altLang="en-US" sz="800" b="1" dirty="0">
                <a:solidFill>
                  <a:schemeClr val="bg1"/>
                </a:solidFill>
              </a:rPr>
              <a:t>는 사진방향</a:t>
            </a:r>
            <a:r>
              <a:rPr lang="en-US" altLang="ko-KR" sz="800" b="1" dirty="0">
                <a:solidFill>
                  <a:schemeClr val="bg1"/>
                </a:solidFill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</a:rPr>
              <a:t>라벨부착위치의 뚜껑이 나중에 닫힘</a:t>
            </a:r>
            <a:r>
              <a:rPr lang="en-US" altLang="ko-KR" sz="800" b="1" dirty="0">
                <a:solidFill>
                  <a:schemeClr val="bg1"/>
                </a:solidFill>
              </a:rPr>
              <a:t>)</a:t>
            </a:r>
            <a:r>
              <a:rPr lang="ko-KR" altLang="en-US" sz="800" b="1" dirty="0">
                <a:solidFill>
                  <a:schemeClr val="bg1"/>
                </a:solidFill>
              </a:rPr>
              <a:t> 참고하여 준비하고</a:t>
            </a:r>
            <a:r>
              <a:rPr lang="en-US" altLang="ko-KR" sz="800" b="1" dirty="0">
                <a:solidFill>
                  <a:schemeClr val="bg1"/>
                </a:solidFill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엠비비는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씰링되어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접힌쪽이</a:t>
            </a:r>
            <a:r>
              <a:rPr lang="ko-KR" altLang="en-US" sz="800" b="1" dirty="0">
                <a:solidFill>
                  <a:schemeClr val="bg1"/>
                </a:solidFill>
              </a:rPr>
              <a:t> 우측으로 가도록 시계방향으로 </a:t>
            </a:r>
            <a:r>
              <a:rPr lang="en-US" altLang="ko-KR" sz="800" b="1" dirty="0">
                <a:solidFill>
                  <a:schemeClr val="bg1"/>
                </a:solidFill>
              </a:rPr>
              <a:t>90</a:t>
            </a:r>
            <a:r>
              <a:rPr lang="ko-KR" altLang="en-US" sz="800" b="1" dirty="0">
                <a:solidFill>
                  <a:schemeClr val="bg1"/>
                </a:solidFill>
              </a:rPr>
              <a:t>도 돌린 뒤 사진과 같이 기울여 박스에 넣습니다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</a:p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852, 982 CODE </a:t>
            </a:r>
            <a:r>
              <a:rPr lang="ko-KR" altLang="en-US" sz="800" b="1" dirty="0">
                <a:solidFill>
                  <a:srgbClr val="FFFF00"/>
                </a:solidFill>
              </a:rPr>
              <a:t>모두 </a:t>
            </a:r>
            <a:r>
              <a:rPr lang="en-US" altLang="ko-KR" sz="800" b="1" dirty="0">
                <a:solidFill>
                  <a:srgbClr val="FFFF00"/>
                </a:solidFill>
              </a:rPr>
              <a:t>TR CARD</a:t>
            </a:r>
            <a:r>
              <a:rPr lang="ko-KR" altLang="en-US" sz="800" b="1" dirty="0">
                <a:solidFill>
                  <a:srgbClr val="FFFF00"/>
                </a:solidFill>
              </a:rPr>
              <a:t>만 </a:t>
            </a:r>
            <a:r>
              <a:rPr lang="en-US" altLang="ko-KR" sz="800" b="1" dirty="0">
                <a:solidFill>
                  <a:srgbClr val="FFFF00"/>
                </a:solidFill>
              </a:rPr>
              <a:t>MBB </a:t>
            </a:r>
            <a:r>
              <a:rPr lang="ko-KR" altLang="en-US" sz="800" b="1" dirty="0">
                <a:solidFill>
                  <a:srgbClr val="FFFF00"/>
                </a:solidFill>
              </a:rPr>
              <a:t>위에 </a:t>
            </a:r>
            <a:r>
              <a:rPr lang="en-US" altLang="ko-KR" sz="800" b="1" dirty="0">
                <a:solidFill>
                  <a:srgbClr val="FFFF00"/>
                </a:solidFill>
              </a:rPr>
              <a:t>Antistatic tape</a:t>
            </a:r>
            <a:r>
              <a:rPr lang="ko-KR" altLang="en-US" sz="800" b="1" dirty="0">
                <a:solidFill>
                  <a:srgbClr val="FFFF00"/>
                </a:solidFill>
              </a:rPr>
              <a:t>으로 붙인 후 </a:t>
            </a:r>
            <a:r>
              <a:rPr lang="ko-KR" altLang="en-US" sz="800" b="1" dirty="0">
                <a:solidFill>
                  <a:srgbClr val="FFC000"/>
                </a:solidFill>
              </a:rPr>
              <a:t>사진과 같이 프린트면이 보이도록 </a:t>
            </a:r>
            <a:r>
              <a:rPr lang="en-US" altLang="ko-KR" sz="800" b="1" dirty="0">
                <a:solidFill>
                  <a:srgbClr val="FFC000"/>
                </a:solidFill>
              </a:rPr>
              <a:t>“U”</a:t>
            </a:r>
            <a:r>
              <a:rPr lang="ko-KR" altLang="en-US" sz="800" b="1" dirty="0">
                <a:solidFill>
                  <a:srgbClr val="FFC000"/>
                </a:solidFill>
              </a:rPr>
              <a:t>자 형태로 </a:t>
            </a:r>
            <a:r>
              <a:rPr lang="en-US" altLang="ko-KR" sz="800" b="1" dirty="0">
                <a:solidFill>
                  <a:srgbClr val="FFC000"/>
                </a:solidFill>
              </a:rPr>
              <a:t>MBB</a:t>
            </a:r>
            <a:r>
              <a:rPr lang="ko-KR" altLang="en-US" sz="800" b="1" dirty="0">
                <a:solidFill>
                  <a:srgbClr val="FFC000"/>
                </a:solidFill>
              </a:rPr>
              <a:t>를 </a:t>
            </a:r>
            <a:r>
              <a:rPr lang="ko-KR" altLang="en-US" sz="800" b="1" dirty="0" err="1">
                <a:solidFill>
                  <a:srgbClr val="FFC000"/>
                </a:solidFill>
              </a:rPr>
              <a:t>감싸서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</a:rPr>
              <a:t>안에 넣습니다</a:t>
            </a:r>
            <a:r>
              <a:rPr lang="en-US" altLang="ko-KR" sz="800" b="1" dirty="0">
                <a:solidFill>
                  <a:schemeClr val="bg1"/>
                </a:solidFill>
              </a:rPr>
              <a:t>. </a:t>
            </a:r>
          </a:p>
          <a:p>
            <a:pPr latinLnBrk="1"/>
            <a:r>
              <a:rPr lang="en-US" altLang="ko-KR" sz="800" b="1" dirty="0">
                <a:solidFill>
                  <a:srgbClr val="FFC000"/>
                </a:solidFill>
              </a:rPr>
              <a:t>*</a:t>
            </a:r>
            <a:r>
              <a:rPr lang="ko-KR" altLang="en-US" sz="800" b="1" dirty="0">
                <a:solidFill>
                  <a:srgbClr val="FFC000"/>
                </a:solidFill>
              </a:rPr>
              <a:t>박스 내 </a:t>
            </a:r>
            <a:r>
              <a:rPr lang="ko-KR" altLang="en-US" sz="800" b="1" dirty="0" err="1">
                <a:solidFill>
                  <a:srgbClr val="FFC000"/>
                </a:solidFill>
              </a:rPr>
              <a:t>엠비비</a:t>
            </a:r>
            <a:r>
              <a:rPr lang="ko-KR" altLang="en-US" sz="800" b="1" dirty="0">
                <a:solidFill>
                  <a:srgbClr val="FFC000"/>
                </a:solidFill>
              </a:rPr>
              <a:t> 방향 구분하며</a:t>
            </a:r>
            <a:r>
              <a:rPr lang="en-US" altLang="ko-KR" sz="800" b="1" dirty="0">
                <a:solidFill>
                  <a:srgbClr val="FFC000"/>
                </a:solidFill>
              </a:rPr>
              <a:t>, </a:t>
            </a:r>
            <a:r>
              <a:rPr lang="ko-KR" altLang="en-US" sz="800" b="1" dirty="0">
                <a:solidFill>
                  <a:srgbClr val="FFC000"/>
                </a:solidFill>
              </a:rPr>
              <a:t>뚜껑을 닫기 전 서류 유</a:t>
            </a:r>
            <a:r>
              <a:rPr lang="en-US" altLang="ko-KR" sz="800" b="1" dirty="0">
                <a:solidFill>
                  <a:srgbClr val="FFC000"/>
                </a:solidFill>
              </a:rPr>
              <a:t>/</a:t>
            </a:r>
            <a:r>
              <a:rPr lang="ko-KR" altLang="en-US" sz="800" b="1" dirty="0">
                <a:solidFill>
                  <a:srgbClr val="FFC000"/>
                </a:solidFill>
              </a:rPr>
              <a:t>무 확인합니다</a:t>
            </a:r>
            <a:r>
              <a:rPr lang="en-US" altLang="ko-KR" sz="800" b="1" dirty="0">
                <a:solidFill>
                  <a:srgbClr val="FFC000"/>
                </a:solidFill>
              </a:rPr>
              <a:t>.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2461" y="700655"/>
            <a:ext cx="201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2. </a:t>
            </a:r>
            <a:r>
              <a:rPr lang="ko-KR" altLang="en-US" sz="800" b="1" dirty="0">
                <a:solidFill>
                  <a:schemeClr val="bg1"/>
                </a:solidFill>
              </a:rPr>
              <a:t>양쪽 뚜껑부분은 </a:t>
            </a:r>
            <a:r>
              <a:rPr lang="en-US" altLang="ko-KR" sz="800" b="1" dirty="0">
                <a:solidFill>
                  <a:schemeClr val="bg1"/>
                </a:solidFill>
              </a:rPr>
              <a:t>ST logo tape(SID#:101367861) </a:t>
            </a:r>
            <a:r>
              <a:rPr lang="ko-KR" altLang="en-US" sz="800" b="1" dirty="0">
                <a:solidFill>
                  <a:schemeClr val="bg1"/>
                </a:solidFill>
              </a:rPr>
              <a:t>으로 윗면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옆면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아래면 까지 접착한다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0522" y="2126447"/>
            <a:ext cx="2585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박스 옆면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“Bulk ID label”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이라고 박스에 적혀 있는 부분에 바코드가 있는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Bulk ID label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을 부착한다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박스 옆면 꺾쇠 안쪽에 위치하도록 붙입니다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.)</a:t>
            </a:r>
          </a:p>
          <a:p>
            <a:pPr marL="228600" indent="-228600" latinLnBrk="1">
              <a:buAutoNum type="arabicPeriod"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Amkor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Bulk ID label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위쪽에 붙이며 박스의 인쇄된 부분을 가리지 않습니다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28600" indent="-228600" latinLnBrk="1">
              <a:buAutoNum type="arabicPeriod"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982 code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의 경우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“Engineering lot”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라벨을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Amkor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라벨 위쪽에 붙이며 박스의 인쇄된 부분을 가리지 않습니다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선적팀으로 보냅니다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42535" y="3871715"/>
            <a:ext cx="2991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선적 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해당 자재는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ST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로고 인쇄된 전용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를 사용하며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(SID#:101384134)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에는 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3EA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 (SID#:101381435) BOX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에는 최대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 2EA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까지 넣습니다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는 팩킹 슬립이 붙은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INNER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윗면이 위로 향하도록 넣으며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OUTER BOX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에 빈공간이 있을 경우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Air filler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를 사용하여 채워 줍니다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lvl="0" defTabSz="685783" latinLnBrk="1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ST logo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테잎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(SIOD#:101370198)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으로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테이핑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합니다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5156" y="1312723"/>
            <a:ext cx="217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2.MBB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위에 팩킹 슬립이 붙어 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</a:t>
            </a:r>
          </a:p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MBB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주의사항 로고를 가리지 않게 </a:t>
            </a:r>
            <a:endParaRPr lang="en-US" altLang="ko-KR" sz="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사진 참고하여 세로로 좌측으로 치우치게 </a:t>
            </a:r>
            <a:endParaRPr lang="en-US" altLang="ko-KR" sz="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latinLnBrk="1"/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붙어있는지 확인 합니다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2482" y="1843493"/>
            <a:ext cx="2268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팩킹 슬립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장이 같이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FLOW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되었는지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?    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한 장은 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  <a:ea typeface="+mj-ea"/>
              </a:rPr>
              <a:t>BOX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  <a:ea typeface="+mj-ea"/>
              </a:rPr>
              <a:t>에 붙이고 한 장은 여유분입니다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04899" y="3347652"/>
            <a:ext cx="247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FF00"/>
                </a:solidFill>
              </a:rPr>
              <a:t>982 CODE</a:t>
            </a:r>
            <a:r>
              <a:rPr lang="ko-KR" altLang="en-US" sz="800" b="1" dirty="0">
                <a:solidFill>
                  <a:srgbClr val="FFFF00"/>
                </a:solidFill>
              </a:rPr>
              <a:t>는 </a:t>
            </a:r>
            <a:r>
              <a:rPr lang="en-US" altLang="ko-KR" sz="800" b="1" dirty="0">
                <a:solidFill>
                  <a:srgbClr val="FFFF00"/>
                </a:solidFill>
              </a:rPr>
              <a:t>3</a:t>
            </a:r>
            <a:r>
              <a:rPr lang="ko-KR" altLang="en-US" sz="800" b="1" dirty="0">
                <a:solidFill>
                  <a:srgbClr val="FFFF00"/>
                </a:solidFill>
              </a:rPr>
              <a:t>장이 </a:t>
            </a:r>
            <a:r>
              <a:rPr lang="en-US" altLang="ko-KR" sz="800" b="1" dirty="0">
                <a:solidFill>
                  <a:srgbClr val="FFFF00"/>
                </a:solidFill>
              </a:rPr>
              <a:t>1 SET. 852 CODE</a:t>
            </a:r>
            <a:r>
              <a:rPr lang="ko-KR" altLang="en-US" sz="800" b="1" dirty="0">
                <a:solidFill>
                  <a:srgbClr val="FFFF00"/>
                </a:solidFill>
              </a:rPr>
              <a:t>는 </a:t>
            </a:r>
            <a:r>
              <a:rPr lang="en-US" altLang="ko-KR" sz="800" b="1" dirty="0">
                <a:solidFill>
                  <a:srgbClr val="FFFF00"/>
                </a:solidFill>
              </a:rPr>
              <a:t>2</a:t>
            </a:r>
            <a:r>
              <a:rPr lang="ko-KR" altLang="en-US" sz="800" b="1" dirty="0">
                <a:solidFill>
                  <a:srgbClr val="FFFF00"/>
                </a:solidFill>
              </a:rPr>
              <a:t>장이 </a:t>
            </a:r>
            <a:r>
              <a:rPr lang="en-US" altLang="ko-KR" sz="800" b="1" dirty="0">
                <a:solidFill>
                  <a:srgbClr val="FFFF00"/>
                </a:solidFill>
              </a:rPr>
              <a:t>1SET </a:t>
            </a:r>
            <a:r>
              <a:rPr lang="ko-KR" altLang="en-US" sz="800" b="1" dirty="0">
                <a:solidFill>
                  <a:srgbClr val="FFFF00"/>
                </a:solidFill>
              </a:rPr>
              <a:t>입니다</a:t>
            </a:r>
            <a:r>
              <a:rPr lang="en-US" altLang="ko-KR" sz="800" b="1" dirty="0">
                <a:solidFill>
                  <a:srgbClr val="FFFF00"/>
                </a:solidFill>
              </a:rPr>
              <a:t>. MBB</a:t>
            </a:r>
            <a:r>
              <a:rPr lang="ko-KR" altLang="en-US" sz="800" b="1" dirty="0">
                <a:solidFill>
                  <a:srgbClr val="FFFF00"/>
                </a:solidFill>
              </a:rPr>
              <a:t>에 붙어 있는 슬립과 </a:t>
            </a:r>
            <a:r>
              <a:rPr lang="en-US" altLang="ko-KR" sz="800" b="1" dirty="0">
                <a:solidFill>
                  <a:srgbClr val="FFFF00"/>
                </a:solidFill>
              </a:rPr>
              <a:t>BOX</a:t>
            </a:r>
            <a:r>
              <a:rPr lang="ko-KR" altLang="en-US" sz="800" b="1" dirty="0">
                <a:solidFill>
                  <a:srgbClr val="FFFF00"/>
                </a:solidFill>
              </a:rPr>
              <a:t>에 붙이는 슬립이 동일한지 확인하며</a:t>
            </a:r>
            <a:r>
              <a:rPr lang="en-US" altLang="ko-KR" sz="800" b="1" dirty="0">
                <a:solidFill>
                  <a:srgbClr val="FFFF00"/>
                </a:solidFill>
              </a:rPr>
              <a:t>, Engineering lot</a:t>
            </a:r>
            <a:r>
              <a:rPr lang="ko-KR" altLang="en-US" sz="800" b="1" dirty="0">
                <a:solidFill>
                  <a:srgbClr val="FFFF00"/>
                </a:solidFill>
              </a:rPr>
              <a:t>라고 표기된 슬립은 </a:t>
            </a:r>
            <a:r>
              <a:rPr lang="en-US" altLang="ko-KR" sz="800" b="1" dirty="0">
                <a:solidFill>
                  <a:srgbClr val="FFFF00"/>
                </a:solidFill>
              </a:rPr>
              <a:t>982 CODE</a:t>
            </a:r>
            <a:r>
              <a:rPr lang="ko-KR" altLang="en-US" sz="800" b="1" dirty="0">
                <a:solidFill>
                  <a:srgbClr val="FFFF00"/>
                </a:solidFill>
              </a:rPr>
              <a:t>만 사용합니다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63" y="1739192"/>
            <a:ext cx="2856984" cy="2948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92461" y="1160062"/>
            <a:ext cx="201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chemeClr val="bg1"/>
                </a:solidFill>
              </a:rPr>
              <a:t>3. Tape</a:t>
            </a:r>
            <a:r>
              <a:rPr lang="ko-KR" altLang="en-US" sz="800" b="1" dirty="0">
                <a:solidFill>
                  <a:schemeClr val="bg1"/>
                </a:solidFill>
              </a:rPr>
              <a:t>이 박스에 안정적으로 부착되기 위해 손으로 문질러 마무리 한다</a:t>
            </a:r>
            <a:r>
              <a:rPr lang="en-US" altLang="ko-KR" sz="800" b="1" dirty="0">
                <a:solidFill>
                  <a:schemeClr val="bg1"/>
                </a:solidFill>
              </a:rPr>
              <a:t>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84367" y="1564148"/>
            <a:ext cx="10197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solidFill>
                  <a:schemeClr val="bg1"/>
                </a:solidFill>
              </a:rPr>
              <a:t>ST Logo tape</a:t>
            </a:r>
          </a:p>
        </p:txBody>
      </p:sp>
      <p:pic>
        <p:nvPicPr>
          <p:cNvPr id="43" name="그림 1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3363" y="723244"/>
            <a:ext cx="922716" cy="80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H="1" flipV="1">
            <a:off x="4767941" y="1092484"/>
            <a:ext cx="288501" cy="483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056442" y="1101125"/>
            <a:ext cx="270369" cy="50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5400000">
            <a:off x="5693595" y="714667"/>
            <a:ext cx="978828" cy="96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1"/>
          <p:cNvSpPr>
            <a:spLocks noChangeArrowheads="1"/>
          </p:cNvSpPr>
          <p:nvPr/>
        </p:nvSpPr>
        <p:spPr bwMode="auto">
          <a:xfrm>
            <a:off x="6183009" y="918201"/>
            <a:ext cx="365847" cy="365847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25406" y="2158551"/>
            <a:ext cx="1782237" cy="1429638"/>
            <a:chOff x="4491541" y="2278656"/>
            <a:chExt cx="1782237" cy="1429638"/>
          </a:xfrm>
        </p:grpSpPr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1541" y="2310571"/>
              <a:ext cx="1433584" cy="1281710"/>
            </a:xfrm>
            <a:prstGeom prst="rect">
              <a:avLst/>
            </a:prstGeom>
          </p:spPr>
        </p:pic>
        <p:grpSp>
          <p:nvGrpSpPr>
            <p:cNvPr id="47" name="그룹 46"/>
            <p:cNvGrpSpPr/>
            <p:nvPr/>
          </p:nvGrpSpPr>
          <p:grpSpPr>
            <a:xfrm rot="5400000">
              <a:off x="5161588" y="2596104"/>
              <a:ext cx="1429638" cy="794742"/>
              <a:chOff x="4575284" y="4070559"/>
              <a:chExt cx="1568572" cy="871976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75284" y="4294241"/>
                <a:ext cx="1568572" cy="64829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 rot="16200000">
                <a:off x="4470699" y="4198049"/>
                <a:ext cx="593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982 only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5139841" y="4299488"/>
                <a:ext cx="593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Amkor label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6200000">
                <a:off x="5553129" y="4317569"/>
                <a:ext cx="606367" cy="37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Bulk ID</a:t>
                </a:r>
              </a:p>
              <a:p>
                <a:pPr latinLnBrk="1"/>
                <a:r>
                  <a:rPr lang="en-US" altLang="ko-KR" sz="800" b="1" dirty="0">
                    <a:solidFill>
                      <a:srgbClr val="7030A0"/>
                    </a:solidFill>
                  </a:rPr>
                  <a:t>label</a:t>
                </a:r>
                <a:endParaRPr lang="ko-KR" altLang="en-US" sz="800" b="1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62" name="직선 화살표 연결선 61"/>
            <p:cNvCxnSpPr/>
            <p:nvPr/>
          </p:nvCxnSpPr>
          <p:spPr>
            <a:xfrm flipH="1">
              <a:off x="4931547" y="2489590"/>
              <a:ext cx="600587" cy="30508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8" idx="2"/>
            </p:cNvCxnSpPr>
            <p:nvPr/>
          </p:nvCxnSpPr>
          <p:spPr>
            <a:xfrm flipH="1">
              <a:off x="4931547" y="2993475"/>
              <a:ext cx="547489" cy="6359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 flipV="1">
              <a:off x="4931547" y="3287904"/>
              <a:ext cx="556158" cy="7532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707" y="4771149"/>
            <a:ext cx="2771288" cy="358832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492166" y="3911283"/>
            <a:ext cx="707363" cy="632423"/>
            <a:chOff x="6176161" y="3326590"/>
            <a:chExt cx="1169583" cy="1045675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6161" y="3326590"/>
              <a:ext cx="1117071" cy="1021711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296307" y="4028764"/>
              <a:ext cx="1049437" cy="343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750" b="1" dirty="0"/>
                <a:t>Air </a:t>
              </a:r>
              <a:r>
                <a:rPr lang="en-US" altLang="ko-KR" sz="600" b="1" dirty="0"/>
                <a:t>filler</a:t>
              </a:r>
              <a:endParaRPr lang="en-US" altLang="ko-KR" sz="750" b="1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6700058" y="3825562"/>
              <a:ext cx="193610" cy="2034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4492166" y="4543706"/>
            <a:ext cx="695150" cy="542725"/>
            <a:chOff x="7371174" y="3320976"/>
            <a:chExt cx="1315850" cy="1027325"/>
          </a:xfrm>
        </p:grpSpPr>
        <p:pic>
          <p:nvPicPr>
            <p:cNvPr id="70" name="그림 2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174" y="3320976"/>
              <a:ext cx="1315850" cy="102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" name="직선 화살표 연결선 70"/>
            <p:cNvCxnSpPr/>
            <p:nvPr/>
          </p:nvCxnSpPr>
          <p:spPr>
            <a:xfrm flipV="1">
              <a:off x="7948361" y="3628561"/>
              <a:ext cx="193610" cy="2034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96524" y="3807329"/>
              <a:ext cx="1019778" cy="524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600" b="1" dirty="0"/>
                <a:t>ST Logo tape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834" y="3941729"/>
            <a:ext cx="811459" cy="78174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128" y="4745492"/>
            <a:ext cx="774869" cy="29802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114789" y="4481924"/>
            <a:ext cx="490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7030A0"/>
                </a:solidFill>
              </a:rPr>
              <a:t>TR</a:t>
            </a:r>
            <a:r>
              <a:rPr lang="ko-KR" altLang="en-US" sz="600" b="1" dirty="0">
                <a:solidFill>
                  <a:srgbClr val="7030A0"/>
                </a:solidFill>
              </a:rPr>
              <a:t>카드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85772" y="3890641"/>
            <a:ext cx="1098550" cy="121107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6592" y="4216322"/>
            <a:ext cx="105314" cy="1122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58D47EA-15BD-48D1-A6E2-E38A276E35EB}"/>
              </a:ext>
            </a:extLst>
          </p:cNvPr>
          <p:cNvCxnSpPr>
            <a:cxnSpLocks/>
          </p:cNvCxnSpPr>
          <p:nvPr/>
        </p:nvCxnSpPr>
        <p:spPr>
          <a:xfrm flipV="1">
            <a:off x="2691572" y="4278100"/>
            <a:ext cx="643476" cy="329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1B2A3154-B93E-4616-99AE-8E83563F529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2904" y="4216322"/>
            <a:ext cx="105314" cy="11223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6C84D399-EAA0-443F-866A-31BB286C8E0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8386" y="1636158"/>
            <a:ext cx="1045917" cy="4322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F705A7-BC1C-4482-BFCA-F6FC90F9F783}"/>
              </a:ext>
            </a:extLst>
          </p:cNvPr>
          <p:cNvGrpSpPr/>
          <p:nvPr/>
        </p:nvGrpSpPr>
        <p:grpSpPr>
          <a:xfrm>
            <a:off x="895734" y="1410403"/>
            <a:ext cx="854145" cy="807580"/>
            <a:chOff x="420411" y="1439703"/>
            <a:chExt cx="854145" cy="8075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0C7CEC9-6E6C-4147-9A2C-FC453252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411" y="1439703"/>
              <a:ext cx="854145" cy="80758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80B3D36-8FC3-4FCF-8C93-E1199C5BBC38}"/>
                </a:ext>
              </a:extLst>
            </p:cNvPr>
            <p:cNvSpPr/>
            <p:nvPr/>
          </p:nvSpPr>
          <p:spPr>
            <a:xfrm rot="5400000">
              <a:off x="418160" y="1793150"/>
              <a:ext cx="458965" cy="2354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552FEA-C10A-49FF-A515-00A40DC77546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852474" y="1832185"/>
            <a:ext cx="152748" cy="494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AE5C3A-4162-40F9-85C1-78D65A13F27C}"/>
              </a:ext>
            </a:extLst>
          </p:cNvPr>
          <p:cNvSpPr txBox="1"/>
          <p:nvPr/>
        </p:nvSpPr>
        <p:spPr>
          <a:xfrm>
            <a:off x="1590714" y="4145421"/>
            <a:ext cx="11572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FFFF00"/>
                </a:solidFill>
              </a:rPr>
              <a:t>TR</a:t>
            </a:r>
            <a:r>
              <a:rPr lang="ko-KR" altLang="en-US" sz="700" b="1" dirty="0">
                <a:solidFill>
                  <a:srgbClr val="FFFF00"/>
                </a:solidFill>
              </a:rPr>
              <a:t>카드 분실방지를 위해 </a:t>
            </a:r>
            <a:r>
              <a:rPr lang="en-US" altLang="ko-KR" sz="700" b="1" dirty="0">
                <a:solidFill>
                  <a:srgbClr val="FFFF00"/>
                </a:solidFill>
              </a:rPr>
              <a:t>TAPE</a:t>
            </a:r>
            <a:r>
              <a:rPr lang="ko-KR" altLang="en-US" sz="700" b="1" dirty="0">
                <a:solidFill>
                  <a:srgbClr val="FFFF00"/>
                </a:solidFill>
              </a:rPr>
              <a:t>로 </a:t>
            </a:r>
            <a:r>
              <a:rPr lang="en-US" altLang="ko-KR" sz="700" b="1" dirty="0">
                <a:solidFill>
                  <a:srgbClr val="FFFF00"/>
                </a:solidFill>
              </a:rPr>
              <a:t>MBB </a:t>
            </a:r>
            <a:r>
              <a:rPr lang="ko-KR" altLang="en-US" sz="700" b="1" dirty="0">
                <a:solidFill>
                  <a:srgbClr val="FFFF00"/>
                </a:solidFill>
              </a:rPr>
              <a:t>위에 고정합니다</a:t>
            </a:r>
            <a:r>
              <a:rPr lang="en-US" altLang="ko-KR" sz="700" b="1" dirty="0">
                <a:solidFill>
                  <a:srgbClr val="FFFF00"/>
                </a:solidFill>
              </a:rPr>
              <a:t>.</a:t>
            </a:r>
            <a:endParaRPr lang="ko-KR" altLang="en-US" sz="7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08017-9DEC-414A-B6BB-B0926617DB11}"/>
              </a:ext>
            </a:extLst>
          </p:cNvPr>
          <p:cNvSpPr txBox="1"/>
          <p:nvPr/>
        </p:nvSpPr>
        <p:spPr>
          <a:xfrm>
            <a:off x="1699635" y="4500904"/>
            <a:ext cx="12216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FF00"/>
                </a:solidFill>
              </a:rPr>
              <a:t>라벨부착위치 쪽 뚜껑을 나중에 닫도록 방향 구분합니다</a:t>
            </a:r>
            <a:r>
              <a:rPr lang="en-US" altLang="ko-KR" sz="700" b="1" dirty="0">
                <a:solidFill>
                  <a:srgbClr val="FFFF00"/>
                </a:solidFill>
              </a:rPr>
              <a:t>. (TR</a:t>
            </a:r>
            <a:r>
              <a:rPr lang="ko-KR" altLang="en-US" sz="700" b="1" dirty="0">
                <a:solidFill>
                  <a:srgbClr val="FFFF00"/>
                </a:solidFill>
              </a:rPr>
              <a:t> 카드 위치를 정하기 위함 입니다</a:t>
            </a:r>
            <a:r>
              <a:rPr lang="en-US" altLang="ko-KR" sz="700" b="1" dirty="0">
                <a:solidFill>
                  <a:srgbClr val="FFFF00"/>
                </a:solidFill>
              </a:rPr>
              <a:t>.)</a:t>
            </a:r>
            <a:endParaRPr lang="ko-KR" altLang="en-US" sz="700" b="1" dirty="0">
              <a:solidFill>
                <a:srgbClr val="FFFF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B6F713-E039-4CF6-8C3C-0E5395B892E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45" y="3707183"/>
            <a:ext cx="1688783" cy="375418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CD293DB-84D6-4862-9669-119321250D90}"/>
              </a:ext>
            </a:extLst>
          </p:cNvPr>
          <p:cNvCxnSpPr/>
          <p:nvPr/>
        </p:nvCxnSpPr>
        <p:spPr>
          <a:xfrm flipV="1">
            <a:off x="805063" y="3787141"/>
            <a:ext cx="1369179" cy="15315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A49D2E-06E1-4FB6-B0A9-2DDAB1EFA9EF}"/>
              </a:ext>
            </a:extLst>
          </p:cNvPr>
          <p:cNvSpPr/>
          <p:nvPr/>
        </p:nvSpPr>
        <p:spPr>
          <a:xfrm>
            <a:off x="2081139" y="3865020"/>
            <a:ext cx="112665" cy="12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250564E-7613-4631-95AB-1E1503906CF7}"/>
              </a:ext>
            </a:extLst>
          </p:cNvPr>
          <p:cNvCxnSpPr>
            <a:cxnSpLocks/>
          </p:cNvCxnSpPr>
          <p:nvPr/>
        </p:nvCxnSpPr>
        <p:spPr>
          <a:xfrm flipH="1">
            <a:off x="2218589" y="3744595"/>
            <a:ext cx="446883" cy="159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2CF0E83-CADE-40B0-AEEA-9DDBAEE73CAA}"/>
              </a:ext>
            </a:extLst>
          </p:cNvPr>
          <p:cNvGrpSpPr/>
          <p:nvPr/>
        </p:nvGrpSpPr>
        <p:grpSpPr>
          <a:xfrm rot="5400000">
            <a:off x="772660" y="4187750"/>
            <a:ext cx="892285" cy="912249"/>
            <a:chOff x="7028477" y="709892"/>
            <a:chExt cx="1057885" cy="1081554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8E4E857-2223-44AB-97F3-356C60432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8477" y="709892"/>
              <a:ext cx="1057885" cy="1081554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246BC07B-9572-4227-8E30-002656C1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2151" y="1125589"/>
              <a:ext cx="227469" cy="364629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BD530FF-2303-420E-BBBE-4622B50C661B}"/>
              </a:ext>
            </a:extLst>
          </p:cNvPr>
          <p:cNvSpPr txBox="1"/>
          <p:nvPr/>
        </p:nvSpPr>
        <p:spPr>
          <a:xfrm>
            <a:off x="2605063" y="3611631"/>
            <a:ext cx="11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FF00"/>
                </a:solidFill>
              </a:rPr>
              <a:t>박스 안쪽 접합된 부분</a:t>
            </a:r>
            <a:r>
              <a:rPr lang="en-US" altLang="ko-KR" sz="700" b="1" dirty="0">
                <a:solidFill>
                  <a:srgbClr val="FFFF00"/>
                </a:solidFill>
              </a:rPr>
              <a:t>(</a:t>
            </a:r>
            <a:r>
              <a:rPr lang="ko-KR" altLang="en-US" sz="700" b="1" dirty="0" err="1">
                <a:solidFill>
                  <a:srgbClr val="FFFF00"/>
                </a:solidFill>
              </a:rPr>
              <a:t>방향참고</a:t>
            </a:r>
            <a:r>
              <a:rPr lang="en-US" altLang="ko-KR" sz="700" b="1" dirty="0">
                <a:solidFill>
                  <a:srgbClr val="FFFF00"/>
                </a:solidFill>
              </a:rPr>
              <a:t>)</a:t>
            </a:r>
            <a:endParaRPr lang="ko-KR" altLang="en-US" sz="700" b="1" dirty="0">
              <a:solidFill>
                <a:srgbClr val="FFFF00"/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927D463-3A6B-4CC2-BEC8-2A6A3C6A2CE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050" y="1715183"/>
            <a:ext cx="198900" cy="31883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A384A3-5A36-41C7-AE97-56124937795F}"/>
              </a:ext>
            </a:extLst>
          </p:cNvPr>
          <p:cNvSpPr/>
          <p:nvPr/>
        </p:nvSpPr>
        <p:spPr>
          <a:xfrm>
            <a:off x="1060657" y="4668553"/>
            <a:ext cx="219774" cy="1638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D08940C-17EF-4AD6-AD50-D8983B1D302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70544" y="4407323"/>
            <a:ext cx="488924" cy="261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11BA043-E5E1-4549-8159-00F16242280F}"/>
              </a:ext>
            </a:extLst>
          </p:cNvPr>
          <p:cNvSpPr/>
          <p:nvPr/>
        </p:nvSpPr>
        <p:spPr>
          <a:xfrm rot="10800000">
            <a:off x="1274229" y="3885334"/>
            <a:ext cx="206849" cy="318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43E0F9-E530-41AA-8C0F-08EA0B852443}"/>
              </a:ext>
            </a:extLst>
          </p:cNvPr>
          <p:cNvSpPr txBox="1"/>
          <p:nvPr/>
        </p:nvSpPr>
        <p:spPr>
          <a:xfrm>
            <a:off x="938212" y="4845449"/>
            <a:ext cx="4503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7030A0"/>
                </a:solidFill>
              </a:rPr>
              <a:t>TR</a:t>
            </a:r>
            <a:r>
              <a:rPr lang="ko-KR" altLang="en-US" sz="600" b="1" dirty="0">
                <a:solidFill>
                  <a:srgbClr val="7030A0"/>
                </a:solidFill>
              </a:rPr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31703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10962"/>
              </p:ext>
            </p:extLst>
          </p:nvPr>
        </p:nvGraphicFramePr>
        <p:xfrm>
          <a:off x="389660" y="421721"/>
          <a:ext cx="3605619" cy="465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Gel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baseline="0" dirty="0" err="1"/>
                        <a:t>pak</a:t>
                      </a:r>
                      <a:r>
                        <a:rPr lang="ko-KR" altLang="en-US" sz="1000" baseline="0" dirty="0"/>
                        <a:t>인 경우 </a:t>
                      </a:r>
                      <a:r>
                        <a:rPr lang="en-US" altLang="ko-KR" sz="1000" baseline="0" dirty="0"/>
                        <a:t>SWR </a:t>
                      </a:r>
                      <a:r>
                        <a:rPr lang="ko-KR" altLang="en-US" sz="1000" baseline="0" dirty="0"/>
                        <a:t>발행됨</a:t>
                      </a:r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엠비비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팩킹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 box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자재가 이동 됩니다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Box</a:t>
                      </a:r>
                      <a:r>
                        <a:rPr lang="en-US" altLang="ko-KR" sz="800" b="1" baseline="0" dirty="0"/>
                        <a:t> packing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작업 전에 아래 내용을 우선 확인 합니다</a:t>
                      </a: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번 사항 중에 문제가 있는 경우는 다시 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MBB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패킹 합니다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문제가 없는 경우</a:t>
                      </a: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아래와 같이 팩킹 진행합니다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97792"/>
              </p:ext>
            </p:extLst>
          </p:nvPr>
        </p:nvGraphicFramePr>
        <p:xfrm>
          <a:off x="4166811" y="421720"/>
          <a:ext cx="4541254" cy="464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084"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68580" marR="68580" marT="34290" marB="34290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93893" y="94599"/>
            <a:ext cx="8299067" cy="261610"/>
          </a:xfrm>
          <a:prstGeom prst="rect">
            <a:avLst/>
          </a:prstGeom>
          <a:solidFill>
            <a:srgbClr val="CC9900"/>
          </a:solidFill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solidFill>
                  <a:prstClr val="black"/>
                </a:solidFill>
              </a:rPr>
              <a:t>Gel-</a:t>
            </a:r>
            <a:r>
              <a:rPr lang="en-US" altLang="ko-KR" sz="1100" b="1" dirty="0" err="1">
                <a:solidFill>
                  <a:prstClr val="black"/>
                </a:solidFill>
              </a:rPr>
              <a:t>pak</a:t>
            </a:r>
            <a:r>
              <a:rPr lang="en-US" altLang="ko-KR" sz="1100" b="1" dirty="0">
                <a:solidFill>
                  <a:prstClr val="black"/>
                </a:solidFill>
              </a:rPr>
              <a:t> PACKING (After DPS) </a:t>
            </a:r>
            <a:r>
              <a:rPr lang="en-US" altLang="ko-KR" sz="1100" b="1" dirty="0">
                <a:solidFill>
                  <a:prstClr val="black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100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b="1" dirty="0">
                <a:sym typeface="Wingdings" panose="05000000000000000000" pitchFamily="2" charset="2"/>
              </a:rPr>
              <a:t>ST MDG(</a:t>
            </a:r>
            <a:r>
              <a:rPr lang="en-US" altLang="ko-KR" sz="1100" b="1" dirty="0">
                <a:solidFill>
                  <a:srgbClr val="7773CF"/>
                </a:solidFill>
                <a:sym typeface="Wingdings" panose="05000000000000000000" pitchFamily="2" charset="2"/>
              </a:rPr>
              <a:t>852:</a:t>
            </a:r>
            <a:r>
              <a:rPr lang="ko-KR" altLang="en-US" sz="1100" b="1" dirty="0">
                <a:solidFill>
                  <a:srgbClr val="7773CF"/>
                </a:solidFill>
                <a:sym typeface="Wingdings" panose="05000000000000000000" pitchFamily="2" charset="2"/>
              </a:rPr>
              <a:t>양산</a:t>
            </a:r>
            <a:r>
              <a:rPr lang="en-US" altLang="ko-KR" sz="1100" b="1" dirty="0">
                <a:sym typeface="Wingdings" panose="05000000000000000000" pitchFamily="2" charset="2"/>
              </a:rPr>
              <a:t>,</a:t>
            </a:r>
            <a:r>
              <a:rPr lang="en-US" altLang="ko-KR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982:</a:t>
            </a:r>
            <a:r>
              <a:rPr lang="ko-KR" alt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엔지니어 </a:t>
            </a:r>
            <a:r>
              <a:rPr lang="en-US" altLang="ko-KR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LOT</a:t>
            </a:r>
            <a:r>
              <a:rPr lang="en-US" altLang="ko-KR" sz="1100" b="1" dirty="0">
                <a:sym typeface="Wingdings" panose="05000000000000000000" pitchFamily="2" charset="2"/>
              </a:rPr>
              <a:t>) </a:t>
            </a:r>
            <a:r>
              <a:rPr lang="ko-KR" altLang="en-US" sz="1100" b="1" dirty="0">
                <a:sym typeface="Wingdings" panose="05000000000000000000" pitchFamily="2" charset="2"/>
              </a:rPr>
              <a:t>만 해당하며 </a:t>
            </a:r>
            <a:r>
              <a:rPr lang="en-US" altLang="ko-KR" sz="1100" b="1" dirty="0">
                <a:sym typeface="Wingdings" panose="05000000000000000000" pitchFamily="2" charset="2"/>
              </a:rPr>
              <a:t>SWR </a:t>
            </a:r>
            <a:r>
              <a:rPr lang="ko-KR" altLang="en-US" sz="1100" b="1" dirty="0">
                <a:sym typeface="Wingdings" panose="05000000000000000000" pitchFamily="2" charset="2"/>
              </a:rPr>
              <a:t>에 </a:t>
            </a:r>
            <a:r>
              <a:rPr lang="en-US" altLang="ko-KR" sz="1100" b="1" dirty="0">
                <a:sym typeface="Wingdings" panose="05000000000000000000" pitchFamily="2" charset="2"/>
              </a:rPr>
              <a:t>Gel-</a:t>
            </a:r>
            <a:r>
              <a:rPr lang="en-US" altLang="ko-KR" sz="1100" b="1" dirty="0" err="1">
                <a:sym typeface="Wingdings" panose="05000000000000000000" pitchFamily="2" charset="2"/>
              </a:rPr>
              <a:t>pak</a:t>
            </a:r>
            <a:r>
              <a:rPr lang="en-US" altLang="ko-KR" sz="1100" b="1" dirty="0">
                <a:sym typeface="Wingdings" panose="05000000000000000000" pitchFamily="2" charset="2"/>
              </a:rPr>
              <a:t> </a:t>
            </a:r>
            <a:r>
              <a:rPr lang="ko-KR" altLang="en-US" sz="1100" b="1" dirty="0">
                <a:sym typeface="Wingdings" panose="05000000000000000000" pitchFamily="2" charset="2"/>
              </a:rPr>
              <a:t>명시 </a:t>
            </a:r>
            <a:r>
              <a:rPr lang="en-US" altLang="ko-KR" sz="1100" b="1" dirty="0">
                <a:sym typeface="Wingdings" panose="05000000000000000000" pitchFamily="2" charset="2"/>
              </a:rPr>
              <a:t>(PKG CODE :DS) </a:t>
            </a:r>
            <a:endParaRPr lang="ko-KR" altLang="en-US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408" y="1434015"/>
            <a:ext cx="766738" cy="70597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22226" y="1719469"/>
            <a:ext cx="20794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1.MBB </a:t>
            </a:r>
            <a:r>
              <a:rPr lang="ko-KR" altLang="en-US" sz="750" b="1" dirty="0">
                <a:latin typeface="+mn-ea"/>
              </a:rPr>
              <a:t>가 봉인이 되어 있는지 </a:t>
            </a:r>
            <a:r>
              <a:rPr lang="en-US" altLang="ko-KR" sz="750" b="1" dirty="0">
                <a:latin typeface="+mn-ea"/>
              </a:rPr>
              <a:t>?              </a:t>
            </a:r>
            <a:r>
              <a:rPr lang="ko-KR" altLang="en-US" sz="750" b="1" dirty="0">
                <a:latin typeface="+mn-ea"/>
              </a:rPr>
              <a:t>한 번만 봉인합니다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6335" y="2548519"/>
            <a:ext cx="217372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/>
              <a:t>4.MBB</a:t>
            </a:r>
            <a:r>
              <a:rPr lang="ko-KR" altLang="en-US" sz="750" b="1" dirty="0"/>
              <a:t>로 팩킹 후 </a:t>
            </a:r>
            <a:r>
              <a:rPr lang="en-US" altLang="ko-KR" sz="750" b="1" dirty="0"/>
              <a:t>N2 GAS</a:t>
            </a:r>
            <a:r>
              <a:rPr lang="ko-KR" altLang="en-US" sz="750" b="1" dirty="0"/>
              <a:t>를 넣고 봉인 하므로</a:t>
            </a:r>
            <a:r>
              <a:rPr lang="en-US" altLang="ko-KR" sz="750" b="1" dirty="0"/>
              <a:t>, </a:t>
            </a:r>
            <a:r>
              <a:rPr lang="ko-KR" altLang="en-US" sz="750" b="1" dirty="0"/>
              <a:t>진공 포장 상태 </a:t>
            </a:r>
            <a:r>
              <a:rPr lang="en-US" altLang="ko-KR" sz="750" b="1" dirty="0"/>
              <a:t>( JAR</a:t>
            </a:r>
            <a:r>
              <a:rPr lang="ko-KR" altLang="en-US" sz="750" b="1" dirty="0"/>
              <a:t>의</a:t>
            </a:r>
            <a:r>
              <a:rPr lang="en-US" altLang="ko-KR" sz="750" b="1" dirty="0"/>
              <a:t> </a:t>
            </a:r>
            <a:r>
              <a:rPr lang="ko-KR" altLang="en-US" sz="750" b="1" dirty="0"/>
              <a:t>모양이 진공 포장으로 보이는 경우</a:t>
            </a:r>
            <a:r>
              <a:rPr lang="en-US" altLang="ko-KR" sz="750" b="1" dirty="0"/>
              <a:t>) </a:t>
            </a:r>
            <a:r>
              <a:rPr lang="ko-KR" altLang="en-US" sz="750" b="1" dirty="0"/>
              <a:t>는 잘못된 팩킹입니다 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465" y="3460543"/>
            <a:ext cx="1722969" cy="66068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465" y="4258458"/>
            <a:ext cx="1732501" cy="64638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3861" y="1434015"/>
            <a:ext cx="786328" cy="7122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90434" y="3471468"/>
            <a:ext cx="135501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1. </a:t>
            </a:r>
            <a:r>
              <a:rPr lang="ko-KR" altLang="en-US" sz="750" b="1" dirty="0">
                <a:latin typeface="+mn-ea"/>
              </a:rPr>
              <a:t>버블랩 </a:t>
            </a:r>
            <a:r>
              <a:rPr lang="en-US" altLang="ko-KR" sz="750" b="1" dirty="0">
                <a:latin typeface="+mn-ea"/>
              </a:rPr>
              <a:t>( 108748186 ) </a:t>
            </a:r>
            <a:r>
              <a:rPr lang="ko-KR" altLang="en-US" sz="750" b="1" dirty="0">
                <a:latin typeface="+mn-ea"/>
              </a:rPr>
              <a:t>두 장을 옆</a:t>
            </a:r>
            <a:r>
              <a:rPr lang="en-US" altLang="ko-KR" sz="750" b="1" dirty="0">
                <a:latin typeface="+mn-ea"/>
              </a:rPr>
              <a:t> </a:t>
            </a:r>
            <a:r>
              <a:rPr lang="ko-KR" altLang="en-US" sz="750" b="1" dirty="0">
                <a:latin typeface="+mn-ea"/>
              </a:rPr>
              <a:t>사진과 같이 끝 부분을 겹쳐서 놓습니다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74023" y="4213179"/>
            <a:ext cx="16523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2. MBB</a:t>
            </a:r>
            <a:r>
              <a:rPr lang="ko-KR" altLang="en-US" sz="750" b="1" dirty="0">
                <a:latin typeface="+mn-ea"/>
              </a:rPr>
              <a:t> 안에서 자재의 움직임을 줄이기 위해서 </a:t>
            </a:r>
            <a:r>
              <a:rPr lang="en-US" altLang="ko-KR" sz="750" b="1" dirty="0">
                <a:latin typeface="+mn-ea"/>
              </a:rPr>
              <a:t>MBB</a:t>
            </a:r>
            <a:r>
              <a:rPr lang="ko-KR" altLang="en-US" sz="750" b="1" dirty="0">
                <a:latin typeface="+mn-ea"/>
              </a:rPr>
              <a:t> 끝 부분을 접어서 버블랩 위에 올려 놓습니다</a:t>
            </a:r>
            <a:r>
              <a:rPr lang="en-US" altLang="ko-KR" sz="750" b="1" dirty="0">
                <a:latin typeface="+mn-ea"/>
              </a:rPr>
              <a:t>.</a:t>
            </a:r>
          </a:p>
          <a:p>
            <a:pPr latinLnBrk="1"/>
            <a:r>
              <a:rPr lang="ko-KR" altLang="en-US" sz="750" b="1" dirty="0">
                <a:latin typeface="+mn-ea"/>
              </a:rPr>
              <a:t>박스 위에 붙일 팩킹 슬립과 </a:t>
            </a:r>
            <a:r>
              <a:rPr lang="en-US" altLang="ko-KR" sz="750" b="1" dirty="0">
                <a:latin typeface="+mn-ea"/>
              </a:rPr>
              <a:t>MBB</a:t>
            </a:r>
            <a:r>
              <a:rPr lang="ko-KR" altLang="en-US" sz="750" b="1" dirty="0">
                <a:latin typeface="+mn-ea"/>
              </a:rPr>
              <a:t> 위의 슬립이</a:t>
            </a:r>
            <a:r>
              <a:rPr lang="en-US" altLang="ko-KR" sz="750" b="1" dirty="0">
                <a:latin typeface="+mn-ea"/>
              </a:rPr>
              <a:t> </a:t>
            </a:r>
            <a:r>
              <a:rPr lang="ko-KR" altLang="en-US" sz="750" b="1" dirty="0">
                <a:latin typeface="+mn-ea"/>
              </a:rPr>
              <a:t>동일한지 확인합니다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9995" y="652867"/>
            <a:ext cx="243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j-ea"/>
                <a:ea typeface="+mj-ea"/>
              </a:rPr>
              <a:t>3. </a:t>
            </a:r>
            <a:r>
              <a:rPr lang="ko-KR" altLang="en-US" sz="800" b="1" dirty="0">
                <a:latin typeface="+mj-ea"/>
                <a:ea typeface="+mj-ea"/>
              </a:rPr>
              <a:t>버블랩으로 자재를 덮고 빈 공간이 있을 경우 버블 랩으로 채우고 이너 박스 </a:t>
            </a:r>
            <a:r>
              <a:rPr lang="en-US" altLang="ko-KR" sz="800" b="1" dirty="0">
                <a:latin typeface="+mj-ea"/>
                <a:ea typeface="+mj-ea"/>
              </a:rPr>
              <a:t>( 101394797, </a:t>
            </a:r>
            <a:r>
              <a:rPr lang="ko-KR" altLang="en-US" sz="800" b="1" dirty="0">
                <a:latin typeface="+mj-ea"/>
                <a:ea typeface="+mj-ea"/>
              </a:rPr>
              <a:t>박스에 </a:t>
            </a:r>
            <a:r>
              <a:rPr lang="en-US" altLang="ko-KR" sz="800" b="1" dirty="0">
                <a:latin typeface="+mj-ea"/>
                <a:ea typeface="+mj-ea"/>
              </a:rPr>
              <a:t>SID# </a:t>
            </a:r>
            <a:r>
              <a:rPr lang="ko-KR" altLang="en-US" sz="800" b="1" dirty="0">
                <a:latin typeface="+mj-ea"/>
                <a:ea typeface="+mj-ea"/>
              </a:rPr>
              <a:t>인쇄되어 있음</a:t>
            </a:r>
            <a:r>
              <a:rPr lang="en-US" altLang="ko-KR" sz="800" b="1" dirty="0">
                <a:latin typeface="+mj-ea"/>
                <a:ea typeface="+mj-ea"/>
              </a:rPr>
              <a:t>) </a:t>
            </a:r>
            <a:r>
              <a:rPr lang="ko-KR" altLang="en-US" sz="800" b="1" dirty="0">
                <a:latin typeface="+mj-ea"/>
                <a:ea typeface="+mj-ea"/>
              </a:rPr>
              <a:t>에 넣고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</a:p>
          <a:p>
            <a:pPr latinLnBrk="1"/>
            <a:r>
              <a:rPr lang="en-US" altLang="ko-KR" sz="800" b="1" dirty="0">
                <a:solidFill>
                  <a:srgbClr val="7773CF"/>
                </a:solidFill>
              </a:rPr>
              <a:t>852, 982 CODE </a:t>
            </a:r>
            <a:r>
              <a:rPr lang="ko-KR" altLang="en-US" sz="800" b="1" dirty="0">
                <a:solidFill>
                  <a:srgbClr val="7773CF"/>
                </a:solidFill>
              </a:rPr>
              <a:t>모두 </a:t>
            </a:r>
            <a:r>
              <a:rPr lang="en-US" altLang="ko-KR" sz="800" b="1" dirty="0">
                <a:solidFill>
                  <a:srgbClr val="7773CF"/>
                </a:solidFill>
              </a:rPr>
              <a:t>TR CARD</a:t>
            </a:r>
            <a:r>
              <a:rPr lang="ko-KR" altLang="en-US" sz="800" b="1" dirty="0">
                <a:solidFill>
                  <a:srgbClr val="7773CF"/>
                </a:solidFill>
              </a:rPr>
              <a:t>만 </a:t>
            </a:r>
            <a:r>
              <a:rPr lang="en-US" altLang="ko-KR" sz="800" b="1" dirty="0">
                <a:latin typeface="+mj-ea"/>
                <a:ea typeface="+mj-ea"/>
              </a:rPr>
              <a:t>BOX</a:t>
            </a:r>
            <a:r>
              <a:rPr lang="ko-KR" altLang="en-US" sz="800" b="1" dirty="0">
                <a:latin typeface="+mj-ea"/>
                <a:ea typeface="+mj-ea"/>
              </a:rPr>
              <a:t>안에 넣어서 선적 팀으로 보냅니다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364" y="1812759"/>
            <a:ext cx="2571005" cy="30146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07740" y="2214039"/>
            <a:ext cx="3257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j-ea"/>
                <a:ea typeface="+mj-ea"/>
              </a:rPr>
              <a:t>테이프로 박스를 봉인합니다 </a:t>
            </a:r>
            <a:endParaRPr lang="en-US" altLang="ko-KR" sz="800" b="1" dirty="0">
              <a:latin typeface="+mj-ea"/>
              <a:ea typeface="+mj-ea"/>
            </a:endParaRP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j-ea"/>
                <a:ea typeface="+mj-ea"/>
              </a:rPr>
              <a:t>테이프를 봉인한 면을 기준으로 박스 윗면 상단   좌측에 </a:t>
            </a:r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ko-KR" altLang="en-US" sz="800" b="1" dirty="0">
                <a:latin typeface="+mj-ea"/>
                <a:ea typeface="+mj-ea"/>
              </a:rPr>
              <a:t>번 과정에서 확인된 팩킹 슬립을 붙입니다 </a:t>
            </a:r>
            <a:r>
              <a:rPr lang="en-US" altLang="ko-KR" sz="800" b="1" dirty="0">
                <a:latin typeface="+mj-ea"/>
                <a:ea typeface="+mj-ea"/>
              </a:rPr>
              <a:t>( </a:t>
            </a:r>
            <a:r>
              <a:rPr lang="ko-KR" altLang="en-US" sz="800" b="1" dirty="0" err="1">
                <a:latin typeface="+mj-ea"/>
                <a:ea typeface="+mj-ea"/>
              </a:rPr>
              <a:t>팩킹</a:t>
            </a:r>
            <a:r>
              <a:rPr lang="ko-KR" altLang="en-US" sz="800" b="1" dirty="0">
                <a:latin typeface="+mj-ea"/>
                <a:ea typeface="+mj-ea"/>
              </a:rPr>
              <a:t> 슬립이 박스 로고를 가리지 않도록 붙이면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슬립의 위치 및 방향은 무관</a:t>
            </a:r>
            <a:r>
              <a:rPr lang="en-US" altLang="ko-KR" sz="800" b="1" dirty="0">
                <a:latin typeface="+mj-ea"/>
                <a:ea typeface="+mj-ea"/>
              </a:rPr>
              <a:t>)</a:t>
            </a:r>
          </a:p>
          <a:p>
            <a:pPr marL="228600" indent="-228600" latinLnBrk="1">
              <a:buAutoNum type="arabicPeriod"/>
            </a:pPr>
            <a:r>
              <a:rPr lang="ko-KR" altLang="en-US" sz="800" b="1" dirty="0">
                <a:latin typeface="+mj-ea"/>
                <a:ea typeface="+mj-ea"/>
              </a:rPr>
              <a:t>해당 자재는 선적 팀으로 보냅니다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71795" y="3908773"/>
            <a:ext cx="3007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 latinLnBrk="1">
              <a:defRPr/>
            </a:pPr>
            <a:r>
              <a:rPr lang="en-US" altLang="ko-KR" sz="800" b="1" dirty="0">
                <a:latin typeface="+mj-ea"/>
                <a:ea typeface="+mj-ea"/>
              </a:rPr>
              <a:t>(</a:t>
            </a:r>
            <a:r>
              <a:rPr lang="ko-KR" altLang="en-US" sz="800" b="1" dirty="0">
                <a:latin typeface="+mj-ea"/>
                <a:ea typeface="+mj-ea"/>
              </a:rPr>
              <a:t>선적 팀</a:t>
            </a:r>
            <a:r>
              <a:rPr lang="en-US" altLang="ko-KR" sz="800" b="1" dirty="0">
                <a:latin typeface="+mj-ea"/>
                <a:ea typeface="+mj-ea"/>
              </a:rPr>
              <a:t>) </a:t>
            </a:r>
            <a:r>
              <a:rPr lang="ko-KR" altLang="en-US" sz="800" b="1" dirty="0">
                <a:latin typeface="+mj-ea"/>
                <a:ea typeface="+mj-ea"/>
              </a:rPr>
              <a:t>해당 자재는 전용 </a:t>
            </a:r>
            <a:r>
              <a:rPr lang="en-US" altLang="ko-KR" sz="800" b="1" dirty="0">
                <a:latin typeface="+mj-ea"/>
                <a:ea typeface="+mj-ea"/>
              </a:rPr>
              <a:t>OUTER BOX</a:t>
            </a:r>
            <a:r>
              <a:rPr lang="ko-KR" altLang="en-US" sz="800" b="1" dirty="0">
                <a:latin typeface="+mj-ea"/>
                <a:ea typeface="+mj-ea"/>
              </a:rPr>
              <a:t> </a:t>
            </a:r>
            <a:r>
              <a:rPr lang="en-US" altLang="ko-KR" sz="800" b="1" dirty="0">
                <a:latin typeface="+mj-ea"/>
                <a:ea typeface="+mj-ea"/>
              </a:rPr>
              <a:t>(101394798, BOX</a:t>
            </a:r>
            <a:r>
              <a:rPr lang="ko-KR" altLang="en-US" sz="800" b="1" dirty="0">
                <a:latin typeface="+mj-ea"/>
                <a:ea typeface="+mj-ea"/>
              </a:rPr>
              <a:t>에 </a:t>
            </a:r>
            <a:r>
              <a:rPr lang="en-US" altLang="ko-KR" sz="800" b="1" dirty="0">
                <a:latin typeface="+mj-ea"/>
                <a:ea typeface="+mj-ea"/>
              </a:rPr>
              <a:t>SID#</a:t>
            </a:r>
            <a:r>
              <a:rPr lang="ko-KR" altLang="en-US" sz="800" b="1" dirty="0">
                <a:latin typeface="+mj-ea"/>
                <a:ea typeface="+mj-ea"/>
              </a:rPr>
              <a:t>인쇄되어 있음</a:t>
            </a:r>
            <a:r>
              <a:rPr lang="en-US" altLang="ko-KR" sz="800" b="1" dirty="0">
                <a:latin typeface="+mj-ea"/>
                <a:ea typeface="+mj-ea"/>
              </a:rPr>
              <a:t>) </a:t>
            </a:r>
            <a:r>
              <a:rPr lang="ko-KR" altLang="en-US" sz="800" b="1" dirty="0">
                <a:latin typeface="+mj-ea"/>
                <a:ea typeface="+mj-ea"/>
              </a:rPr>
              <a:t>를 사용하며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최대 </a:t>
            </a:r>
            <a:r>
              <a:rPr lang="en-US" altLang="ko-KR" sz="800" b="1" dirty="0">
                <a:latin typeface="+mj-ea"/>
                <a:ea typeface="+mj-ea"/>
              </a:rPr>
              <a:t>INNER BOX 4EA</a:t>
            </a:r>
            <a:r>
              <a:rPr lang="ko-KR" altLang="en-US" sz="800" b="1" dirty="0">
                <a:latin typeface="+mj-ea"/>
                <a:ea typeface="+mj-ea"/>
              </a:rPr>
              <a:t>까지 넣습니다</a:t>
            </a:r>
            <a:r>
              <a:rPr lang="en-US" altLang="ko-KR" sz="800" b="1" dirty="0">
                <a:latin typeface="+mj-ea"/>
                <a:ea typeface="+mj-ea"/>
              </a:rPr>
              <a:t>. BOX</a:t>
            </a:r>
            <a:r>
              <a:rPr lang="ko-KR" altLang="en-US" sz="800" b="1" dirty="0">
                <a:latin typeface="+mj-ea"/>
                <a:ea typeface="+mj-ea"/>
              </a:rPr>
              <a:t>는 팩킹 슬립이 붙은 </a:t>
            </a:r>
            <a:r>
              <a:rPr lang="en-US" altLang="ko-KR" sz="800" b="1" dirty="0">
                <a:latin typeface="+mj-ea"/>
                <a:ea typeface="+mj-ea"/>
              </a:rPr>
              <a:t>INNER BOX</a:t>
            </a:r>
            <a:r>
              <a:rPr lang="ko-KR" altLang="en-US" sz="800" b="1" dirty="0">
                <a:latin typeface="+mj-ea"/>
                <a:ea typeface="+mj-ea"/>
              </a:rPr>
              <a:t> 윗면이 위로 향하도록 넣습니다</a:t>
            </a:r>
            <a:r>
              <a:rPr lang="en-US" altLang="ko-KR" sz="800" b="1" dirty="0">
                <a:latin typeface="+mj-ea"/>
                <a:ea typeface="+mj-ea"/>
              </a:rPr>
              <a:t>. </a:t>
            </a:r>
            <a:r>
              <a:rPr lang="ko-KR" altLang="en-US" sz="800" b="1" dirty="0">
                <a:latin typeface="+mj-ea"/>
                <a:ea typeface="+mj-ea"/>
              </a:rPr>
              <a:t>해당 </a:t>
            </a:r>
            <a:r>
              <a:rPr lang="en-US" altLang="ko-KR" sz="800" b="1" dirty="0">
                <a:latin typeface="+mj-ea"/>
                <a:ea typeface="+mj-ea"/>
              </a:rPr>
              <a:t>OUTER BOX</a:t>
            </a:r>
            <a:r>
              <a:rPr lang="ko-KR" altLang="en-US" sz="800" b="1" dirty="0">
                <a:latin typeface="+mj-ea"/>
                <a:ea typeface="+mj-ea"/>
              </a:rPr>
              <a:t>에 </a:t>
            </a:r>
            <a:r>
              <a:rPr lang="en-US" altLang="ko-KR" sz="800" b="1" dirty="0">
                <a:latin typeface="+mj-ea"/>
                <a:ea typeface="+mj-ea"/>
              </a:rPr>
              <a:t>3EA </a:t>
            </a:r>
            <a:r>
              <a:rPr lang="ko-KR" altLang="en-US" sz="800" b="1" dirty="0">
                <a:latin typeface="+mj-ea"/>
                <a:ea typeface="+mj-ea"/>
              </a:rPr>
              <a:t>이하의 </a:t>
            </a:r>
            <a:r>
              <a:rPr lang="en-US" altLang="ko-KR" sz="800" b="1" dirty="0">
                <a:latin typeface="+mj-ea"/>
                <a:ea typeface="+mj-ea"/>
              </a:rPr>
              <a:t>INNER BOX</a:t>
            </a:r>
            <a:r>
              <a:rPr lang="ko-KR" altLang="en-US" sz="800" b="1" dirty="0">
                <a:latin typeface="+mj-ea"/>
                <a:ea typeface="+mj-ea"/>
              </a:rPr>
              <a:t>가 들어가는 경우 적절한 </a:t>
            </a:r>
            <a:r>
              <a:rPr lang="en-US" altLang="ko-KR" sz="800" b="1" dirty="0">
                <a:latin typeface="+mj-ea"/>
                <a:ea typeface="+mj-ea"/>
              </a:rPr>
              <a:t>FILLER</a:t>
            </a:r>
            <a:r>
              <a:rPr lang="ko-KR" altLang="en-US" sz="800" b="1" dirty="0">
                <a:latin typeface="+mj-ea"/>
                <a:ea typeface="+mj-ea"/>
              </a:rPr>
              <a:t>를 사용하여 빈 공간을 채워 줍니다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480" y="4772526"/>
            <a:ext cx="2911875" cy="22152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623456" y="1985831"/>
            <a:ext cx="24340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n-ea"/>
              </a:rPr>
              <a:t>2.MBB </a:t>
            </a:r>
            <a:r>
              <a:rPr lang="ko-KR" altLang="en-US" sz="750" b="1" dirty="0">
                <a:latin typeface="+mn-ea"/>
              </a:rPr>
              <a:t>위에 팩킹 슬립이 붙어 있는지</a:t>
            </a:r>
            <a:r>
              <a:rPr lang="en-US" altLang="ko-KR" sz="750" b="1" dirty="0">
                <a:latin typeface="+mn-ea"/>
              </a:rPr>
              <a:t>? MBB </a:t>
            </a:r>
            <a:r>
              <a:rPr lang="ko-KR" altLang="en-US" sz="750" b="1" dirty="0">
                <a:latin typeface="+mn-ea"/>
              </a:rPr>
              <a:t>로고를 가리지 않게 붙어 있으면 위치</a:t>
            </a:r>
            <a:r>
              <a:rPr lang="en-US" altLang="ko-KR" sz="750" b="1" dirty="0">
                <a:latin typeface="+mn-ea"/>
              </a:rPr>
              <a:t>.</a:t>
            </a:r>
            <a:r>
              <a:rPr lang="ko-KR" altLang="en-US" sz="750" b="1" dirty="0">
                <a:latin typeface="+mn-ea"/>
              </a:rPr>
              <a:t>방향 무관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21720" y="2264228"/>
            <a:ext cx="2157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750" b="1" dirty="0">
                <a:latin typeface="+mj-ea"/>
                <a:ea typeface="+mj-ea"/>
              </a:rPr>
              <a:t>3.</a:t>
            </a:r>
            <a:r>
              <a:rPr lang="ko-KR" altLang="en-US" sz="750" b="1" dirty="0">
                <a:latin typeface="+mj-ea"/>
                <a:ea typeface="+mj-ea"/>
              </a:rPr>
              <a:t>팩킹 슬립 </a:t>
            </a:r>
            <a:r>
              <a:rPr lang="en-US" altLang="ko-KR" sz="750" b="1" dirty="0">
                <a:latin typeface="+mj-ea"/>
                <a:ea typeface="+mj-ea"/>
              </a:rPr>
              <a:t>2</a:t>
            </a:r>
            <a:r>
              <a:rPr lang="ko-KR" altLang="en-US" sz="750" b="1" dirty="0">
                <a:latin typeface="+mj-ea"/>
                <a:ea typeface="+mj-ea"/>
              </a:rPr>
              <a:t>장이 같이 </a:t>
            </a:r>
            <a:r>
              <a:rPr lang="en-US" altLang="ko-KR" sz="750" b="1" dirty="0">
                <a:latin typeface="+mj-ea"/>
                <a:ea typeface="+mj-ea"/>
              </a:rPr>
              <a:t>FLOW</a:t>
            </a:r>
            <a:r>
              <a:rPr lang="ko-KR" altLang="en-US" sz="750" b="1" dirty="0">
                <a:latin typeface="+mj-ea"/>
                <a:ea typeface="+mj-ea"/>
              </a:rPr>
              <a:t>되었는지</a:t>
            </a:r>
            <a:r>
              <a:rPr lang="en-US" altLang="ko-KR" sz="750" b="1" dirty="0">
                <a:latin typeface="+mj-ea"/>
                <a:ea typeface="+mj-ea"/>
              </a:rPr>
              <a:t>?     </a:t>
            </a:r>
            <a:r>
              <a:rPr lang="ko-KR" altLang="en-US" sz="750" b="1" dirty="0">
                <a:latin typeface="+mj-ea"/>
                <a:ea typeface="+mj-ea"/>
              </a:rPr>
              <a:t>한 장은 </a:t>
            </a:r>
            <a:r>
              <a:rPr lang="en-US" altLang="ko-KR" sz="750" b="1" dirty="0">
                <a:latin typeface="+mj-ea"/>
                <a:ea typeface="+mj-ea"/>
              </a:rPr>
              <a:t>BOX</a:t>
            </a:r>
            <a:r>
              <a:rPr lang="ko-KR" altLang="en-US" sz="750" b="1" dirty="0">
                <a:latin typeface="+mj-ea"/>
                <a:ea typeface="+mj-ea"/>
              </a:rPr>
              <a:t>에 붙이고 한 장은 여유분입니다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9975" y="3014281"/>
            <a:ext cx="1774078" cy="73323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039267" y="3591640"/>
            <a:ext cx="120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Amkor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62795" y="3588179"/>
            <a:ext cx="683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ST  label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81485" y="3582855"/>
            <a:ext cx="926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solidFill>
                  <a:srgbClr val="FF0000"/>
                </a:solidFill>
              </a:rPr>
              <a:t>982</a:t>
            </a:r>
            <a:r>
              <a:rPr lang="ko-KR" altLang="en-US" sz="800" b="1">
                <a:solidFill>
                  <a:srgbClr val="FF0000"/>
                </a:solidFill>
              </a:rPr>
              <a:t>만 </a:t>
            </a:r>
            <a:r>
              <a:rPr lang="ko-KR" altLang="en-US" sz="800" b="1" dirty="0">
                <a:solidFill>
                  <a:srgbClr val="FF0000"/>
                </a:solidFill>
              </a:rPr>
              <a:t>해당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35324" y="3000184"/>
            <a:ext cx="2224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b="1" dirty="0">
                <a:latin typeface="+mn-ea"/>
              </a:rPr>
              <a:t>. 982 CODE</a:t>
            </a:r>
            <a:r>
              <a:rPr lang="ko-KR" altLang="en-US" sz="800" b="1" dirty="0">
                <a:latin typeface="+mn-ea"/>
              </a:rPr>
              <a:t>는 </a:t>
            </a:r>
            <a:r>
              <a:rPr lang="en-US" altLang="ko-KR" sz="800" b="1" dirty="0">
                <a:latin typeface="+mn-ea"/>
              </a:rPr>
              <a:t>3</a:t>
            </a:r>
            <a:r>
              <a:rPr lang="ko-KR" altLang="en-US" sz="800" b="1" dirty="0">
                <a:latin typeface="+mn-ea"/>
              </a:rPr>
              <a:t>장이 </a:t>
            </a:r>
            <a:r>
              <a:rPr lang="en-US" altLang="ko-KR" sz="800" b="1" dirty="0">
                <a:latin typeface="+mn-ea"/>
              </a:rPr>
              <a:t>1 SET. 852 CODE</a:t>
            </a:r>
            <a:r>
              <a:rPr lang="ko-KR" altLang="en-US" sz="800" b="1" dirty="0">
                <a:latin typeface="+mn-ea"/>
              </a:rPr>
              <a:t>는 </a:t>
            </a:r>
            <a:r>
              <a:rPr lang="en-US" altLang="ko-KR" sz="800" b="1" dirty="0">
                <a:latin typeface="+mn-ea"/>
              </a:rPr>
              <a:t>2</a:t>
            </a:r>
            <a:r>
              <a:rPr lang="ko-KR" altLang="en-US" sz="800" b="1" dirty="0">
                <a:latin typeface="+mn-ea"/>
              </a:rPr>
              <a:t>장이 </a:t>
            </a:r>
            <a:r>
              <a:rPr lang="en-US" altLang="ko-KR" sz="800" b="1" dirty="0">
                <a:latin typeface="+mn-ea"/>
              </a:rPr>
              <a:t>1SET </a:t>
            </a:r>
            <a:r>
              <a:rPr lang="ko-KR" altLang="en-US" sz="800" b="1" dirty="0">
                <a:latin typeface="+mn-ea"/>
              </a:rPr>
              <a:t>입니다</a:t>
            </a:r>
            <a:r>
              <a:rPr lang="en-US" altLang="ko-KR" sz="800" b="1" dirty="0">
                <a:latin typeface="+mn-ea"/>
              </a:rPr>
              <a:t>. </a:t>
            </a:r>
            <a:r>
              <a:rPr lang="ko-KR" altLang="en-US" sz="800" b="1" dirty="0">
                <a:latin typeface="+mn-ea"/>
              </a:rPr>
              <a:t>슬립은 박스의  로고를 가리지 않게 붙입니다</a:t>
            </a:r>
            <a:r>
              <a:rPr lang="en-US" altLang="ko-KR" sz="800" b="1" dirty="0">
                <a:latin typeface="+mn-ea"/>
              </a:rPr>
              <a:t>. </a:t>
            </a:r>
            <a:r>
              <a:rPr lang="ko-KR" altLang="en-US" sz="800" b="1" dirty="0">
                <a:latin typeface="+mn-ea"/>
              </a:rPr>
              <a:t> </a:t>
            </a:r>
            <a:r>
              <a:rPr lang="en-US" altLang="ko-KR" sz="800" b="1" dirty="0">
                <a:latin typeface="+mn-ea"/>
              </a:rPr>
              <a:t>MBB</a:t>
            </a:r>
            <a:r>
              <a:rPr lang="ko-KR" altLang="en-US" sz="800" b="1" dirty="0">
                <a:latin typeface="+mn-ea"/>
              </a:rPr>
              <a:t>에 붙어 있는 슬립과 </a:t>
            </a:r>
            <a:r>
              <a:rPr lang="en-US" altLang="ko-KR" sz="800" b="1" dirty="0">
                <a:latin typeface="+mn-ea"/>
              </a:rPr>
              <a:t>BOX</a:t>
            </a:r>
            <a:r>
              <a:rPr lang="ko-KR" altLang="en-US" sz="800" b="1" dirty="0">
                <a:latin typeface="+mn-ea"/>
              </a:rPr>
              <a:t>에 붙이는 슬립이 동일한지 확인하며</a:t>
            </a:r>
            <a:r>
              <a:rPr lang="en-US" altLang="ko-KR" sz="800" b="1" dirty="0">
                <a:latin typeface="+mn-ea"/>
              </a:rPr>
              <a:t>, Engineering lot</a:t>
            </a:r>
            <a:r>
              <a:rPr lang="ko-KR" altLang="en-US" sz="800" b="1" dirty="0">
                <a:latin typeface="+mn-ea"/>
              </a:rPr>
              <a:t>라고 표기된 슬립은 </a:t>
            </a:r>
            <a:r>
              <a:rPr lang="en-US" altLang="ko-KR" sz="800" b="1" dirty="0">
                <a:latin typeface="+mn-ea"/>
              </a:rPr>
              <a:t>982 CODE</a:t>
            </a:r>
            <a:r>
              <a:rPr lang="ko-KR" altLang="en-US" sz="800" b="1" dirty="0">
                <a:latin typeface="+mn-ea"/>
              </a:rPr>
              <a:t>만 사용합니다 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937" y="1925122"/>
            <a:ext cx="922172" cy="9468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611" y="4266674"/>
            <a:ext cx="679673" cy="5965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3157" y="2213113"/>
            <a:ext cx="833541" cy="77416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244" y="3965965"/>
            <a:ext cx="1271737" cy="946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7594" y="684272"/>
            <a:ext cx="812595" cy="7206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1440" y="687537"/>
            <a:ext cx="778706" cy="73037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5559166" y="876713"/>
            <a:ext cx="153946" cy="1366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911574" y="828424"/>
            <a:ext cx="320585" cy="2189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Sample Slides v8</Template>
  <TotalTime>31014</TotalTime>
  <Words>2144</Words>
  <Application>Microsoft Office PowerPoint</Application>
  <PresentationFormat>화면 슬라이드 쇼(16:9)</PresentationFormat>
  <Paragraphs>194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AmkorTemplate Style Guide</dc:title>
  <dc:subject>Training</dc:subject>
  <dc:creator>Amkor Technology</dc:creator>
  <cp:lastModifiedBy>KookTae Kim</cp:lastModifiedBy>
  <cp:revision>1317</cp:revision>
  <cp:lastPrinted>2016-08-05T01:53:35Z</cp:lastPrinted>
  <dcterms:created xsi:type="dcterms:W3CDTF">2014-03-06T00:45:11Z</dcterms:created>
  <dcterms:modified xsi:type="dcterms:W3CDTF">2018-09-07T01:40:38Z</dcterms:modified>
</cp:coreProperties>
</file>