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>
        <p:scale>
          <a:sx n="150" d="100"/>
          <a:sy n="150" d="100"/>
        </p:scale>
        <p:origin x="1498" y="-1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3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5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3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0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5BCA-C6C5-444C-9FAE-D2332AF7C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D3B9-FCE2-49F9-BDD5-0200ED33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F5B1BD86-5A0C-4815-842B-90395B443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24869"/>
              </p:ext>
            </p:extLst>
          </p:nvPr>
        </p:nvGraphicFramePr>
        <p:xfrm>
          <a:off x="119269" y="79512"/>
          <a:ext cx="6569765" cy="633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65">
                  <a:extLst>
                    <a:ext uri="{9D8B030D-6E8A-4147-A177-3AD203B41FA5}">
                      <a16:colId xmlns="" xmlns:a16="http://schemas.microsoft.com/office/drawing/2014/main" val="2512499244"/>
                    </a:ext>
                  </a:extLst>
                </a:gridCol>
                <a:gridCol w="2750068">
                  <a:extLst>
                    <a:ext uri="{9D8B030D-6E8A-4147-A177-3AD203B41FA5}">
                      <a16:colId xmlns="" xmlns:a16="http://schemas.microsoft.com/office/drawing/2014/main" val="2161589620"/>
                    </a:ext>
                  </a:extLst>
                </a:gridCol>
                <a:gridCol w="963138">
                  <a:extLst>
                    <a:ext uri="{9D8B030D-6E8A-4147-A177-3AD203B41FA5}">
                      <a16:colId xmlns="" xmlns:a16="http://schemas.microsoft.com/office/drawing/2014/main" val="3233256026"/>
                    </a:ext>
                  </a:extLst>
                </a:gridCol>
                <a:gridCol w="804051">
                  <a:extLst>
                    <a:ext uri="{9D8B030D-6E8A-4147-A177-3AD203B41FA5}">
                      <a16:colId xmlns="" xmlns:a16="http://schemas.microsoft.com/office/drawing/2014/main" val="2112838111"/>
                    </a:ext>
                  </a:extLst>
                </a:gridCol>
                <a:gridCol w="472043">
                  <a:extLst>
                    <a:ext uri="{9D8B030D-6E8A-4147-A177-3AD203B41FA5}">
                      <a16:colId xmlns="" xmlns:a16="http://schemas.microsoft.com/office/drawing/2014/main" val="593202647"/>
                    </a:ext>
                  </a:extLst>
                </a:gridCol>
              </a:tblGrid>
              <a:tr h="347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Package, mm x mm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Product (Refer to IO link specified in ABR/EBR/MBR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Trays/ Bundle, max.</a:t>
                      </a: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Tray supplier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MSL level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283327172"/>
                  </a:ext>
                </a:extLst>
              </a:tr>
              <a:tr h="2478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FCBGA, 23 x 23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GT218, GF119, GF119-GB2, GF117, GK208, GM108, T124 mid, GK208S, T132 mid, GP108, GP107S, TU117S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347328785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23x23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GA107S, TU11752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814545186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23x23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AP20, T20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933821507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23x23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T210 mid, E4214 Drew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841204898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23x23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T214mid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404804579"/>
                  </a:ext>
                </a:extLst>
              </a:tr>
              <a:tr h="2478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29 x 29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GT218, GT216, GF108, GF119, GF108-GB4, GF117, GK107, GF119-GB4, GK208, GM107, GM108, GK208S, GP107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132878681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29 x 29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TU117, TU117N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Daewon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4285150482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29 x 29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Daewon, 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607398986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29x29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GM206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4154015086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29 x 29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GT215, GF106, GF116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513488677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35 x 35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GM206, 35x35mm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4104069610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37.5 x 37.5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GP104, GP106, T194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887991211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FCBGA, 37.5 x 37.5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TU104, TU106, TU116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439939956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FCBGA,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40 X 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AD104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4+1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Shinon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4/Fig.5b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* FCBGA, 40 x 40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GA104, </a:t>
                      </a:r>
                      <a:r>
                        <a:rPr lang="en-US" sz="800" b="0" u="none" strike="noStrike" dirty="0" smtClean="0">
                          <a:effectLst/>
                        </a:rPr>
                        <a:t>GA106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990770298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FCBGA, 47.5 x 47.5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SVNP01 also called (WILLOW/NVSWITCH, SV10)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 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690866428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*FCBGA, 47.5 x47.5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LR10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74241011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S-FCBGA, 40 x 40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GM204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681547865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S-FCBGA, 47.5 x 47.5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TU102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 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645886865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S-FCBGA, 35 x 35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GF106, GF116, GK106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183128668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S-FCBGA 45 x 45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GP102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847476833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S-FCBGA 51 x 51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GA102, GA103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421916597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S-FC-MBGA 55x55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GP100, GV100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737637657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*S-FC-MBGA 55x55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70698560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HS-FCBGA,23x23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AP20, T20, T25,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4012806999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HS-FCBGA,24.5X24.5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T30, T33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639897852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HS-FCBGA,33X33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T186 mid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492908686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HS-FCBGA 37.5 x 37.5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GP106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083528533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HS-FCBGA 37.5 x 37.5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T194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739719962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HS-FCBGA 37.5 x 37.5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TU104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920606509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HS-FCBGA, 42.5X42.5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 err="1">
                          <a:effectLst/>
                        </a:rPr>
                        <a:t>Tegra</a:t>
                      </a:r>
                      <a:r>
                        <a:rPr lang="en-US" sz="800" b="0" u="none" strike="noStrike" dirty="0">
                          <a:effectLst/>
                        </a:rPr>
                        <a:t> VCM (T114, T124, T30, T186, T210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3/Fig.5a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111069754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HS-FCBGA,45x45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GK110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5/Fig.5c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954389989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HS-FCBGA, 47.5x 47.5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LR10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4/Fig.5b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859702589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effectLst/>
                        </a:rPr>
                        <a:t>HS-FCBGA, 50 x 50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2+1 </a:t>
                      </a:r>
                      <a:endParaRPr lang="en-US" altLang="ko-KR" sz="8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4/Fig.5b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HS-FCBGA, </a:t>
                      </a:r>
                      <a:r>
                        <a:rPr lang="en-US" sz="800" b="0" u="none" strike="noStrike" dirty="0" smtClean="0">
                          <a:effectLst/>
                        </a:rPr>
                        <a:t>68 x 73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 smtClean="0">
                          <a:effectLst/>
                        </a:rPr>
                        <a:t>TH500, TH500TV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 err="1">
                          <a:effectLst/>
                        </a:rPr>
                        <a:t>Shinon</a:t>
                      </a:r>
                      <a:r>
                        <a:rPr lang="en-US" sz="800" b="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4/Fig.5b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 –FC CSP 14x14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u="none" strike="noStrike" dirty="0">
                          <a:effectLst/>
                        </a:rPr>
                        <a:t>T30, AP30, T30S, T33S, T3S, AP33, AP37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433572601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 FC-MBGA 55x55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4/Fig.5b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976146542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*HS FC-MBGA 55x40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GA101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4/Fig.5b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99086315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*HS FC-MBGA 63x95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CX200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4/Fig.5b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372831490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S-FC CSP, 14 X 14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T114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3/Fig.5a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3428592421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HS- FC CSP, 16x16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T210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3/Fig.5a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153033001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S- FC CSP, 16x16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T124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3/Fig.5a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497844474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 CSP, 16x16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T210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3/Fig.5a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211352157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 CSP, 18x18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T186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3/Fig.5a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914064703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FC PoP P, 15x15 bottom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T210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10+1 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3/Fig.5a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441716228"/>
                  </a:ext>
                </a:extLst>
              </a:tr>
              <a:tr h="12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>
                          <a:effectLst/>
                        </a:rPr>
                        <a:t>Universal bakeable thin tray cover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u="none" strike="noStrike" dirty="0">
                          <a:effectLst/>
                        </a:rPr>
                        <a:t>For all auto products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>
                          <a:effectLst/>
                        </a:rPr>
                        <a:t>Shinon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74" marR="1574" marT="1574" marB="0" anchor="ctr"/>
                </a:tc>
                <a:extLst>
                  <a:ext uri="{0D108BD9-81ED-4DB2-BD59-A6C34878D82A}">
                    <a16:rowId xmlns="" xmlns:a16="http://schemas.microsoft.com/office/drawing/2014/main" val="288857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0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530</Words>
  <Application>Microsoft Office PowerPoint</Application>
  <PresentationFormat>화면 슬라이드 쇼(4:3)</PresentationFormat>
  <Paragraphs>235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JungYong Kim</dc:creator>
  <cp:lastModifiedBy>MinHyuk Choi</cp:lastModifiedBy>
  <cp:revision>13</cp:revision>
  <dcterms:created xsi:type="dcterms:W3CDTF">2018-08-09T05:04:03Z</dcterms:created>
  <dcterms:modified xsi:type="dcterms:W3CDTF">2022-10-19T07:54:16Z</dcterms:modified>
</cp:coreProperties>
</file>