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096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6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E2DC3-0BB4-4803-A547-915E2953DF04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295AF-B3F2-495D-95A3-1BBC2EA3B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F94A2F7-C9D3-DD35-D641-8B8AFF5637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86BEAE9-5CEF-4A57-5BFA-7556B3DD2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  <p:sp>
        <p:nvSpPr>
          <p:cNvPr id="7" name="Footer placeholder">
            <a:extLst>
              <a:ext uri="{FF2B5EF4-FFF2-40B4-BE49-F238E27FC236}">
                <a16:creationId xmlns="" xmlns:a16="http://schemas.microsoft.com/office/drawing/2014/main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6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333500"/>
            <a:ext cx="6096000" cy="51054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25" y="1226059"/>
            <a:ext cx="5608320" cy="5212842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048" y="1333500"/>
            <a:ext cx="6099048" cy="5100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6980" y="1228725"/>
            <a:ext cx="5608320" cy="52101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224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8395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825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9825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5424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224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0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4449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CBCFC1D0-8CBC-4BE8-B897-136D02EA98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44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=""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=""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=""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=""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=""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=""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=""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=""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367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7576710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=""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=""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=""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=""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=""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=""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=""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=""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802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="" xmlns:a16="http://schemas.microsoft.com/office/drawing/2014/main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4F7BD4F-C3D0-F5E9-E56C-E415BD15B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accent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rIns="91440" bIns="91440" anchor="b">
            <a:normAutofit/>
          </a:bodyPr>
          <a:lstStyle>
            <a:lvl1pPr algn="r">
              <a:defRPr sz="4400" b="0" i="0">
                <a:solidFill>
                  <a:schemeClr val="accent2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2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3592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7EB267-3A85-8671-DAA0-EC88C7C2B103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="" xmlns:a16="http://schemas.microsoft.com/office/drawing/2014/main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9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794D8FF-733B-8D94-74AD-9BD6E2CEF6DE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5658DB77-B049-80A4-8904-3F10EB439F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E084C91D-229C-E50C-97B8-1E481AB00767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">
            <a:extLst>
              <a:ext uri="{FF2B5EF4-FFF2-40B4-BE49-F238E27FC236}">
                <a16:creationId xmlns="" xmlns:a16="http://schemas.microsoft.com/office/drawing/2014/main" id="{9514FEFE-1824-848D-3118-6588D073142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0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="" xmlns:a16="http://schemas.microsoft.com/office/drawing/2014/main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2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FD9AB3-513C-6E4F-5CD0-5C304A93A1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1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="" xmlns:a16="http://schemas.microsoft.com/office/drawing/2014/main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0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376B41-FB17-D063-11D8-9BABFA8A51C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20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7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4172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3004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9C0CCFF-BCD3-2AC9-4DFB-4B388A29EFF0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3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EB7B4C-2A36-6A83-AD86-39BEC9623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">
            <a:extLst>
              <a:ext uri="{FF2B5EF4-FFF2-40B4-BE49-F238E27FC236}">
                <a16:creationId xmlns="" xmlns:a16="http://schemas.microsoft.com/office/drawing/2014/main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792360A-E01C-F4E8-B3F6-9F4F183A36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393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30CF0C7-C82A-C66B-F126-957EC0B09B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500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959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812902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2145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53C94F75-8BD2-56CF-9FA1-2C443B7B3481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A05CA44C-23AE-5C30-0EBD-4F209094BB3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B683665C-9C4F-0EC4-1835-6D229E887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178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B40E5BE7-0189-1008-079A-0E2FC240E83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D535C04C-A086-529F-31D9-4498B8CEFBF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B20AC00C-C175-40F8-0151-5D0D1C193F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5432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42849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05744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FA3B87-3F93-B79E-F305-4938ABA3FF9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127995E2-EB62-3893-910F-AB64D197D5E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701E5964-E3EA-62B3-8C3A-CB10B707B15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0B81D589-45CC-01B5-73A3-FF891D7652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0363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87019C2-4B6C-57F2-3A27-7B6E909CDD3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C698DAEA-5D78-50B7-76F8-0F6FEF4E47A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D996DDD6-6D33-0FA0-06BB-078D87D01B46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215D2B50-0222-CD7D-74C3-DCC215272C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2454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47858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EB0431-B554-B4D5-87E2-73EC190D3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anchor="b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73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74306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2FFCE4-1B7A-FA13-8531-C29017B1968A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8D583CFA-FAC3-F031-4F01-13DC22E581FC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433AB6D-AC5C-633C-30B7-9522B795CFA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64A2334B-C00D-CA6B-F5CE-296B9F1FAC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2919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68213E-8AE9-94E1-7C27-B246D8202964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C3AA31BA-5576-68BE-2B24-405F7233CAB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EE53E49B-5D23-B5EE-1A50-EB13A1F2F34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AAB6B694-9D1A-7884-144D-E3C94BD877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214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9DD173B6-EDAC-A43D-DCEC-521107954AA6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081EED02-6C50-BE7C-89FD-DAB4F3B7E79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9214AE21-BF80-596B-B538-91B8C663D2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2993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3F8C6DE3-1549-8E4E-5FB2-A757F75EED68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55AE5CD1-19D0-F1DC-1FC9-E9D25CB4147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44F61554-2EF7-9B8F-9B51-BDD8F8D25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002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2791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5740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153405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65947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401379-2B90-8665-60AD-20FDE138E31B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ACF92D-9286-3487-20AA-D94C2A2AC4CF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97BF9484-F56E-884E-2B5E-DE3330346C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6E19B0E9-A9BD-E18B-BE6F-6A4B660FCDB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8B761ED5-5DB9-2504-E4F6-5A6B321B0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42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4" y="238125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7855223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90C597-A615-E46A-BFD9-C3A0B6070468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C67C5D1-B46E-F40D-BF84-D2479685901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2A3CBBE1-1597-E3A8-38A7-45D82EC58603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5E71795E-8C69-2AD2-5A10-4530C7B131D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43FB1E23-C17A-31FE-E5F4-530327F5ED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106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</p:spTree>
    <p:extLst>
      <p:ext uri="{BB962C8B-B14F-4D97-AF65-F5344CB8AC3E}">
        <p14:creationId xmlns:p14="http://schemas.microsoft.com/office/powerpoint/2010/main" val="3383554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089889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="" xmlns:a16="http://schemas.microsoft.com/office/drawing/2014/main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1602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="" xmlns:a16="http://schemas.microsoft.com/office/drawing/2014/main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="" xmlns:a16="http://schemas.microsoft.com/office/drawing/2014/main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="" xmlns:a16="http://schemas.microsoft.com/office/drawing/2014/main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46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333500"/>
            <a:ext cx="5603695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07306" y="1333500"/>
            <a:ext cx="5603694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04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525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248996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107468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24" y="3964303"/>
            <a:ext cx="370353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8996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07468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0733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467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926" y="3964303"/>
            <a:ext cx="2809874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73399" y="3964303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46798" y="3964303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A1D6FEA-FCC4-67B1-4CC7-D0522AD4D0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20200" y="1333500"/>
            <a:ext cx="2971800" cy="24780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265239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6700" y="1360925"/>
            <a:ext cx="3749040" cy="4973199"/>
          </a:xfrm>
        </p:spPr>
        <p:txBody>
          <a:bodyPr lIns="9144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21480" y="1360925"/>
            <a:ext cx="3749040" cy="4973199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176260" y="1360925"/>
            <a:ext cx="3749040" cy="4973199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931157"/>
            <a:ext cx="11658600" cy="4297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29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6" y="1226059"/>
            <a:ext cx="4264228" cy="5098536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8893"/>
            <a:ext cx="7196374" cy="5095707"/>
          </a:xfrm>
        </p:spPr>
        <p:txBody>
          <a:bodyPr t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75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" y="1343025"/>
            <a:ext cx="7068004" cy="551497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8725"/>
            <a:ext cx="4629150" cy="52101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6E618E86-773B-1CA6-C351-0FC37D6AE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8219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7" cy="6858000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="" xmlns:a16="http://schemas.microsoft.com/office/drawing/2014/main" id="{7BA35D8A-9EAA-DA31-A5F2-E54D34940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689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643553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C4A2D02-DE60-3BEE-14B7-1AC6B0D22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65F6B1-75CA-D357-6075-347DA50419FB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691F8E1F-2F12-C653-4E57-73514B6F0A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312D460A-007A-87B8-9242-57D1ACE2914D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3D91D36-0688-697F-48F3-5DDE47A8C5EC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673C50E-B0A2-F8B0-11EF-9CC6A5B231EF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EF4180B4-8BA2-7FA1-70F0-DF5B8AB70481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0C9A5458-1188-163B-C0F3-656B192513C0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1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3EF2A50-EB3A-BD3B-A218-63BDD09CE76E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">
            <a:extLst>
              <a:ext uri="{FF2B5EF4-FFF2-40B4-BE49-F238E27FC236}">
                <a16:creationId xmlns="" xmlns:a16="http://schemas.microsoft.com/office/drawing/2014/main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bIns="4572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780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D604C-16A7-DFBF-60A0-F59C727DF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="" xmlns:a16="http://schemas.microsoft.com/office/drawing/2014/main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ED78CC-48D1-BC51-9962-BE6B4C09F6AF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07E992F5-DD8D-A185-C623-029D3A5531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D785A45-3E7D-927C-C99B-9D9E30E406EA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73088D6-A7C4-F05D-B511-4A0022E50E5A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7010F102-F988-2FBC-CF70-A3BB167617E4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45C01A7-081B-13A7-4DE0-219F71D7DB7C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5B92C41-F916-5109-C778-1CF40ED1598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1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3A6BDF7-E852-C28A-4C1E-5EE09F164421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0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 Thank You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AA37D6B-47A7-7259-D655-8EBA10832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8" name="Footer placeholder">
            <a:extLst>
              <a:ext uri="{FF2B5EF4-FFF2-40B4-BE49-F238E27FC236}">
                <a16:creationId xmlns="" xmlns:a16="http://schemas.microsoft.com/office/drawing/2014/main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44D8ADF-DD28-E52D-6DFF-1CEDE6B9308B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1F914E2A-DB3F-E4BE-A1C7-4D3DB2C6B8E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2524C3D-3E82-859A-BA3A-5E39AC510BBB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9F2444C-50EE-EFDC-8555-367DBF8E436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2F73330-09F5-D5F8-4E11-465BF72A6E63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3F7D5DC-3EDA-03DF-AC46-78F3343ABD35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4BB74A2-1061-4C66-882F-C62FE7DA0C12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hlinkClick r:id="rId1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3F2E1710-5253-DCCB-DE75-1AD2E7E89519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3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E1B62E-8AF6-6E45-7467-A9DF9ABE4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="" xmlns:a16="http://schemas.microsoft.com/office/drawing/2014/main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E0E3D58-DD7C-8FEF-3B75-0273871B65CF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3E8201ED-1123-8C79-04F4-5B9101565D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16" name="Rectangle 1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A4F18BD-D678-F630-7668-78C63A54CF22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3BC21997-50B7-578E-BAE9-2AE1D0AEDAE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378A0EEC-CFB6-C711-BD63-13198F81D597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3B2AD83-1469-7177-FD92-E8BCC8998097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2196E4-2243-4B64-1826-F2666502F45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7657A067-B00B-B20D-1DF8-C6F4D4CF4498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="" xmlns:a16="http://schemas.microsoft.com/office/drawing/2014/main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="" xmlns:a16="http://schemas.microsoft.com/office/drawing/2014/main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="" xmlns:a16="http://schemas.microsoft.com/office/drawing/2014/main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="" xmlns:a16="http://schemas.microsoft.com/office/drawing/2014/main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="" xmlns:a16="http://schemas.microsoft.com/office/drawing/2014/main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="" xmlns:a16="http://schemas.microsoft.com/office/drawing/2014/main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="" xmlns:a16="http://schemas.microsoft.com/office/drawing/2014/main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2045218"/>
            <a:ext cx="3031025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2036595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2397720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54800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="" xmlns:a16="http://schemas.microsoft.com/office/drawing/2014/main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04622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04761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13693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="" xmlns:a16="http://schemas.microsoft.com/office/drawing/2014/main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="" xmlns:a16="http://schemas.microsoft.com/office/drawing/2014/main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="" xmlns:a16="http://schemas.microsoft.com/office/drawing/2014/main" id="{2D6014FF-E927-67CB-7A8D-1182C81E91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2062" y="2402127"/>
            <a:ext cx="3034599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1809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845" y="971549"/>
            <a:ext cx="11658600" cy="428626"/>
          </a:xfrm>
        </p:spPr>
        <p:txBody>
          <a:bodyPr lIns="100584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0284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4" y="1228726"/>
            <a:ext cx="11658600" cy="50958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37253"/>
            <a:ext cx="11658600" cy="981947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7845" y="979932"/>
            <a:ext cx="11658600" cy="429768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7845" y="1419226"/>
            <a:ext cx="11658600" cy="49053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1165860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6700" y="238027"/>
            <a:ext cx="11658600" cy="981173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F5E767-3CB8-F53D-EFB3-FCB73596688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="" xmlns:a16="http://schemas.microsoft.com/office/drawing/2014/main" id="{54F217A5-240F-67BF-B8A4-EE3D724E6720}"/>
              </a:ext>
            </a:extLst>
          </p:cNvPr>
          <p:cNvPicPr>
            <a:picLocks noChangeAspect="1"/>
          </p:cNvPicPr>
          <p:nvPr userDrawn="1"/>
        </p:nvPicPr>
        <p:blipFill>
          <a:blip r:embed="rId7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4263" indent="-39687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716088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376">
          <p15:clr>
            <a:srgbClr val="FDE53C"/>
          </p15:clr>
        </p15:guide>
        <p15:guide id="5" pos="240">
          <p15:clr>
            <a:srgbClr val="5ACBF0"/>
          </p15:clr>
        </p15:guide>
        <p15:guide id="6" pos="168">
          <p15:clr>
            <a:srgbClr val="F26B43"/>
          </p15:clr>
        </p15:guide>
        <p15:guide id="7" orient="horz" pos="144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4104">
          <p15:clr>
            <a:srgbClr val="FBAE40"/>
          </p15:clr>
        </p15:guide>
        <p15:guide id="11" orient="horz" pos="4056">
          <p15:clr>
            <a:srgbClr val="F26B43"/>
          </p15:clr>
        </p15:guide>
        <p15:guide id="12" orient="horz" pos="3984">
          <p15:clr>
            <a:srgbClr val="5ACBF0"/>
          </p15:clr>
        </p15:guide>
        <p15:guide id="13" orient="horz" pos="216">
          <p15:clr>
            <a:srgbClr val="5ACBF0"/>
          </p15:clr>
        </p15:guide>
        <p15:guide id="14" pos="7512">
          <p15:clr>
            <a:srgbClr val="F26B43"/>
          </p15:clr>
        </p15:guide>
        <p15:guide id="15" pos="7440">
          <p15:clr>
            <a:srgbClr val="5ACBF0"/>
          </p15:clr>
        </p15:guide>
        <p15:guide id="16" orient="horz" pos="768">
          <p15:clr>
            <a:srgbClr val="F26B43"/>
          </p15:clr>
        </p15:guide>
        <p15:guide id="18" orient="horz" pos="84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968B70-6534-C6E8-2780-D212EA2E45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59399" y="2076757"/>
            <a:ext cx="3031025" cy="319295"/>
          </a:xfrm>
        </p:spPr>
        <p:txBody>
          <a:bodyPr/>
          <a:lstStyle/>
          <a:p>
            <a:r>
              <a:rPr lang="en-US" altLang="ko-KR"/>
              <a:t>[Action taken]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9215D0DC-441B-E547-4CB1-501CB7E908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64D5A"/>
                </a:solidFill>
              </a:rPr>
              <a:t>Cost save </a:t>
            </a:r>
            <a:r>
              <a:rPr lang="en-US" altLang="ko-KR" dirty="0" smtClean="0">
                <a:solidFill>
                  <a:srgbClr val="464D5A"/>
                </a:solidFill>
              </a:rPr>
              <a:t>:</a:t>
            </a:r>
            <a:endParaRPr lang="en-US" altLang="ko-KR" dirty="0">
              <a:solidFill>
                <a:srgbClr val="464D5A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83DFD6E2-4AE3-C6A3-DC85-6FDC6F4F5C9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75848" y="5819811"/>
            <a:ext cx="8894140" cy="527181"/>
          </a:xfrm>
        </p:spPr>
        <p:txBody>
          <a:bodyPr/>
          <a:lstStyle/>
          <a:p>
            <a:r>
              <a: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improvement</a:t>
            </a:r>
            <a:endParaRPr lang="en-US" altLang="ko-KR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295C5F7E-E90C-5D9A-4AA7-2CA6A14230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/>
              <a:t>TaeGyung Kim, HyunSu Park, BeomYeol Kim, </a:t>
            </a:r>
            <a:r>
              <a:rPr lang="en-US" altLang="ko-KR" dirty="0" smtClean="0"/>
              <a:t>JunCheol Moon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FF00"/>
                </a:solidFill>
              </a:rPr>
              <a:t>JongMin Park</a:t>
            </a:r>
            <a:r>
              <a:rPr lang="en-US" altLang="ko-KR" dirty="0" smtClean="0"/>
              <a:t>) / ww37 `23  K5EE</a:t>
            </a:r>
            <a:endParaRPr lang="en-US" altLang="ko-KR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0C4A475F-A3F1-1D67-0CA5-EAB7D16C4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3" y="1023624"/>
            <a:ext cx="9455606" cy="531708"/>
          </a:xfrm>
        </p:spPr>
        <p:txBody>
          <a:bodyPr>
            <a:noAutofit/>
          </a:bodyPr>
          <a:lstStyle/>
          <a:p>
            <a:r>
              <a:rPr lang="en-US" altLang="ko-KR" dirty="0">
                <a:cs typeface="Arial"/>
              </a:rPr>
              <a:t>K5 FCBGA, </a:t>
            </a:r>
            <a:r>
              <a:rPr lang="en-US" altLang="ko-KR" dirty="0" smtClean="0">
                <a:cs typeface="Arial"/>
              </a:rPr>
              <a:t>Reflow cooling system development</a:t>
            </a:r>
            <a:endParaRPr lang="en-US" altLang="ko-KR" dirty="0">
              <a:cs typeface="Arial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="" xmlns:a16="http://schemas.microsoft.com/office/drawing/2014/main" id="{B66ED773-3709-DD6D-8B67-FF7AB65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Weekly EED Activity – </a:t>
            </a:r>
            <a:r>
              <a:rPr lang="en-US" altLang="ko-KR" dirty="0" smtClean="0">
                <a:cs typeface="Arial"/>
              </a:rPr>
              <a:t>WW37</a:t>
            </a:r>
            <a:endParaRPr lang="ko-KR" altLang="en-US" dirty="0"/>
          </a:p>
        </p:txBody>
      </p:sp>
      <p:sp>
        <p:nvSpPr>
          <p:cNvPr id="45" name="텍스트 개체 틀 14">
            <a:extLst>
              <a:ext uri="{FF2B5EF4-FFF2-40B4-BE49-F238E27FC236}">
                <a16:creationId xmlns="" xmlns:a16="http://schemas.microsoft.com/office/drawing/2014/main" id="{5E992A57-B917-A272-C89F-FBCB80E68B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428051" y="304622"/>
            <a:ext cx="1306607" cy="151383"/>
          </a:xfrm>
        </p:spPr>
        <p:txBody>
          <a:bodyPr/>
          <a:lstStyle/>
          <a:p>
            <a:r>
              <a:rPr lang="en-US" altLang="ko-KR" dirty="0"/>
              <a:t>K5 /  </a:t>
            </a:r>
            <a:r>
              <a:rPr lang="en-US" altLang="ko-KR" dirty="0" smtClean="0"/>
              <a:t>2T 2P</a:t>
            </a:r>
            <a:endParaRPr lang="en-US" altLang="ko-KR" dirty="0"/>
          </a:p>
        </p:txBody>
      </p:sp>
      <p:sp>
        <p:nvSpPr>
          <p:cNvPr id="46" name="텍스트 개체 틀 15">
            <a:extLst>
              <a:ext uri="{FF2B5EF4-FFF2-40B4-BE49-F238E27FC236}">
                <a16:creationId xmlns="" xmlns:a16="http://schemas.microsoft.com/office/drawing/2014/main" id="{B4262C19-5EFA-C76B-9CF7-6CE638D2B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428051" y="500790"/>
            <a:ext cx="1306607" cy="151383"/>
          </a:xfrm>
        </p:spPr>
        <p:txBody>
          <a:bodyPr/>
          <a:lstStyle/>
          <a:p>
            <a:r>
              <a:rPr lang="en-US" altLang="ko-KR" dirty="0"/>
              <a:t>FCBGA / </a:t>
            </a:r>
            <a:r>
              <a:rPr lang="en-US" altLang="ko-KR" dirty="0" smtClean="0"/>
              <a:t>Reflow</a:t>
            </a:r>
            <a:endParaRPr lang="ko-KR" altLang="en-US" dirty="0"/>
          </a:p>
        </p:txBody>
      </p:sp>
      <p:sp>
        <p:nvSpPr>
          <p:cNvPr id="47" name="텍스트 개체 틀 16">
            <a:extLst>
              <a:ext uri="{FF2B5EF4-FFF2-40B4-BE49-F238E27FC236}">
                <a16:creationId xmlns="" xmlns:a16="http://schemas.microsoft.com/office/drawing/2014/main" id="{2666B03A-C5F6-08B2-914E-E9B20E9FFC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428051" y="704761"/>
            <a:ext cx="1306607" cy="151383"/>
          </a:xfrm>
        </p:spPr>
        <p:txBody>
          <a:bodyPr/>
          <a:lstStyle/>
          <a:p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48" name="텍스트 개체 틀 17">
            <a:extLst>
              <a:ext uri="{FF2B5EF4-FFF2-40B4-BE49-F238E27FC236}">
                <a16:creationId xmlns="" xmlns:a16="http://schemas.microsoft.com/office/drawing/2014/main" id="{0064439D-843C-9F7F-449C-D638E6C1E7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428051" y="909567"/>
            <a:ext cx="1306607" cy="151383"/>
          </a:xfrm>
        </p:spPr>
        <p:txBody>
          <a:bodyPr/>
          <a:lstStyle/>
          <a:p>
            <a:r>
              <a:rPr lang="en-US" altLang="ko-KR"/>
              <a:t>MFG / EED</a:t>
            </a:r>
            <a:endParaRPr lang="ko-KR" altLang="en-US"/>
          </a:p>
        </p:txBody>
      </p:sp>
      <p:sp>
        <p:nvSpPr>
          <p:cNvPr id="49" name="텍스트 개체 틀 18">
            <a:extLst>
              <a:ext uri="{FF2B5EF4-FFF2-40B4-BE49-F238E27FC236}">
                <a16:creationId xmlns="" xmlns:a16="http://schemas.microsoft.com/office/drawing/2014/main" id="{51714D43-5D15-3D52-B09A-1F4203C99B4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28051" y="1113693"/>
            <a:ext cx="1306607" cy="151383"/>
          </a:xfrm>
        </p:spPr>
        <p:txBody>
          <a:bodyPr/>
          <a:lstStyle/>
          <a:p>
            <a:r>
              <a:rPr lang="en-US" altLang="ko-KR"/>
              <a:t>NA</a:t>
            </a:r>
            <a:endParaRPr lang="ko-KR" altLang="en-US"/>
          </a:p>
        </p:txBody>
      </p:sp>
      <p:sp>
        <p:nvSpPr>
          <p:cNvPr id="50" name="텍스트 개체 틀 19">
            <a:extLst>
              <a:ext uri="{FF2B5EF4-FFF2-40B4-BE49-F238E27FC236}">
                <a16:creationId xmlns="" xmlns:a16="http://schemas.microsoft.com/office/drawing/2014/main" id="{BD5DDFA1-1FA6-2481-3623-1D8F7FAD24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8051" y="1317920"/>
            <a:ext cx="1306607" cy="151383"/>
          </a:xfrm>
        </p:spPr>
        <p:txBody>
          <a:bodyPr/>
          <a:lstStyle/>
          <a:p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64587" y="2392072"/>
            <a:ext cx="3025838" cy="18552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>
                <a:cs typeface="Arial"/>
              </a:rPr>
              <a:t>Reflow cooling </a:t>
            </a:r>
            <a:r>
              <a:rPr lang="en-US" altLang="ko-KR" dirty="0">
                <a:cs typeface="Arial"/>
              </a:rPr>
              <a:t>system</a:t>
            </a:r>
            <a:endParaRPr lang="en-US" altLang="ko-KR" dirty="0"/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/>
              <a:t>6 Air knives installed </a:t>
            </a:r>
            <a:endParaRPr lang="en-US" altLang="ko-KR" sz="1200" dirty="0" smtClean="0"/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 smtClean="0"/>
              <a:t>Recipe </a:t>
            </a:r>
            <a:r>
              <a:rPr lang="en-US" altLang="ko-KR" sz="1200" dirty="0"/>
              <a:t>air blow parameter settings for each </a:t>
            </a:r>
            <a:r>
              <a:rPr lang="en-US" altLang="ko-KR" sz="1200" dirty="0" smtClean="0"/>
              <a:t>device</a:t>
            </a:r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/>
              <a:t>Check the </a:t>
            </a:r>
            <a:r>
              <a:rPr lang="en-US" altLang="ko-KR" sz="1200" dirty="0" smtClean="0"/>
              <a:t>Equipment </a:t>
            </a:r>
            <a:r>
              <a:rPr lang="en-US" altLang="ko-KR" sz="1200" dirty="0"/>
              <a:t>status with </a:t>
            </a:r>
            <a:r>
              <a:rPr lang="en-US" altLang="ko-KR" sz="1200" dirty="0" smtClean="0"/>
              <a:t> e-CIM </a:t>
            </a:r>
            <a:r>
              <a:rPr lang="en-US" altLang="ko-KR" sz="1200" dirty="0"/>
              <a:t>and start/stop the air </a:t>
            </a:r>
            <a:r>
              <a:rPr lang="en-US" altLang="ko-KR" sz="1200" dirty="0" smtClean="0"/>
              <a:t>blow</a:t>
            </a:r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 smtClean="0"/>
              <a:t>Air blow value display, Manual operation</a:t>
            </a:r>
            <a:endParaRPr lang="en-US" altLang="ko-KR" sz="1200" dirty="0" smtClean="0"/>
          </a:p>
        </p:txBody>
      </p:sp>
      <p:sp>
        <p:nvSpPr>
          <p:cNvPr id="41" name="텍스트 개체 틀 6">
            <a:extLst>
              <a:ext uri="{FF2B5EF4-FFF2-40B4-BE49-F238E27FC236}">
                <a16:creationId xmlns="" xmlns:a16="http://schemas.microsoft.com/office/drawing/2014/main" id="{78F693E7-CD63-687F-DC0B-77F247A876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849" y="2075956"/>
            <a:ext cx="2925377" cy="312729"/>
          </a:xfrm>
        </p:spPr>
        <p:txBody>
          <a:bodyPr/>
          <a:lstStyle/>
          <a:p>
            <a:r>
              <a:rPr lang="en-US" altLang="ko-KR" dirty="0"/>
              <a:t>[Problem Description]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="" xmlns:a16="http://schemas.microsoft.com/office/drawing/2014/main" id="{31D1980D-B5F2-599F-05BA-D12FE34DD935}"/>
              </a:ext>
            </a:extLst>
          </p:cNvPr>
          <p:cNvSpPr txBox="1"/>
          <p:nvPr/>
        </p:nvSpPr>
        <p:spPr>
          <a:xfrm>
            <a:off x="9380044" y="3911554"/>
            <a:ext cx="1828383" cy="3009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 smtClean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Reflow cooling</a:t>
            </a:r>
            <a:r>
              <a:rPr lang="ko-KR" altLang="en-US" sz="1200" b="1" dirty="0" smtClean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 </a:t>
            </a:r>
            <a:r>
              <a:rPr lang="en-US" altLang="ko-KR" sz="1200" b="1" dirty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system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="" xmlns:a16="http://schemas.microsoft.com/office/drawing/2014/main" id="{18A7EDFC-6DC1-9DB3-4996-FBB9306B851A}"/>
              </a:ext>
            </a:extLst>
          </p:cNvPr>
          <p:cNvSpPr txBox="1"/>
          <p:nvPr/>
        </p:nvSpPr>
        <p:spPr>
          <a:xfrm>
            <a:off x="4309141" y="3909242"/>
            <a:ext cx="966697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 smtClean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Water stain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Method </a:t>
            </a:r>
            <a:r>
              <a:rPr lang="en-US" altLang="ko-KR" dirty="0"/>
              <a:t>: Remove water stains manually</a:t>
            </a:r>
            <a:endParaRPr lang="en-US" altLang="ko-KR" sz="1600" dirty="0" smtClean="0">
              <a:solidFill>
                <a:srgbClr val="464D5A"/>
              </a:solidFill>
            </a:endParaRP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Method : </a:t>
            </a:r>
            <a:r>
              <a:rPr lang="en-US" altLang="ko-KR" dirty="0"/>
              <a:t>Automatic air blow for each device</a:t>
            </a:r>
            <a:endParaRPr lang="ko-KR" altLang="en-US" dirty="0"/>
          </a:p>
        </p:txBody>
      </p:sp>
      <p:sp>
        <p:nvSpPr>
          <p:cNvPr id="30" name="텍스트 개체 틀 11">
            <a:extLst>
              <a:ext uri="{FF2B5EF4-FFF2-40B4-BE49-F238E27FC236}">
                <a16:creationId xmlns="" xmlns:a16="http://schemas.microsoft.com/office/drawing/2014/main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7575" y="2386342"/>
            <a:ext cx="3025838" cy="1837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>
                <a:cs typeface="Arial"/>
              </a:rPr>
              <a:t>Water </a:t>
            </a:r>
            <a:r>
              <a:rPr lang="en-US" altLang="ko-KR" dirty="0">
                <a:cs typeface="Arial"/>
              </a:rPr>
              <a:t>stain </a:t>
            </a:r>
            <a:r>
              <a:rPr lang="en-US" altLang="ko-KR" dirty="0" smtClean="0">
                <a:cs typeface="Arial"/>
              </a:rPr>
              <a:t>occurred</a:t>
            </a:r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/>
              <a:t>Heat remaining in the lid causes water stains</a:t>
            </a:r>
            <a:endParaRPr lang="en-US" altLang="ko-KR" sz="1200" dirty="0" smtClean="0"/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 smtClean="0"/>
              <a:t>After </a:t>
            </a:r>
            <a:r>
              <a:rPr lang="en-US" altLang="ko-KR" sz="1200" dirty="0"/>
              <a:t>manually removing the water stains, the flow</a:t>
            </a:r>
            <a:endParaRPr lang="en-US" altLang="ko-KR" sz="1200" dirty="0" smtClean="0"/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 smtClean="0"/>
              <a:t>Quality </a:t>
            </a:r>
            <a:r>
              <a:rPr lang="en-US" altLang="ko-KR" sz="1200" dirty="0"/>
              <a:t>issues occurred</a:t>
            </a:r>
            <a:endParaRPr lang="en-US" altLang="ko-KR" sz="1200" dirty="0" smtClean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FAFD0E5-4079-6F57-CBA5-2421E73D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484" y="2070933"/>
            <a:ext cx="2210013" cy="1063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36" y="2111659"/>
            <a:ext cx="2389331" cy="12379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FC9B291-6BB8-CAF2-803A-03AA51113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076" y="3205278"/>
            <a:ext cx="648609" cy="6188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E7EE0A9-18A3-D247-A805-EE106E9DA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233" y="3209383"/>
            <a:ext cx="688931" cy="61978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BB025E81-5ECA-937E-02B5-75527168E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25316" y="3211907"/>
            <a:ext cx="648608" cy="61978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4B1E3F7-CD38-7C9C-302D-BEF3A9060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9513" y="3372786"/>
            <a:ext cx="714858" cy="524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5449" y="2655931"/>
            <a:ext cx="1091173" cy="6131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89C028F-236A-6DC9-2FE7-E84EDBF1A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1967" y="3382141"/>
            <a:ext cx="628725" cy="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1039"/>
      </p:ext>
    </p:extLst>
  </p:cSld>
  <p:clrMapOvr>
    <a:masterClrMapping/>
  </p:clrMapOvr>
</p:sld>
</file>

<file path=ppt/theme/theme1.xml><?xml version="1.0" encoding="utf-8"?>
<a:theme xmlns:a="http://schemas.openxmlformats.org/drawingml/2006/main" name="2023-010323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-Internal-Confidential-Amkor-Template.potx" id="{46785F59-B63B-4403-862C-F8FCBA5F3A95}" vid="{F9E4346E-1826-4E9F-94F6-4E06F9F84BD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21783</TotalTime>
  <Words>131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Arial Unicode MS</vt:lpstr>
      <vt:lpstr>굴림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Wingdings</vt:lpstr>
      <vt:lpstr>2023-010323_Internal-Conf-AMKCorpTemplate</vt:lpstr>
      <vt:lpstr>Weekly EED Activity – WW37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EED Activity – WW16</dc:title>
  <dc:creator>TaeGyung Kim</dc:creator>
  <cp:lastModifiedBy>HyunSu Park</cp:lastModifiedBy>
  <cp:revision>115</cp:revision>
  <dcterms:created xsi:type="dcterms:W3CDTF">2023-04-24T05:31:09Z</dcterms:created>
  <dcterms:modified xsi:type="dcterms:W3CDTF">2023-09-13T04:47:30Z</dcterms:modified>
</cp:coreProperties>
</file>