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Georgia" panose="02040502050405020303" pitchFamily="18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  <p:embeddedFont>
      <p:font typeface="Merriweather Sans" pitchFamily="2" charset="0"/>
      <p:regular r:id="rId51"/>
      <p:bold r:id="rId52"/>
      <p:italic r:id="rId53"/>
      <p:boldItalic r:id="rId54"/>
    </p:embeddedFont>
    <p:embeddedFont>
      <p:font typeface="Open Sans" panose="020B060603050402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7">
          <p15:clr>
            <a:srgbClr val="A4A3A4"/>
          </p15:clr>
        </p15:guide>
        <p15:guide id="2" pos="2736">
          <p15:clr>
            <a:srgbClr val="A4A3A4"/>
          </p15:clr>
        </p15:guide>
        <p15:guide id="3" pos="294">
          <p15:clr>
            <a:srgbClr val="9AA0A6"/>
          </p15:clr>
        </p15:guide>
        <p15:guide id="4" orient="horz" pos="259">
          <p15:clr>
            <a:srgbClr val="9AA0A6"/>
          </p15:clr>
        </p15:guide>
        <p15:guide id="5" orient="horz" pos="4104">
          <p15:clr>
            <a:srgbClr val="9AA0A6"/>
          </p15:clr>
        </p15:guide>
        <p15:guide id="6" orient="horz" pos="17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2"/>
      </p:cViewPr>
      <p:guideLst>
        <p:guide orient="horz" pos="2407"/>
        <p:guide pos="2736"/>
        <p:guide pos="294"/>
        <p:guide orient="horz" pos="259"/>
        <p:guide orient="horz" pos="4104"/>
        <p:guide orient="horz"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lexander Blanco" userId="778438eb-be79-47c6-b7d4-d6dbef216781" providerId="ADAL" clId="{A53DAF25-1FD4-42E9-A83B-668D88AE8D42}"/>
    <pc:docChg chg="custSel modSld">
      <pc:chgData name="William Alexander Blanco" userId="778438eb-be79-47c6-b7d4-d6dbef216781" providerId="ADAL" clId="{A53DAF25-1FD4-42E9-A83B-668D88AE8D42}" dt="2023-05-02T03:51:30.185" v="9" actId="20577"/>
      <pc:docMkLst>
        <pc:docMk/>
      </pc:docMkLst>
      <pc:sldChg chg="addSp delSp modSp mod">
        <pc:chgData name="William Alexander Blanco" userId="778438eb-be79-47c6-b7d4-d6dbef216781" providerId="ADAL" clId="{A53DAF25-1FD4-42E9-A83B-668D88AE8D42}" dt="2023-05-02T03:51:30.185" v="9" actId="20577"/>
        <pc:sldMkLst>
          <pc:docMk/>
          <pc:sldMk cId="0" sldId="257"/>
        </pc:sldMkLst>
        <pc:spChg chg="add mod">
          <ac:chgData name="William Alexander Blanco" userId="778438eb-be79-47c6-b7d4-d6dbef216781" providerId="ADAL" clId="{A53DAF25-1FD4-42E9-A83B-668D88AE8D42}" dt="2023-05-02T03:51:30.185" v="9" actId="20577"/>
          <ac:spMkLst>
            <pc:docMk/>
            <pc:sldMk cId="0" sldId="257"/>
            <ac:spMk id="3" creationId="{2BA4CB59-484F-B00A-2027-235999DBC537}"/>
          </ac:spMkLst>
        </pc:spChg>
        <pc:spChg chg="del">
          <ac:chgData name="William Alexander Blanco" userId="778438eb-be79-47c6-b7d4-d6dbef216781" providerId="ADAL" clId="{A53DAF25-1FD4-42E9-A83B-668D88AE8D42}" dt="2023-05-02T03:51:26.608" v="2" actId="478"/>
          <ac:spMkLst>
            <pc:docMk/>
            <pc:sldMk cId="0" sldId="257"/>
            <ac:spMk id="42" creationId="{00000000-0000-0000-0000-000000000000}"/>
          </ac:spMkLst>
        </pc:spChg>
        <pc:spChg chg="mod">
          <ac:chgData name="William Alexander Blanco" userId="778438eb-be79-47c6-b7d4-d6dbef216781" providerId="ADAL" clId="{A53DAF25-1FD4-42E9-A83B-668D88AE8D42}" dt="2023-05-02T03:51:21.046" v="0" actId="20577"/>
          <ac:spMkLst>
            <pc:docMk/>
            <pc:sldMk cId="0" sldId="257"/>
            <ac:spMk id="43" creationId="{00000000-0000-0000-0000-000000000000}"/>
          </ac:spMkLst>
        </pc:spChg>
        <pc:spChg chg="mod">
          <ac:chgData name="William Alexander Blanco" userId="778438eb-be79-47c6-b7d4-d6dbef216781" providerId="ADAL" clId="{A53DAF25-1FD4-42E9-A83B-668D88AE8D42}" dt="2023-05-02T03:51:22.578" v="1" actId="20577"/>
          <ac:spMkLst>
            <pc:docMk/>
            <pc:sldMk cId="0" sldId="257"/>
            <ac:spMk id="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5f3124a96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85f3124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1bfb5efc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1bfb5efc7_0_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a9a8a7af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a9a8a7afc_0_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a9a8a7af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a9a8a7afc_0_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1bfb5efc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1bfb5efc7_0_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e4c1bd77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e4c1bd77c_0_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a9a8a7af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a9a8a7afc_0_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bfb5efc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1bfb5efc7_0_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a9a8a7a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a9a8a7afc_0_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bfb5efc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bfb5efc7_0_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a9a8a7af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a9a8a7afc_0_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c550689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c55068986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21bfb5efc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21bfb5efc7_0_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bfb5efc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1bfb5efc7_0_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4c1bd77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4c1bd77c_0_1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1bfb5efc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1bfb5efc7_0_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1bfb5efc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1bfb5efc7_0_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5506898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55068986_0_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1bfb5efc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1bfb5efc7_0_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bfb5efc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1bfb5efc7_0_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2221f6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2221f69b5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ce462e1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ce462e1d1_0_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a9a8a7a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a9a8a7afc_0_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ce462e1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ce462e1d1_0_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ce462e1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ce462e1d1_0_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ce462e1d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ce462e1d1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ce462e1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ce462e1d1_0_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ce462e1d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ce462e1d1_0_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ce462e1d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ce462e1d1_0_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0f574a5cb_0_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c0f574a5c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350" y="514350"/>
            <a:ext cx="4572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a9a8a7a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a9a8a7afc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9a8a7a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9a8a7afc_0_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bfb5ef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bfb5efc7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4c1bd77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4c1bd77c_0_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bfb5efc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bfb5efc7_0_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e4c1bd77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e4c1bd77c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5598552"/>
            <a:ext cx="9144000" cy="1259840"/>
          </a:xfrm>
          <a:custGeom>
            <a:avLst/>
            <a:gdLst/>
            <a:ahLst/>
            <a:cxnLst/>
            <a:rect l="l" t="t" r="r" b="b"/>
            <a:pathLst>
              <a:path w="9144000" h="1259840" extrusionOk="0">
                <a:moveTo>
                  <a:pt x="44" y="0"/>
                </a:moveTo>
                <a:lnTo>
                  <a:pt x="0" y="1259447"/>
                </a:lnTo>
                <a:lnTo>
                  <a:pt x="9144000" y="1259447"/>
                </a:lnTo>
                <a:lnTo>
                  <a:pt x="9144000" y="832727"/>
                </a:lnTo>
                <a:lnTo>
                  <a:pt x="44" y="0"/>
                </a:lnTo>
                <a:close/>
              </a:path>
            </a:pathLst>
          </a:custGeom>
          <a:solidFill>
            <a:srgbClr val="00437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69048" y="6019301"/>
            <a:ext cx="1745681" cy="53339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0"/>
            <a:ext cx="9144000" cy="28892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22261" y="4176044"/>
            <a:ext cx="1323974" cy="1111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3" cy="118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41750" y="1147300"/>
            <a:ext cx="79941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 b="0" i="0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None/>
              <a:defRPr>
                <a:solidFill>
                  <a:srgbClr val="0043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90800" y="6128850"/>
            <a:ext cx="57582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DC8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dlab.berkeley.edu</a:t>
            </a:r>
            <a:endParaRPr sz="2000">
              <a:solidFill>
                <a:srgbClr val="ADC8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3" cy="118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61338" y="1259908"/>
            <a:ext cx="3783965" cy="455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100" b="1" i="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650740" y="1259908"/>
            <a:ext cx="4090034" cy="4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100" b="0" i="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74694"/>
            <a:ext cx="8229600" cy="52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598553"/>
            <a:ext cx="9144000" cy="1259840"/>
          </a:xfrm>
          <a:custGeom>
            <a:avLst/>
            <a:gdLst/>
            <a:ahLst/>
            <a:cxnLst/>
            <a:rect l="l" t="t" r="r" b="b"/>
            <a:pathLst>
              <a:path w="9144000" h="1259840" extrusionOk="0">
                <a:moveTo>
                  <a:pt x="56" y="0"/>
                </a:moveTo>
                <a:lnTo>
                  <a:pt x="0" y="1259446"/>
                </a:lnTo>
                <a:lnTo>
                  <a:pt x="9144000" y="1259446"/>
                </a:lnTo>
                <a:lnTo>
                  <a:pt x="9144000" y="832725"/>
                </a:lnTo>
                <a:lnTo>
                  <a:pt x="56" y="0"/>
                </a:lnTo>
                <a:close/>
              </a:path>
            </a:pathLst>
          </a:custGeom>
          <a:solidFill>
            <a:srgbClr val="00437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3" cy="118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41750" y="1220250"/>
            <a:ext cx="7994100" cy="4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rgbClr val="004375"/>
              </a:buClr>
              <a:buSzPts val="1600"/>
              <a:buFont typeface="Merriweather Sans"/>
              <a:buNone/>
              <a:defRPr sz="1600" i="0" u="none" strike="noStrike" cap="none">
                <a:solidFill>
                  <a:srgbClr val="00437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  <p:sp>
        <p:nvSpPr>
          <p:cNvPr id="10" name="Google Shape;10;p1"/>
          <p:cNvSpPr txBox="1"/>
          <p:nvPr/>
        </p:nvSpPr>
        <p:spPr>
          <a:xfrm>
            <a:off x="390800" y="6128850"/>
            <a:ext cx="57582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DC8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dlab.berkeley.edu</a:t>
            </a:r>
            <a:endParaRPr sz="2000">
              <a:solidFill>
                <a:srgbClr val="ADC8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1795375" y="3075275"/>
            <a:ext cx="5758200" cy="1004500"/>
            <a:chOff x="1795375" y="3075275"/>
            <a:chExt cx="5758200" cy="1004500"/>
          </a:xfrm>
        </p:grpSpPr>
        <p:sp>
          <p:nvSpPr>
            <p:cNvPr id="35" name="Google Shape;35;p6"/>
            <p:cNvSpPr txBox="1"/>
            <p:nvPr/>
          </p:nvSpPr>
          <p:spPr>
            <a:xfrm>
              <a:off x="1795375" y="3075275"/>
              <a:ext cx="57582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1270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ADC8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D-Lab </a:t>
              </a:r>
              <a:r>
                <a:rPr lang="en-US" sz="5000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at Berkeley</a:t>
              </a:r>
              <a:endParaRPr sz="5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5080" lvl="0" indent="0" algn="l" rtl="0">
                <a:lnSpc>
                  <a:spcPct val="100000"/>
                </a:lnSpc>
                <a:spcBef>
                  <a:spcPts val="755"/>
                </a:spcBef>
                <a:spcAft>
                  <a:spcPts val="0"/>
                </a:spcAft>
                <a:buNone/>
              </a:pPr>
              <a:endParaRPr sz="22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36" name="Google Shape;36;p6"/>
            <p:cNvSpPr txBox="1"/>
            <p:nvPr/>
          </p:nvSpPr>
          <p:spPr>
            <a:xfrm>
              <a:off x="1995550" y="3744375"/>
              <a:ext cx="52341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Open Sans"/>
                  <a:ea typeface="Open Sans"/>
                  <a:cs typeface="Open Sans"/>
                  <a:sym typeface="Open Sans"/>
                </a:rPr>
                <a:t>Intelligent research design for data intensive social science</a:t>
              </a: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" name="Google Shape;37;p6"/>
          <p:cNvSpPr txBox="1">
            <a:spLocks noGrp="1"/>
          </p:cNvSpPr>
          <p:nvPr>
            <p:ph type="title" idx="4294967295"/>
          </p:nvPr>
        </p:nvSpPr>
        <p:spPr>
          <a:xfrm>
            <a:off x="1795325" y="4485075"/>
            <a:ext cx="5758200" cy="9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Excel Fundamentals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Text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gold-filled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75" y="1900188"/>
            <a:ext cx="12382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2631300" y="4103638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City, State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Functions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867600" y="1087775"/>
            <a:ext cx="69516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E4043"/>
                </a:solidFill>
                <a:latin typeface="Calibri"/>
                <a:ea typeface="Calibri"/>
                <a:cs typeface="Calibri"/>
                <a:sym typeface="Calibri"/>
              </a:rPr>
              <a:t>Most logic functions use a conditional test to determine if condition is </a:t>
            </a:r>
            <a:r>
              <a:rPr lang="en-US" sz="2000" b="1">
                <a:solidFill>
                  <a:srgbClr val="3E4043"/>
                </a:solidFill>
                <a:latin typeface="Calibri"/>
                <a:ea typeface="Calibri"/>
                <a:cs typeface="Calibri"/>
                <a:sym typeface="Calibri"/>
              </a:rPr>
              <a:t>TRUE </a:t>
            </a:r>
            <a:r>
              <a:rPr lang="en-US" sz="2000">
                <a:solidFill>
                  <a:srgbClr val="3E4043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000" b="1">
                <a:solidFill>
                  <a:srgbClr val="3E4043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sz="2000" b="1">
              <a:solidFill>
                <a:srgbClr val="3E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rgbClr val="3E4043"/>
                </a:solidFill>
                <a:latin typeface="Calibri"/>
                <a:ea typeface="Calibri"/>
                <a:cs typeface="Calibri"/>
                <a:sym typeface="Calibri"/>
              </a:rPr>
              <a:t>Conditional tests use logical operators</a:t>
            </a:r>
            <a:endParaRPr sz="2000">
              <a:solidFill>
                <a:srgbClr val="3E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2297AA"/>
              </a:solidFill>
            </a:endParaRPr>
          </a:p>
          <a:p>
            <a:pPr marL="3429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94F56"/>
                </a:solidFill>
                <a:latin typeface="Calibri"/>
                <a:ea typeface="Calibri"/>
                <a:cs typeface="Calibri"/>
                <a:sym typeface="Calibri"/>
              </a:rPr>
              <a:t>=, &lt;&gt;, &lt;, &gt;, &lt;=, &gt;=</a:t>
            </a:r>
            <a:endParaRPr sz="5400">
              <a:solidFill>
                <a:srgbClr val="494F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Functions: IF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341200" y="1542000"/>
            <a:ext cx="446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 sz="1600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conditional test</a:t>
            </a:r>
            <a:r>
              <a:rPr lang="en-US" sz="1600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600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true</a:t>
            </a:r>
            <a:r>
              <a:rPr lang="en-US" sz="1600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600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false</a:t>
            </a: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0" name="Google Shape;140;p17"/>
          <p:cNvSpPr/>
          <p:nvPr/>
        </p:nvSpPr>
        <p:spPr>
          <a:xfrm rot="3015173">
            <a:off x="3572425" y="1862203"/>
            <a:ext cx="150610" cy="9921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579700" y="2544200"/>
            <a:ext cx="235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 sz="12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A25 &lt; B25</a:t>
            </a: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“A is smaller than B”</a:t>
            </a: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“A not smaller than B”</a:t>
            </a: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13" y="1003175"/>
            <a:ext cx="2771775" cy="409575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17"/>
          <p:cNvSpPr/>
          <p:nvPr/>
        </p:nvSpPr>
        <p:spPr>
          <a:xfrm rot="2913371">
            <a:off x="2331138" y="3065960"/>
            <a:ext cx="150479" cy="99208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741750" y="4011500"/>
            <a:ext cx="328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Since 1 &lt; 2 is TRUE, take the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true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which is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“A is smaller than B”</a:t>
            </a:r>
            <a:endParaRPr>
              <a:solidFill>
                <a:srgbClr val="6AA84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878800" y="2781925"/>
            <a:ext cx="446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 sz="12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A25 = B25</a:t>
            </a: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“A equals B”</a:t>
            </a: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“A and B are different values”</a:t>
            </a: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46" name="Google Shape;146;p17"/>
          <p:cNvSpPr/>
          <p:nvPr/>
        </p:nvSpPr>
        <p:spPr>
          <a:xfrm rot="-2418212">
            <a:off x="5130515" y="1915099"/>
            <a:ext cx="150270" cy="9946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 rot="-2418212">
            <a:off x="6258390" y="3403149"/>
            <a:ext cx="150270" cy="75265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4726825" y="4206400"/>
            <a:ext cx="377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Since 1 = 2 is FALSE, take the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false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which is 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“A and B are different values”</a:t>
            </a:r>
            <a:endParaRPr>
              <a:solidFill>
                <a:srgbClr val="4A86E8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Logic #1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dark grey-filled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250" y="1778727"/>
            <a:ext cx="1009500" cy="13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Functions &amp; Errors: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ISERROR, IFERROR, ISNA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741750" y="1257725"/>
            <a:ext cx="506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Detect and handle errors &amp; missing values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77" y="1634100"/>
            <a:ext cx="3214373" cy="1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3826000" y="1664775"/>
            <a:ext cx="4825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ISERROR</a:t>
            </a: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(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value</a:t>
            </a: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) returns TRUE if argument is any error type, FALSE otherwise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ISNA</a:t>
            </a: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(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value</a:t>
            </a: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) returns TRUE if argument is #N/A, 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FALSE otherwise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16400" y="3357650"/>
            <a:ext cx="438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IFERROR(</a:t>
            </a:r>
            <a:r>
              <a:rPr lang="en-US" sz="1300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 or value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300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error in evaluation</a:t>
            </a: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416400" y="2988350"/>
            <a:ext cx="39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IFERROR provides a backup option if an error occurs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>
            <a:off x="416400" y="2910663"/>
            <a:ext cx="83112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903" y="4122475"/>
            <a:ext cx="1594075" cy="12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4593975" y="3999200"/>
            <a:ext cx="43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ISERROR(X1/Y1)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“There is an error”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 </a:t>
            </a:r>
            <a:r>
              <a:rPr lang="en-US" u="sng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X1/Y1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593975" y="4350875"/>
            <a:ext cx="43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IFERROR(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X1/Y1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“There is an error”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593975" y="3693125"/>
            <a:ext cx="39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These return the same thing: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661375" y="4751075"/>
            <a:ext cx="392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Check specifically for N/A: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4593975" y="5039525"/>
            <a:ext cx="43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ISNA(X2)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</a:t>
            </a:r>
            <a:r>
              <a:rPr lang="en-US" u="sng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NA value detected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“No NA value”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Functions: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ISBLANK, ISNUMBER, ISTEXT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741750" y="1257725"/>
            <a:ext cx="384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Test for basic characteristics of a cell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705200" y="1713663"/>
            <a:ext cx="28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ISBLANK(A3) returns FALSE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ISBLANK(B3) returns TRUE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05200" y="2253950"/>
            <a:ext cx="28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ISNUMBER(A2) returns FALSE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ISNUMBER(B2) returns TRUE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705200" y="2793700"/>
            <a:ext cx="28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ISTEXT(A4) returns TRUE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ISTEXT(B4) returns FALSE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416400" y="3465050"/>
            <a:ext cx="83112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0"/>
          <p:cNvSpPr txBox="1"/>
          <p:nvPr/>
        </p:nvSpPr>
        <p:spPr>
          <a:xfrm>
            <a:off x="741750" y="4091100"/>
            <a:ext cx="43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ISBLANK(B3)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</a:t>
            </a:r>
            <a:r>
              <a:rPr lang="en-US" u="sng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Missing Test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“Test Taken”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99500" y="3586513"/>
            <a:ext cx="44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conditional test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true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false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741750" y="4508625"/>
            <a:ext cx="61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ISNUMBER(A6)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“That’s a test score”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</a:t>
            </a:r>
            <a:r>
              <a:rPr lang="en-US" u="sng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That’s a student name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41750" y="4908825"/>
            <a:ext cx="61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ISTEXT(A5)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</a:t>
            </a:r>
            <a:r>
              <a:rPr lang="en-US" u="sng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That’s a student name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“That’s a test score”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0" y="1773900"/>
            <a:ext cx="2917392" cy="15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Logic #2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pink-filled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830588"/>
            <a:ext cx="24003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6037225" y="3176925"/>
            <a:ext cx="1667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Blank categories should = “Home”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302625" y="2859825"/>
            <a:ext cx="1484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Merriweather Sans"/>
                <a:ea typeface="Merriweather Sans"/>
                <a:cs typeface="Merriweather Sans"/>
                <a:sym typeface="Merriweather Sans"/>
              </a:rPr>
              <a:t>If rewards are an error, calculate at 100 points per $1 spent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97" name="Google Shape;197;p21"/>
          <p:cNvSpPr/>
          <p:nvPr/>
        </p:nvSpPr>
        <p:spPr>
          <a:xfrm rot="-7603970">
            <a:off x="3154282" y="2367727"/>
            <a:ext cx="150480" cy="99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 rot="7199126">
            <a:off x="5650449" y="2367811"/>
            <a:ext cx="150666" cy="99214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Functions: AND, OR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741750" y="795825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Stack multiple conditions with AND &amp; OR functions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811013" y="2761513"/>
            <a:ext cx="53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AND(test1, test2, …)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600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true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600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false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67450" y="2460013"/>
            <a:ext cx="44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conditional test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true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false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811025" y="3141363"/>
            <a:ext cx="533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OR(test1, test2, …)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600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true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600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value if false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741750" y="1299338"/>
            <a:ext cx="41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AND(1 &gt;2, 3&gt;2) returns 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FALSE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741750" y="1699550"/>
            <a:ext cx="41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OR(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1 &gt;2, 3&gt;2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 returns </a:t>
            </a: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TRUE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cxnSp>
        <p:nvCxnSpPr>
          <p:cNvPr id="210" name="Google Shape;210;p22"/>
          <p:cNvCxnSpPr/>
          <p:nvPr/>
        </p:nvCxnSpPr>
        <p:spPr>
          <a:xfrm>
            <a:off x="416400" y="2200213"/>
            <a:ext cx="83112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2"/>
          <p:cNvSpPr txBox="1"/>
          <p:nvPr/>
        </p:nvSpPr>
        <p:spPr>
          <a:xfrm>
            <a:off x="332200" y="3908213"/>
            <a:ext cx="73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AND(B5&gt;60, C5&gt;60, D5&gt;60)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</a:t>
            </a:r>
            <a:r>
              <a:rPr lang="en-US" u="sng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Connor graduates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“Connor repeats grade”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32200" y="4356288"/>
            <a:ext cx="871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IF(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OR(C2&lt;60, C3&lt;60, C4&lt;60, C5&lt;60, C6&lt;60)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</a:t>
            </a:r>
            <a:r>
              <a:rPr lang="en-US" u="sng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Someone failed history</a:t>
            </a:r>
            <a:r>
              <a:rPr lang="en-US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“Everyone passed history”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175" y="2384075"/>
            <a:ext cx="2660884" cy="14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Logic #3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light grey-filled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613" y="1830613"/>
            <a:ext cx="8667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5519200" y="2782600"/>
            <a:ext cx="18876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“Groceries” and “Dining &amp; Alcohol” categories are considered “Food”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All other categories are “Not Food”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22" name="Google Shape;222;p23"/>
          <p:cNvSpPr/>
          <p:nvPr/>
        </p:nvSpPr>
        <p:spPr>
          <a:xfrm rot="7199126">
            <a:off x="5116974" y="2445111"/>
            <a:ext cx="150666" cy="99214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 With Logic: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SUMIFS, COUNTIFS, AVERAGEIFS</a:t>
            </a:r>
            <a:endParaRPr sz="3700"/>
          </a:p>
        </p:txBody>
      </p: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275" y="1519820"/>
            <a:ext cx="26955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393325" y="1385175"/>
            <a:ext cx="54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Include/exclude cells in a calculation based on conditions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33400" y="1785375"/>
            <a:ext cx="45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SUMIFS(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sum range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criteria range 1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criteria 1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…)</a:t>
            </a:r>
            <a:endParaRPr i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814075" y="2382400"/>
            <a:ext cx="33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SUMIFS(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P2:P9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O2:O9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2020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= 2582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814075" y="2141825"/>
            <a:ext cx="299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rriweather Sans"/>
                <a:ea typeface="Merriweather Sans"/>
                <a:cs typeface="Merriweather Sans"/>
                <a:sym typeface="Merriweather Sans"/>
              </a:rPr>
              <a:t>Total widgets produced in 2020?</a:t>
            </a:r>
            <a:endParaRPr sz="10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814075" y="2782600"/>
            <a:ext cx="299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rriweather Sans"/>
                <a:ea typeface="Merriweather Sans"/>
                <a:cs typeface="Merriweather Sans"/>
                <a:sym typeface="Merriweather Sans"/>
              </a:rPr>
              <a:t>Total widgets produced by CalWidget?</a:t>
            </a:r>
            <a:endParaRPr sz="10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814075" y="3053200"/>
            <a:ext cx="385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SUMIFS(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P2:P9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N2:N9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“CalWidget”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= 1403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93325" y="3558075"/>
            <a:ext cx="485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AVERAGEIFS(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average  range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criteria range 1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criteria 1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…)</a:t>
            </a:r>
            <a:endParaRPr i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896875" y="4198850"/>
            <a:ext cx="39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AVERAGEIFS(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P2:P9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O2:O9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2020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= 645.5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896875" y="3958275"/>
            <a:ext cx="299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rriweather Sans"/>
                <a:ea typeface="Merriweather Sans"/>
                <a:cs typeface="Merriweather Sans"/>
                <a:sym typeface="Merriweather Sans"/>
              </a:rPr>
              <a:t>Company average widgets produced in 2020?</a:t>
            </a:r>
            <a:endParaRPr sz="10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896875" y="4599050"/>
            <a:ext cx="370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rriweather Sans"/>
                <a:ea typeface="Merriweather Sans"/>
                <a:cs typeface="Merriweather Sans"/>
                <a:sym typeface="Merriweather Sans"/>
              </a:rPr>
              <a:t>Average widgets produced annually by CalWidget?</a:t>
            </a:r>
            <a:endParaRPr sz="10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896875" y="4869650"/>
            <a:ext cx="42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AVERAGEIFS(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P2:P9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N2:N9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“CalWidget”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= 701.5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5438800" y="3558075"/>
            <a:ext cx="34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COUNTIFS(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criteria range 1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criteria 1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, …)</a:t>
            </a:r>
            <a:endParaRPr i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5438800" y="4735488"/>
            <a:ext cx="299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rriweather Sans"/>
                <a:ea typeface="Merriweather Sans"/>
                <a:cs typeface="Merriweather Sans"/>
                <a:sym typeface="Merriweather Sans"/>
              </a:rPr>
              <a:t>Firms in 2020 with &gt; 500 widgets produced?</a:t>
            </a:r>
            <a:endParaRPr sz="10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438800" y="5019125"/>
            <a:ext cx="360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COUNTIFS(</a:t>
            </a:r>
            <a:r>
              <a:rPr lang="en-US" sz="1300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O2:O9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300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2020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300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P2:P9</a:t>
            </a:r>
            <a:r>
              <a:rPr lang="en-US" sz="1300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300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“&gt;500”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 ) </a:t>
            </a: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= 3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438800" y="3925088"/>
            <a:ext cx="299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erriweather Sans"/>
                <a:ea typeface="Merriweather Sans"/>
                <a:cs typeface="Merriweather Sans"/>
                <a:sym typeface="Merriweather Sans"/>
              </a:rPr>
              <a:t>Number of firms in the data in 2021?</a:t>
            </a:r>
            <a:endParaRPr sz="10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5438800" y="4206500"/>
            <a:ext cx="360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COUNTIFS(</a:t>
            </a:r>
            <a:r>
              <a:rPr lang="en-US" sz="1300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O2:O9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r>
              <a:rPr lang="en-US" sz="1300" i="1">
                <a:solidFill>
                  <a:srgbClr val="6AA84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2021</a:t>
            </a:r>
            <a:r>
              <a:rPr lang="en-US" sz="1300" i="1">
                <a:latin typeface="Merriweather Sans"/>
                <a:ea typeface="Merriweather Sans"/>
                <a:cs typeface="Merriweather Sans"/>
                <a:sym typeface="Merriweather Sans"/>
              </a:rPr>
              <a:t>) </a:t>
            </a:r>
            <a:r>
              <a:rPr lang="en-US" sz="1300">
                <a:latin typeface="Merriweather Sans"/>
                <a:ea typeface="Merriweather Sans"/>
                <a:cs typeface="Merriweather Sans"/>
                <a:sym typeface="Merriweather Sans"/>
              </a:rPr>
              <a:t>= 4</a:t>
            </a:r>
            <a:endParaRPr sz="13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2438" y="1260750"/>
            <a:ext cx="3601800" cy="433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Excel Overview</a:t>
            </a:r>
            <a:endParaRPr sz="12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How Formulas Work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Math, Date, Text, and Logic Functions </a:t>
            </a:r>
            <a:endParaRPr sz="12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709775" y="1260750"/>
            <a:ext cx="3742500" cy="433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Conditional Calculations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Charts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Pivot Tables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Lookup Functions</a:t>
            </a:r>
            <a:endParaRPr sz="20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4CB59-484F-B00A-2027-235999DB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78792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with Math #1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blue-filled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25" y="1861538"/>
            <a:ext cx="66389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with Math #2 (extra difficulty)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red-filled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3275"/>
            <a:ext cx="8839199" cy="187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 With Charts</a:t>
            </a:r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5" y="1220200"/>
            <a:ext cx="7522159" cy="9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/>
          <p:nvPr/>
        </p:nvSpPr>
        <p:spPr>
          <a:xfrm>
            <a:off x="1563650" y="1262700"/>
            <a:ext cx="365400" cy="212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6135075" y="1475100"/>
            <a:ext cx="1385700" cy="62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/>
          <p:nvPr/>
        </p:nvSpPr>
        <p:spPr>
          <a:xfrm rot="5400000">
            <a:off x="3791975" y="-545550"/>
            <a:ext cx="192000" cy="437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810925" y="739350"/>
            <a:ext cx="789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Charts can show insights and patterns  that are very hard to see in a table format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69" name="Google Shape;269;p27"/>
          <p:cNvSpPr txBox="1"/>
          <p:nvPr/>
        </p:nvSpPr>
        <p:spPr>
          <a:xfrm>
            <a:off x="892300" y="2455975"/>
            <a:ext cx="6263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Making good visualizations is a combination of art and science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892300" y="2922775"/>
            <a:ext cx="60081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Sans"/>
              <a:buChar char="●"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What is the </a:t>
            </a:r>
            <a:r>
              <a:rPr lang="en-US" sz="1600" b="1">
                <a:latin typeface="Merriweather Sans"/>
                <a:ea typeface="Merriweather Sans"/>
                <a:cs typeface="Merriweather Sans"/>
                <a:sym typeface="Merriweather Sans"/>
              </a:rPr>
              <a:t>primary goal</a:t>
            </a: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 of your communication?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Sans"/>
              <a:buChar char="●"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What </a:t>
            </a:r>
            <a:r>
              <a:rPr lang="en-US" sz="1600" b="1">
                <a:latin typeface="Merriweather Sans"/>
                <a:ea typeface="Merriweather Sans"/>
                <a:cs typeface="Merriweather Sans"/>
                <a:sym typeface="Merriweather Sans"/>
              </a:rPr>
              <a:t>type of data </a:t>
            </a: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are you working with? Time series? Comparison of groups? Percentages?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Sans"/>
              <a:buChar char="●"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Who is the </a:t>
            </a:r>
            <a:r>
              <a:rPr lang="en-US" sz="1600" b="1">
                <a:latin typeface="Merriweather Sans"/>
                <a:ea typeface="Merriweather Sans"/>
                <a:cs typeface="Merriweather Sans"/>
                <a:sym typeface="Merriweather Sans"/>
              </a:rPr>
              <a:t>intended audience</a:t>
            </a: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? Are they technical or non-technical? Do they require an aesthetically pleasing graph?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Graph #1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Spending by Category over Time </a:t>
            </a:r>
            <a:endParaRPr/>
          </a:p>
        </p:txBody>
      </p:sp>
      <p:sp>
        <p:nvSpPr>
          <p:cNvPr id="276" name="Google Shape;276;p28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Create the following graph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613"/>
            <a:ext cx="8839201" cy="3344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Graph #2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Spending by State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Create the following graph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284" name="Google Shape;2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25" y="1937050"/>
            <a:ext cx="7102251" cy="3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062200" cy="6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Pivot Tables: Drag and Drop Insights</a:t>
            </a:r>
            <a:endParaRPr/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r="29666"/>
          <a:stretch/>
        </p:blipFill>
        <p:spPr>
          <a:xfrm>
            <a:off x="810925" y="1254200"/>
            <a:ext cx="5290750" cy="9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/>
          <p:nvPr/>
        </p:nvSpPr>
        <p:spPr>
          <a:xfrm>
            <a:off x="1563650" y="1296700"/>
            <a:ext cx="365400" cy="178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810925" y="1475100"/>
            <a:ext cx="1305000" cy="69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810925" y="739350"/>
            <a:ext cx="59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Pivot tables are a no-code or low-code approach to analysis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892275" y="2960150"/>
            <a:ext cx="5823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Sans"/>
              <a:buAutoNum type="arabicPeriod"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Select data to analyze and insert pivot table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Sans"/>
              <a:buAutoNum type="arabicPeriod"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Drag and drop fields from dataset into the relevant area to create exactly the table you’re imagining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Sans"/>
              <a:buAutoNum type="arabicPeriod"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Format the data labels, number values, and other aesthetics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 Sans"/>
              <a:buChar char="○"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Create an accompanying Pivot Chart if desired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875" y="805025"/>
            <a:ext cx="2215575" cy="53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810925" y="2527650"/>
            <a:ext cx="59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erriweather Sans"/>
                <a:ea typeface="Merriweather Sans"/>
                <a:cs typeface="Merriweather Sans"/>
                <a:sym typeface="Merriweather Sans"/>
              </a:rPr>
              <a:t>3-Step Process to Creating a Pivot Table:</a:t>
            </a:r>
            <a:endParaRPr sz="1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297" name="Google Shape;297;p30"/>
          <p:cNvSpPr/>
          <p:nvPr/>
        </p:nvSpPr>
        <p:spPr>
          <a:xfrm rot="4274662">
            <a:off x="5964791" y="3444207"/>
            <a:ext cx="3254414" cy="1148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/>
          <p:nvPr/>
        </p:nvSpPr>
        <p:spPr>
          <a:xfrm rot="10800000" flipH="1">
            <a:off x="7121450" y="1718550"/>
            <a:ext cx="1232100" cy="2091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/>
          <p:nvPr/>
        </p:nvSpPr>
        <p:spPr>
          <a:xfrm rot="5394353">
            <a:off x="7297525" y="2879000"/>
            <a:ext cx="2009103" cy="13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Pivot Table #1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Monthly Spending by Category</a:t>
            </a: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2610450" y="1455825"/>
            <a:ext cx="43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Re-create our earlier table using a pivot table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1113"/>
            <a:ext cx="8839200" cy="184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Pivot Table #2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Creative!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2464950" y="1455825"/>
            <a:ext cx="46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Create a pivot table of your choice to analyze the data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1952700" y="4971500"/>
            <a:ext cx="56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Once complete, interpret the table - what insights does it give?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2503600" y="2813463"/>
            <a:ext cx="4656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latin typeface="Merriweather Sans"/>
                <a:ea typeface="Merriweather Sans"/>
                <a:cs typeface="Merriweather Sans"/>
                <a:sym typeface="Merriweather Sans"/>
              </a:rPr>
              <a:t>?</a:t>
            </a:r>
            <a:endParaRPr sz="66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Lookup Functions: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VLOOKUP</a:t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741750" y="1475100"/>
            <a:ext cx="6448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VLOOKUP(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what are we looking for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where are we looking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which column number is the data we want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matching argument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5496725" y="1475100"/>
            <a:ext cx="238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VLOOKUP(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F1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A2:C5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F2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F3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650" y="2821100"/>
            <a:ext cx="44767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VLOOKUP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2243550" y="1496225"/>
            <a:ext cx="46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green-filled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38" y="2172450"/>
            <a:ext cx="45624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Excel as an Analytics Tool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561350" y="1259900"/>
            <a:ext cx="3783900" cy="4314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Functionality</a:t>
            </a:r>
            <a:endParaRPr sz="16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300" b="0"/>
              <a:t>Quickly inspect and summarize data </a:t>
            </a:r>
            <a:endParaRPr sz="1300" b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0"/>
              <a:t>Flexible for charts and tables</a:t>
            </a:r>
            <a:endParaRPr sz="13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 Ease of Use</a:t>
            </a:r>
            <a:endParaRPr sz="16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300" b="0"/>
              <a:t>Integrate easily with other programming tools, or with final report/presentation</a:t>
            </a:r>
            <a:endParaRPr sz="1300" b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0"/>
              <a:t>Intuitive early learning curve</a:t>
            </a:r>
            <a:endParaRPr sz="1300" b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/>
              <a:t> Widespread adoption</a:t>
            </a:r>
            <a:endParaRPr sz="16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300" b="0"/>
              <a:t>Widespread use and familiarity</a:t>
            </a:r>
            <a:endParaRPr sz="1300" b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0"/>
              <a:t>Incredible online resources to solve problems</a:t>
            </a:r>
            <a:endParaRPr sz="1300" b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0"/>
              <a:t>Can handle huge variety of tasks</a:t>
            </a:r>
            <a:endParaRPr sz="1300" b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650750" y="1259900"/>
            <a:ext cx="4089900" cy="4314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 Not a Database</a:t>
            </a:r>
            <a:endParaRPr sz="1600" b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Holds up to 1,048,576 rows, but calculations are slower at a fraction of maximum size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 Advanced Statistics are Limited</a:t>
            </a:r>
            <a:endParaRPr sz="1600" b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Not intended for complex statistics or econometrics, limited functions available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Only basic linear programming (optimization)</a:t>
            </a: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 Other</a:t>
            </a:r>
            <a:endParaRPr sz="1600" b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Tedious to automate production tables and charts at scale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Costs money! (Google Sheets is free)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Mac vs PC differences</a:t>
            </a:r>
            <a:endParaRPr sz="13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1646000" y="747825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8761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Pros</a:t>
            </a:r>
            <a:endParaRPr sz="2000" b="1">
              <a:solidFill>
                <a:srgbClr val="38761D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5888400" y="747825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9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Cons</a:t>
            </a:r>
            <a:endParaRPr sz="2000" b="1">
              <a:solidFill>
                <a:srgbClr val="99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Lookup Functions: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MATCH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467000" y="1499350"/>
            <a:ext cx="317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MATCH(</a:t>
            </a:r>
            <a:r>
              <a:rPr lang="en-US">
                <a:solidFill>
                  <a:srgbClr val="38761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what are we looking for,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where are we looking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exact argument)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3641300" y="1499350"/>
            <a:ext cx="238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MATCH(</a:t>
            </a:r>
            <a:r>
              <a:rPr lang="en-US">
                <a:solidFill>
                  <a:srgbClr val="38761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“Bonds”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B1:D1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0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= 2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37" name="Google Shape;3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000" y="1487163"/>
            <a:ext cx="3045875" cy="10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467000" y="3619975"/>
            <a:ext cx="3174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MATCH(</a:t>
            </a:r>
            <a:r>
              <a:rPr lang="en-US">
                <a:solidFill>
                  <a:srgbClr val="38761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what are we looking for,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where are we looking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exact argument)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3602700" y="3619975"/>
            <a:ext cx="238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MATCH(</a:t>
            </a:r>
            <a:r>
              <a:rPr lang="en-US">
                <a:solidFill>
                  <a:srgbClr val="38761D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“Mix 2”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A2:A4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   0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= 2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000" y="3619975"/>
            <a:ext cx="3045875" cy="1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MATCH</a:t>
            </a:r>
            <a:endParaRPr/>
          </a:p>
        </p:txBody>
      </p:sp>
      <p:sp>
        <p:nvSpPr>
          <p:cNvPr id="346" name="Google Shape;346;p36"/>
          <p:cNvSpPr txBox="1"/>
          <p:nvPr/>
        </p:nvSpPr>
        <p:spPr>
          <a:xfrm>
            <a:off x="2464950" y="1455825"/>
            <a:ext cx="46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pink-filled cells 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(save blue for later)</a:t>
            </a:r>
            <a:endParaRPr i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63" y="2033588"/>
            <a:ext cx="51530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613" y="4266213"/>
            <a:ext cx="22955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/>
          <p:nvPr/>
        </p:nvSpPr>
        <p:spPr>
          <a:xfrm>
            <a:off x="1975700" y="3820750"/>
            <a:ext cx="547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Use MATCH to return position of Student or Subject in Table 2</a:t>
            </a:r>
            <a:endParaRPr i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Lookup Functions: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1738813" y="1605275"/>
            <a:ext cx="23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INDEX(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where to look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row #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column #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4566588" y="1605275"/>
            <a:ext cx="2381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INDEX(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B2:D4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2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2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= 20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825" y="3037038"/>
            <a:ext cx="26384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613" y="3051325"/>
            <a:ext cx="26289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INDEX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2134875" y="1455825"/>
            <a:ext cx="51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blue-filled cells (use completed pink as aid)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65" name="Google Shape;3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00" y="1941338"/>
            <a:ext cx="51530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Lookup Functions: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INDEX-MATCH-MATCH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331713" y="1533525"/>
            <a:ext cx="23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INDEX(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where to look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row #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column #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2841838" y="1533525"/>
            <a:ext cx="23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INDEX(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where to look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MATCH()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MATCH()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2262775" y="1846575"/>
            <a:ext cx="4503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02" y="3064800"/>
            <a:ext cx="3147725" cy="11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/>
          <p:nvPr/>
        </p:nvSpPr>
        <p:spPr>
          <a:xfrm>
            <a:off x="5351979" y="1533525"/>
            <a:ext cx="3218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INDEX(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B2:D4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MATCH(“Mix 2”, A2:A4,0)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MATCH(“Bonds”, B1:D1,0)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4875450" y="1846575"/>
            <a:ext cx="4503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 rot="5400000">
            <a:off x="6196475" y="2552525"/>
            <a:ext cx="450300" cy="20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 txBox="1"/>
          <p:nvPr/>
        </p:nvSpPr>
        <p:spPr>
          <a:xfrm>
            <a:off x="5351979" y="2880275"/>
            <a:ext cx="321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INDEX(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B2:D4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2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 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    2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            = 20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41750" y="38500"/>
            <a:ext cx="81033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INDEX-MATCH-MATCH</a:t>
            </a:r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2243550" y="2060650"/>
            <a:ext cx="46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gold-filled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650" y="2645850"/>
            <a:ext cx="51435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457200" y="274689"/>
            <a:ext cx="8229600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91" name="Google Shape;391;p41"/>
          <p:cNvSpPr txBox="1"/>
          <p:nvPr/>
        </p:nvSpPr>
        <p:spPr>
          <a:xfrm>
            <a:off x="390800" y="6128850"/>
            <a:ext cx="57582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DC8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dlab.berkeley.edu</a:t>
            </a:r>
            <a:endParaRPr sz="2000">
              <a:solidFill>
                <a:srgbClr val="ADC8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Excel Functions Work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659250" y="1695750"/>
            <a:ext cx="3949500" cy="346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Usually arguments will contain </a:t>
            </a:r>
            <a:r>
              <a:rPr lang="en-US" sz="1400" b="1" i="1"/>
              <a:t>cell references</a:t>
            </a:r>
            <a:endParaRPr sz="1400" b="1"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Cell references are by default </a:t>
            </a:r>
            <a:r>
              <a:rPr lang="en-US" sz="1400" b="1" i="1"/>
              <a:t>dynamic</a:t>
            </a:r>
            <a:r>
              <a:rPr lang="en-US" sz="1400"/>
              <a:t> but we can choose to </a:t>
            </a:r>
            <a:r>
              <a:rPr lang="en-US" sz="1400" b="1" i="1"/>
              <a:t>lock</a:t>
            </a:r>
            <a:r>
              <a:rPr lang="en-US" sz="1400"/>
              <a:t> cell references to meet our needs using </a:t>
            </a:r>
            <a:r>
              <a:rPr lang="en-US" sz="1400">
                <a:solidFill>
                  <a:srgbClr val="FF0000"/>
                </a:solidFill>
              </a:rPr>
              <a:t>$</a:t>
            </a:r>
            <a:r>
              <a:rPr lang="en-US" sz="1400"/>
              <a:t> symbol: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Row lock</a:t>
            </a:r>
            <a:r>
              <a:rPr lang="en-US" sz="1400"/>
              <a:t> (A</a:t>
            </a:r>
            <a:r>
              <a:rPr lang="en-US" sz="1400">
                <a:solidFill>
                  <a:srgbClr val="FF0000"/>
                </a:solidFill>
              </a:rPr>
              <a:t>$</a:t>
            </a:r>
            <a:r>
              <a:rPr lang="en-US" sz="1400"/>
              <a:t>1) - as formula is dragged down + right, only column reference will update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Column lock</a:t>
            </a:r>
            <a:r>
              <a:rPr lang="en-US" sz="1400"/>
              <a:t> (</a:t>
            </a:r>
            <a:r>
              <a:rPr lang="en-US" sz="1400">
                <a:solidFill>
                  <a:srgbClr val="FF0000"/>
                </a:solidFill>
              </a:rPr>
              <a:t>$</a:t>
            </a:r>
            <a:r>
              <a:rPr lang="en-US" sz="1400"/>
              <a:t>A1) - as formula is dragged down + right, only row reference will update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/>
              <a:t>Double lock </a:t>
            </a:r>
            <a:r>
              <a:rPr lang="en-US" sz="1400"/>
              <a:t>(</a:t>
            </a:r>
            <a:r>
              <a:rPr lang="en-US" sz="1400">
                <a:solidFill>
                  <a:srgbClr val="FF0000"/>
                </a:solidFill>
              </a:rPr>
              <a:t>$</a:t>
            </a:r>
            <a:r>
              <a:rPr lang="en-US" sz="1400"/>
              <a:t>A</a:t>
            </a:r>
            <a:r>
              <a:rPr lang="en-US" sz="1400">
                <a:solidFill>
                  <a:srgbClr val="FF0000"/>
                </a:solidFill>
              </a:rPr>
              <a:t>$</a:t>
            </a:r>
            <a:r>
              <a:rPr lang="en-US" sz="1400"/>
              <a:t>1) - as formula is dragged down + right, cell reference will not update</a:t>
            </a:r>
            <a:endParaRPr sz="1400"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0" y="1439025"/>
            <a:ext cx="3141900" cy="15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60850" y="3114925"/>
            <a:ext cx="3322800" cy="24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300"/>
              <a:t>Begin with an </a:t>
            </a:r>
            <a:r>
              <a:rPr lang="en-US" sz="1300" b="1" i="1">
                <a:solidFill>
                  <a:schemeClr val="dk1"/>
                </a:solidFill>
              </a:rPr>
              <a:t>equal sign</a:t>
            </a:r>
            <a:r>
              <a:rPr lang="en-US" sz="1300"/>
              <a:t> to signal that what comes next is a formula (rather than data)</a:t>
            </a:r>
            <a:endParaRPr sz="13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300"/>
              <a:t>Specify the </a:t>
            </a:r>
            <a:r>
              <a:rPr lang="en-US" sz="1300" b="1" i="1">
                <a:solidFill>
                  <a:schemeClr val="dk1"/>
                </a:solidFill>
              </a:rPr>
              <a:t>function name</a:t>
            </a:r>
            <a:r>
              <a:rPr lang="en-US" sz="1300" i="1"/>
              <a:t> </a:t>
            </a:r>
            <a:r>
              <a:rPr lang="en-US" sz="1300"/>
              <a:t>which is then immediately followed by </a:t>
            </a:r>
            <a:r>
              <a:rPr lang="en-US" sz="1300" b="1" i="1">
                <a:solidFill>
                  <a:srgbClr val="000000"/>
                </a:solidFill>
              </a:rPr>
              <a:t>parentheses</a:t>
            </a:r>
            <a:endParaRPr sz="1300" b="1" i="1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300" b="1" i="1">
                <a:solidFill>
                  <a:schemeClr val="dk1"/>
                </a:solidFill>
              </a:rPr>
              <a:t>Within the parentheses</a:t>
            </a:r>
            <a:r>
              <a:rPr lang="en-US" sz="1300"/>
              <a:t> we pass </a:t>
            </a:r>
            <a:r>
              <a:rPr lang="en-US" sz="1300" b="1" i="1">
                <a:solidFill>
                  <a:srgbClr val="1155CC"/>
                </a:solidFill>
              </a:rPr>
              <a:t>arguments</a:t>
            </a:r>
            <a:r>
              <a:rPr lang="en-US" sz="1300" i="1"/>
              <a:t> </a:t>
            </a:r>
            <a:r>
              <a:rPr lang="en-US" sz="1300"/>
              <a:t>(inputs) to the function, which the function uses to calculate outputs</a:t>
            </a:r>
            <a:endParaRPr sz="1300"/>
          </a:p>
        </p:txBody>
      </p:sp>
      <p:sp>
        <p:nvSpPr>
          <p:cNvPr id="62" name="Google Shape;62;p9"/>
          <p:cNvSpPr txBox="1"/>
          <p:nvPr/>
        </p:nvSpPr>
        <p:spPr>
          <a:xfrm>
            <a:off x="741600" y="1220200"/>
            <a:ext cx="31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Functions Have 3 Ingredients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Math Functions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245175" y="3387250"/>
            <a:ext cx="29040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Math Functions</a:t>
            </a:r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50" y="2057201"/>
            <a:ext cx="3457575" cy="24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5245175" y="1096925"/>
            <a:ext cx="2904000" cy="4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Basic Operators (+, -, *, /, ^)</a:t>
            </a:r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050" y="1470925"/>
            <a:ext cx="1462250" cy="15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741750" y="1742125"/>
            <a:ext cx="3422400" cy="31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419025" y="2965850"/>
            <a:ext cx="416400" cy="31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43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400" y="3820750"/>
            <a:ext cx="3505550" cy="17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Math</a:t>
            </a:r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1937033"/>
            <a:ext cx="26479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orange-filled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Functions</a:t>
            </a:r>
            <a:endParaRPr/>
          </a:p>
        </p:txBody>
      </p:sp>
      <p:sp>
        <p:nvSpPr>
          <p:cNvPr id="87" name="Google Shape;87;p12"/>
          <p:cNvSpPr txBox="1"/>
          <p:nvPr/>
        </p:nvSpPr>
        <p:spPr>
          <a:xfrm>
            <a:off x="741750" y="795825"/>
            <a:ext cx="5547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Excel has many useful functions to deal with date and time</a:t>
            </a:r>
            <a:endParaRPr sz="1300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421050" y="1317200"/>
            <a:ext cx="230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Merriweather Sans"/>
                <a:ea typeface="Merriweather Sans"/>
                <a:cs typeface="Merriweather Sans"/>
                <a:sym typeface="Merriweather Sans"/>
              </a:rPr>
              <a:t>June 1, 2020 = 6/1/2020</a:t>
            </a:r>
            <a:endParaRPr u="sng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741750" y="1767625"/>
            <a:ext cx="259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Get specific attributes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741750" y="2099025"/>
            <a:ext cx="267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YEAR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(“6/1/2020”) = 2020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MONTH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(“6/1/2020”) = 6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DAY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(“6/1/2020”) = 1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741750" y="3015700"/>
            <a:ext cx="28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Combine attributes into date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741750" y="3328450"/>
            <a:ext cx="26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DATE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(2020, 6, 1) = 6/1/2020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TODAY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() = [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today’s date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]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4521000" y="1767625"/>
            <a:ext cx="28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Add/subtract days and dates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4521000" y="2074488"/>
            <a:ext cx="4325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6/1/2020 + 8 = 6/9/2020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6/1/2020 - 1 = 5/31/2020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6/1/2020 - 6/1/2019 = 366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DATEDIF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(“6/1/2019”, “6/1/2020”, “D” ) = 366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4480350" y="2970600"/>
            <a:ext cx="28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Get end of the month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4480350" y="3328450"/>
            <a:ext cx="400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EOMONTH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(“6/1/2020”, 0) = 6/30/2020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EOMONTH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(“6/1/2020”, -1) = 5/31/2020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150" y="4077100"/>
            <a:ext cx="3180450" cy="19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620375" y="4216200"/>
            <a:ext cx="5005500" cy="9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Displayed date format is a</a:t>
            </a:r>
            <a:r>
              <a:rPr lang="en-US" i="1"/>
              <a:t> </a:t>
            </a:r>
            <a:r>
              <a:rPr lang="en-US" b="1" i="1"/>
              <a:t>formatting </a:t>
            </a:r>
            <a:r>
              <a:rPr lang="en-US"/>
              <a:t>decision:</a:t>
            </a:r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416400" y="3984350"/>
            <a:ext cx="83112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 Exercise - Dates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2631300" y="1378513"/>
            <a:ext cx="3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Complete the green-filled cells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876988"/>
            <a:ext cx="2590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4">
            <a:alphaModFix/>
          </a:blip>
          <a:srcRect r="901"/>
          <a:stretch/>
        </p:blipFill>
        <p:spPr>
          <a:xfrm>
            <a:off x="2362200" y="2318175"/>
            <a:ext cx="43798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41748" y="38508"/>
            <a:ext cx="7660500" cy="11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Functions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741750" y="795825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Split and combine text data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41750" y="1691125"/>
            <a:ext cx="367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LEFT(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number of characters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RIGHT(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number of characters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MID(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start character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end character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LEN(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 i="1">
              <a:solidFill>
                <a:srgbClr val="FF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540400" y="1691125"/>
            <a:ext cx="367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LEFT(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“Testing”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4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 = “Test”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RIGHT(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“Testing”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3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 = “ing”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MID(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“Testing”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4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4A86E8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6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 = “tin”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LEN(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“Testing”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 = 7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41750" y="1330650"/>
            <a:ext cx="9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Syntax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540400" y="1330650"/>
            <a:ext cx="9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erriweather Sans"/>
                <a:ea typeface="Merriweather Sans"/>
                <a:cs typeface="Merriweather Sans"/>
                <a:sym typeface="Merriweather Sans"/>
              </a:rPr>
              <a:t>Example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741750" y="3013350"/>
            <a:ext cx="367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CONCAT(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text1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text2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…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CONCATENATE(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text1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text2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…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text1</a:t>
            </a:r>
            <a:r>
              <a:rPr lang="en-US" b="1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&amp;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text2</a:t>
            </a:r>
            <a:r>
              <a:rPr lang="en-US" b="1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&amp;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...</a:t>
            </a:r>
            <a:endParaRPr i="1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TRIM(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text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4540400" y="3013350"/>
            <a:ext cx="4527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CONCAT(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“Linked”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“in”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) = “Linkedin”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CONCATENATE(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“D”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“-“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“Lab“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 = “D-Lab”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“Go”</a:t>
            </a:r>
            <a:r>
              <a:rPr lang="en-US" b="1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&amp;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 “</a:t>
            </a:r>
            <a:r>
              <a:rPr lang="en-US" b="1" i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&amp;</a:t>
            </a:r>
            <a:r>
              <a:rPr lang="en-US" i="1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”Warriors“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= “Go Warriors”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TRIM(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“ testing “</a:t>
            </a:r>
            <a:r>
              <a:rPr lang="en-US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 = “testing” (no edge whitespace)</a:t>
            </a:r>
            <a:endParaRPr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Microsoft Office PowerPoint</Application>
  <PresentationFormat>On-screen Show (4:3)</PresentationFormat>
  <Paragraphs>273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Arial</vt:lpstr>
      <vt:lpstr>Open Sans</vt:lpstr>
      <vt:lpstr>Merriweather Sans</vt:lpstr>
      <vt:lpstr>Georgia</vt:lpstr>
      <vt:lpstr>Helvetica Neue</vt:lpstr>
      <vt:lpstr>Office Theme</vt:lpstr>
      <vt:lpstr>Excel Fundamentals</vt:lpstr>
      <vt:lpstr>Content</vt:lpstr>
      <vt:lpstr>Excel as an Analytics Tool</vt:lpstr>
      <vt:lpstr>How Excel Functions Work</vt:lpstr>
      <vt:lpstr>Math Functions</vt:lpstr>
      <vt:lpstr>Challenge Exercise - Math</vt:lpstr>
      <vt:lpstr>Date Functions</vt:lpstr>
      <vt:lpstr>Challenge Exercise - Dates</vt:lpstr>
      <vt:lpstr>Text Functions</vt:lpstr>
      <vt:lpstr>Challenge Exercise - Text</vt:lpstr>
      <vt:lpstr>Logic Functions</vt:lpstr>
      <vt:lpstr>Logic Functions: IF</vt:lpstr>
      <vt:lpstr>Challenge Exercise - Logic #1</vt:lpstr>
      <vt:lpstr>Logic Functions &amp; Errors:  ISERROR, IFERROR, ISNA</vt:lpstr>
      <vt:lpstr>Logic Functions:  ISBLANK, ISNUMBER, ISTEXT</vt:lpstr>
      <vt:lpstr>Challenge Exercise - Logic #2</vt:lpstr>
      <vt:lpstr>Logic Functions: AND, OR</vt:lpstr>
      <vt:lpstr>Challenge Exercise - Logic #3</vt:lpstr>
      <vt:lpstr>Calculation With Logic: SUMIFS, COUNTIFS, AVERAGEIFS</vt:lpstr>
      <vt:lpstr>Challenge Exercise -  Logic with Math #1</vt:lpstr>
      <vt:lpstr>Challenge Exercise -  Logic with Math #2 (extra difficulty)</vt:lpstr>
      <vt:lpstr>Data Visualization With Charts</vt:lpstr>
      <vt:lpstr>Challenge Exercise - Graph #1 Spending by Category over Time </vt:lpstr>
      <vt:lpstr>Challenge Exercise - Graph #2 Spending by State</vt:lpstr>
      <vt:lpstr>Pivot Tables: Drag and Drop Insights</vt:lpstr>
      <vt:lpstr>Challenge Exercise - Pivot Table #1 Monthly Spending by Category</vt:lpstr>
      <vt:lpstr>Challenge Exercise - Pivot Table #2 Get Creative!</vt:lpstr>
      <vt:lpstr>Lookup Functions: VLOOKUP</vt:lpstr>
      <vt:lpstr>Challenge Exercise - VLOOKUP</vt:lpstr>
      <vt:lpstr>Lookup Functions: MATCH</vt:lpstr>
      <vt:lpstr>Challenge Exercise - MATCH</vt:lpstr>
      <vt:lpstr>Lookup Functions: INDEX</vt:lpstr>
      <vt:lpstr>Challenge Exercise - INDEX</vt:lpstr>
      <vt:lpstr>Lookup Functions: INDEX-MATCH-MATCH</vt:lpstr>
      <vt:lpstr>Challenge Exercise - INDEX-MATCH-MATCH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Fundamentals</dc:title>
  <cp:lastModifiedBy>William Alexander Blanco</cp:lastModifiedBy>
  <cp:revision>1</cp:revision>
  <dcterms:modified xsi:type="dcterms:W3CDTF">2023-05-02T03:51:43Z</dcterms:modified>
</cp:coreProperties>
</file>