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99" r:id="rId3"/>
    <p:sldId id="297" r:id="rId4"/>
    <p:sldId id="257" r:id="rId5"/>
    <p:sldId id="282" r:id="rId6"/>
    <p:sldId id="285" r:id="rId7"/>
    <p:sldId id="273" r:id="rId8"/>
    <p:sldId id="274" r:id="rId9"/>
    <p:sldId id="291" r:id="rId10"/>
    <p:sldId id="286" r:id="rId11"/>
    <p:sldId id="294" r:id="rId12"/>
    <p:sldId id="293" r:id="rId13"/>
    <p:sldId id="287" r:id="rId14"/>
    <p:sldId id="284" r:id="rId15"/>
    <p:sldId id="295" r:id="rId16"/>
    <p:sldId id="300" r:id="rId17"/>
    <p:sldId id="301" r:id="rId18"/>
    <p:sldId id="296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1099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024EE-349A-4054-80AF-1F320BF3110D}" type="doc">
      <dgm:prSet loTypeId="urn:microsoft.com/office/officeart/2005/8/layout/list1" loCatId="list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E229B1F-72B3-4C6B-B0E5-332B5B22CE1B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What is a Boolean operator?</a:t>
          </a:r>
        </a:p>
      </dgm:t>
    </dgm:pt>
    <dgm:pt modelId="{11730D3A-C927-463E-98E7-99350B34FD23}" type="parTrans" cxnId="{C398D659-F767-4CD1-97A9-1ECE93D38774}">
      <dgm:prSet/>
      <dgm:spPr/>
      <dgm:t>
        <a:bodyPr/>
        <a:lstStyle/>
        <a:p>
          <a:endParaRPr lang="en-US"/>
        </a:p>
      </dgm:t>
    </dgm:pt>
    <dgm:pt modelId="{F95941A1-1E1F-4A86-97AD-FFF1A8DEB2A8}" type="sibTrans" cxnId="{C398D659-F767-4CD1-97A9-1ECE93D38774}">
      <dgm:prSet/>
      <dgm:spPr/>
      <dgm:t>
        <a:bodyPr/>
        <a:lstStyle/>
        <a:p>
          <a:endParaRPr lang="en-US"/>
        </a:p>
      </dgm:t>
    </dgm:pt>
    <dgm:pt modelId="{67CD949B-35D5-4409-A4A0-205118680241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does it work?</a:t>
          </a:r>
        </a:p>
      </dgm:t>
    </dgm:pt>
    <dgm:pt modelId="{FA92D408-0B29-4564-9FCC-6B1613FCE41B}" type="parTrans" cxnId="{4401AAA5-8683-468C-B841-AF468B690BC7}">
      <dgm:prSet/>
      <dgm:spPr/>
      <dgm:t>
        <a:bodyPr/>
        <a:lstStyle/>
        <a:p>
          <a:endParaRPr lang="en-US"/>
        </a:p>
      </dgm:t>
    </dgm:pt>
    <dgm:pt modelId="{7EDC96CF-814B-438E-B06C-BEB6E7C96550}" type="sibTrans" cxnId="{4401AAA5-8683-468C-B841-AF468B690BC7}">
      <dgm:prSet/>
      <dgm:spPr/>
      <dgm:t>
        <a:bodyPr/>
        <a:lstStyle/>
        <a:p>
          <a:endParaRPr lang="en-US"/>
        </a:p>
      </dgm:t>
    </dgm:pt>
    <dgm:pt modelId="{D5ED308F-C4F6-4D11-AB68-FD9101865FAF}">
      <dgm:prSet phldrT="[Text]" custT="1"/>
      <dgm:spPr/>
      <dgm:t>
        <a:bodyPr/>
        <a:lstStyle/>
        <a:p>
          <a:r>
            <a:rPr lang="en-US" sz="3200" b="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to perform a Boolean search?</a:t>
          </a:r>
          <a:endParaRPr lang="en-US" sz="3200" b="0" cap="none" spc="0" dirty="0">
            <a:ln w="0"/>
            <a:solidFill>
              <a:schemeClr val="accent6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 Rounded MT Bold" panose="020F0704030504030204" pitchFamily="34" charset="0"/>
          </a:endParaRPr>
        </a:p>
      </dgm:t>
    </dgm:pt>
    <dgm:pt modelId="{DEE05BFA-0156-4931-B201-C50AD50E571B}" type="parTrans" cxnId="{3987CFF7-302E-4B15-8E3F-63A3EF3F60A4}">
      <dgm:prSet/>
      <dgm:spPr/>
      <dgm:t>
        <a:bodyPr/>
        <a:lstStyle/>
        <a:p>
          <a:endParaRPr lang="en-US"/>
        </a:p>
      </dgm:t>
    </dgm:pt>
    <dgm:pt modelId="{3FE1D624-8316-4E1C-839B-EC19E2723E6D}" type="sibTrans" cxnId="{3987CFF7-302E-4B15-8E3F-63A3EF3F60A4}">
      <dgm:prSet/>
      <dgm:spPr/>
      <dgm:t>
        <a:bodyPr/>
        <a:lstStyle/>
        <a:p>
          <a:endParaRPr lang="en-US"/>
        </a:p>
      </dgm:t>
    </dgm:pt>
    <dgm:pt modelId="{672910EC-6994-4CFB-AF2D-211A73D3C07C}" type="pres">
      <dgm:prSet presAssocID="{A2D024EE-349A-4054-80AF-1F320BF3110D}" presName="linear" presStyleCnt="0">
        <dgm:presLayoutVars>
          <dgm:dir/>
          <dgm:animLvl val="lvl"/>
          <dgm:resizeHandles val="exact"/>
        </dgm:presLayoutVars>
      </dgm:prSet>
      <dgm:spPr/>
    </dgm:pt>
    <dgm:pt modelId="{7543F858-E786-4D59-842D-D948F7352765}" type="pres">
      <dgm:prSet presAssocID="{CE229B1F-72B3-4C6B-B0E5-332B5B22CE1B}" presName="parentLin" presStyleCnt="0"/>
      <dgm:spPr/>
    </dgm:pt>
    <dgm:pt modelId="{602FB522-7300-4924-990E-8C1E92C9F3F6}" type="pres">
      <dgm:prSet presAssocID="{CE229B1F-72B3-4C6B-B0E5-332B5B22CE1B}" presName="parentLeftMargin" presStyleLbl="node1" presStyleIdx="0" presStyleCnt="3"/>
      <dgm:spPr/>
    </dgm:pt>
    <dgm:pt modelId="{31CB928E-9881-48E4-BBE8-B62B0AF83805}" type="pres">
      <dgm:prSet presAssocID="{CE229B1F-72B3-4C6B-B0E5-332B5B22CE1B}" presName="parentText" presStyleLbl="node1" presStyleIdx="0" presStyleCnt="3" custScaleX="108844" custScaleY="103252">
        <dgm:presLayoutVars>
          <dgm:chMax val="0"/>
          <dgm:bulletEnabled val="1"/>
        </dgm:presLayoutVars>
      </dgm:prSet>
      <dgm:spPr/>
    </dgm:pt>
    <dgm:pt modelId="{9EEB7377-97BB-4F0E-9770-8FB007709DEF}" type="pres">
      <dgm:prSet presAssocID="{CE229B1F-72B3-4C6B-B0E5-332B5B22CE1B}" presName="negativeSpace" presStyleCnt="0"/>
      <dgm:spPr/>
    </dgm:pt>
    <dgm:pt modelId="{22E0786D-EFA9-4C9E-AF4F-A21FB5067BFD}" type="pres">
      <dgm:prSet presAssocID="{CE229B1F-72B3-4C6B-B0E5-332B5B22CE1B}" presName="childText" presStyleLbl="conFgAcc1" presStyleIdx="0" presStyleCnt="3">
        <dgm:presLayoutVars>
          <dgm:bulletEnabled val="1"/>
        </dgm:presLayoutVars>
      </dgm:prSet>
      <dgm:spPr/>
    </dgm:pt>
    <dgm:pt modelId="{A260FCE5-2F17-489F-B9BB-7EB1B2228A48}" type="pres">
      <dgm:prSet presAssocID="{F95941A1-1E1F-4A86-97AD-FFF1A8DEB2A8}" presName="spaceBetweenRectangles" presStyleCnt="0"/>
      <dgm:spPr/>
    </dgm:pt>
    <dgm:pt modelId="{CBAF4EB7-9E97-4204-B299-C61ABD4CF196}" type="pres">
      <dgm:prSet presAssocID="{67CD949B-35D5-4409-A4A0-205118680241}" presName="parentLin" presStyleCnt="0"/>
      <dgm:spPr/>
    </dgm:pt>
    <dgm:pt modelId="{BA3CE1F0-B4AD-4A88-85F2-7E3BE7B71827}" type="pres">
      <dgm:prSet presAssocID="{67CD949B-35D5-4409-A4A0-205118680241}" presName="parentLeftMargin" presStyleLbl="node1" presStyleIdx="0" presStyleCnt="3"/>
      <dgm:spPr/>
    </dgm:pt>
    <dgm:pt modelId="{4FA8A8C4-89CE-4095-9BF8-084D0CC40154}" type="pres">
      <dgm:prSet presAssocID="{67CD949B-35D5-4409-A4A0-205118680241}" presName="parentText" presStyleLbl="node1" presStyleIdx="1" presStyleCnt="3" custScaleX="108844" custScaleY="103252">
        <dgm:presLayoutVars>
          <dgm:chMax val="0"/>
          <dgm:bulletEnabled val="1"/>
        </dgm:presLayoutVars>
      </dgm:prSet>
      <dgm:spPr/>
    </dgm:pt>
    <dgm:pt modelId="{ABC16B1E-CB88-426A-9BA0-508D8C5ECEB5}" type="pres">
      <dgm:prSet presAssocID="{67CD949B-35D5-4409-A4A0-205118680241}" presName="negativeSpace" presStyleCnt="0"/>
      <dgm:spPr/>
    </dgm:pt>
    <dgm:pt modelId="{31FAD0E6-EA03-496E-8FA9-8DF6DC55A00E}" type="pres">
      <dgm:prSet presAssocID="{67CD949B-35D5-4409-A4A0-205118680241}" presName="childText" presStyleLbl="conFgAcc1" presStyleIdx="1" presStyleCnt="3">
        <dgm:presLayoutVars>
          <dgm:bulletEnabled val="1"/>
        </dgm:presLayoutVars>
      </dgm:prSet>
      <dgm:spPr/>
    </dgm:pt>
    <dgm:pt modelId="{027F5A9A-A347-4306-AA75-AD4F55E7187C}" type="pres">
      <dgm:prSet presAssocID="{7EDC96CF-814B-438E-B06C-BEB6E7C96550}" presName="spaceBetweenRectangles" presStyleCnt="0"/>
      <dgm:spPr/>
    </dgm:pt>
    <dgm:pt modelId="{77387373-DABD-4C77-BDF9-5C4251F72DA1}" type="pres">
      <dgm:prSet presAssocID="{D5ED308F-C4F6-4D11-AB68-FD9101865FAF}" presName="parentLin" presStyleCnt="0"/>
      <dgm:spPr/>
    </dgm:pt>
    <dgm:pt modelId="{01BA6693-EB0D-45EE-B165-0B0A4DAC7D3D}" type="pres">
      <dgm:prSet presAssocID="{D5ED308F-C4F6-4D11-AB68-FD9101865FAF}" presName="parentLeftMargin" presStyleLbl="node1" presStyleIdx="1" presStyleCnt="3"/>
      <dgm:spPr/>
    </dgm:pt>
    <dgm:pt modelId="{09C35511-AD86-4FE1-9D04-68DEED872871}" type="pres">
      <dgm:prSet presAssocID="{D5ED308F-C4F6-4D11-AB68-FD9101865FAF}" presName="parentText" presStyleLbl="node1" presStyleIdx="2" presStyleCnt="3" custScaleX="130385" custScaleY="103252">
        <dgm:presLayoutVars>
          <dgm:chMax val="0"/>
          <dgm:bulletEnabled val="1"/>
        </dgm:presLayoutVars>
      </dgm:prSet>
      <dgm:spPr/>
    </dgm:pt>
    <dgm:pt modelId="{3BA8038E-84D2-4620-9708-1120BCD0B5C6}" type="pres">
      <dgm:prSet presAssocID="{D5ED308F-C4F6-4D11-AB68-FD9101865FAF}" presName="negativeSpace" presStyleCnt="0"/>
      <dgm:spPr/>
    </dgm:pt>
    <dgm:pt modelId="{A6F1D08C-B56A-432B-B13A-F883D8E4CA34}" type="pres">
      <dgm:prSet presAssocID="{D5ED308F-C4F6-4D11-AB68-FD9101865F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6F19318-3423-4EBF-86CB-100DD644395E}" type="presOf" srcId="{CE229B1F-72B3-4C6B-B0E5-332B5B22CE1B}" destId="{31CB928E-9881-48E4-BBE8-B62B0AF83805}" srcOrd="1" destOrd="0" presId="urn:microsoft.com/office/officeart/2005/8/layout/list1"/>
    <dgm:cxn modelId="{55BF5820-1978-40AB-9D86-D623B86A2341}" type="presOf" srcId="{D5ED308F-C4F6-4D11-AB68-FD9101865FAF}" destId="{01BA6693-EB0D-45EE-B165-0B0A4DAC7D3D}" srcOrd="0" destOrd="0" presId="urn:microsoft.com/office/officeart/2005/8/layout/list1"/>
    <dgm:cxn modelId="{C9381E59-04A5-461B-9929-BD8C983C0777}" type="presOf" srcId="{A2D024EE-349A-4054-80AF-1F320BF3110D}" destId="{672910EC-6994-4CFB-AF2D-211A73D3C07C}" srcOrd="0" destOrd="0" presId="urn:microsoft.com/office/officeart/2005/8/layout/list1"/>
    <dgm:cxn modelId="{C398D659-F767-4CD1-97A9-1ECE93D38774}" srcId="{A2D024EE-349A-4054-80AF-1F320BF3110D}" destId="{CE229B1F-72B3-4C6B-B0E5-332B5B22CE1B}" srcOrd="0" destOrd="0" parTransId="{11730D3A-C927-463E-98E7-99350B34FD23}" sibTransId="{F95941A1-1E1F-4A86-97AD-FFF1A8DEB2A8}"/>
    <dgm:cxn modelId="{17930FA3-8D30-4F54-923B-29DC5DB3A75A}" type="presOf" srcId="{67CD949B-35D5-4409-A4A0-205118680241}" destId="{BA3CE1F0-B4AD-4A88-85F2-7E3BE7B71827}" srcOrd="0" destOrd="0" presId="urn:microsoft.com/office/officeart/2005/8/layout/list1"/>
    <dgm:cxn modelId="{4401AAA5-8683-468C-B841-AF468B690BC7}" srcId="{A2D024EE-349A-4054-80AF-1F320BF3110D}" destId="{67CD949B-35D5-4409-A4A0-205118680241}" srcOrd="1" destOrd="0" parTransId="{FA92D408-0B29-4564-9FCC-6B1613FCE41B}" sibTransId="{7EDC96CF-814B-438E-B06C-BEB6E7C96550}"/>
    <dgm:cxn modelId="{28E203ED-D273-4A8F-8F1C-77017B07DE1B}" type="presOf" srcId="{67CD949B-35D5-4409-A4A0-205118680241}" destId="{4FA8A8C4-89CE-4095-9BF8-084D0CC40154}" srcOrd="1" destOrd="0" presId="urn:microsoft.com/office/officeart/2005/8/layout/list1"/>
    <dgm:cxn modelId="{BC2E26ED-FE6D-4352-9601-A8E512E73644}" type="presOf" srcId="{D5ED308F-C4F6-4D11-AB68-FD9101865FAF}" destId="{09C35511-AD86-4FE1-9D04-68DEED872871}" srcOrd="1" destOrd="0" presId="urn:microsoft.com/office/officeart/2005/8/layout/list1"/>
    <dgm:cxn modelId="{3987CFF7-302E-4B15-8E3F-63A3EF3F60A4}" srcId="{A2D024EE-349A-4054-80AF-1F320BF3110D}" destId="{D5ED308F-C4F6-4D11-AB68-FD9101865FAF}" srcOrd="2" destOrd="0" parTransId="{DEE05BFA-0156-4931-B201-C50AD50E571B}" sibTransId="{3FE1D624-8316-4E1C-839B-EC19E2723E6D}"/>
    <dgm:cxn modelId="{F5AC55F8-B9DA-474E-9778-CA08F4D2F8FB}" type="presOf" srcId="{CE229B1F-72B3-4C6B-B0E5-332B5B22CE1B}" destId="{602FB522-7300-4924-990E-8C1E92C9F3F6}" srcOrd="0" destOrd="0" presId="urn:microsoft.com/office/officeart/2005/8/layout/list1"/>
    <dgm:cxn modelId="{1EFDDDC3-BB61-4E60-B08C-D5AE8934188F}" type="presParOf" srcId="{672910EC-6994-4CFB-AF2D-211A73D3C07C}" destId="{7543F858-E786-4D59-842D-D948F7352765}" srcOrd="0" destOrd="0" presId="urn:microsoft.com/office/officeart/2005/8/layout/list1"/>
    <dgm:cxn modelId="{023D3EF6-97F5-4D2E-A47D-DE2D111FE62A}" type="presParOf" srcId="{7543F858-E786-4D59-842D-D948F7352765}" destId="{602FB522-7300-4924-990E-8C1E92C9F3F6}" srcOrd="0" destOrd="0" presId="urn:microsoft.com/office/officeart/2005/8/layout/list1"/>
    <dgm:cxn modelId="{56A5EA2F-5F6D-421D-BBE9-01317CFE1737}" type="presParOf" srcId="{7543F858-E786-4D59-842D-D948F7352765}" destId="{31CB928E-9881-48E4-BBE8-B62B0AF83805}" srcOrd="1" destOrd="0" presId="urn:microsoft.com/office/officeart/2005/8/layout/list1"/>
    <dgm:cxn modelId="{AD3C51B3-0304-4747-B135-5F5F315FD21E}" type="presParOf" srcId="{672910EC-6994-4CFB-AF2D-211A73D3C07C}" destId="{9EEB7377-97BB-4F0E-9770-8FB007709DEF}" srcOrd="1" destOrd="0" presId="urn:microsoft.com/office/officeart/2005/8/layout/list1"/>
    <dgm:cxn modelId="{AA5DE08F-BE8D-4D73-85FF-FE066A49D502}" type="presParOf" srcId="{672910EC-6994-4CFB-AF2D-211A73D3C07C}" destId="{22E0786D-EFA9-4C9E-AF4F-A21FB5067BFD}" srcOrd="2" destOrd="0" presId="urn:microsoft.com/office/officeart/2005/8/layout/list1"/>
    <dgm:cxn modelId="{C78A4793-8A6E-4123-877C-3CFC2A21102C}" type="presParOf" srcId="{672910EC-6994-4CFB-AF2D-211A73D3C07C}" destId="{A260FCE5-2F17-489F-B9BB-7EB1B2228A48}" srcOrd="3" destOrd="0" presId="urn:microsoft.com/office/officeart/2005/8/layout/list1"/>
    <dgm:cxn modelId="{7DFB2CCC-E337-4A86-B6F2-4F7FF4FC3B7A}" type="presParOf" srcId="{672910EC-6994-4CFB-AF2D-211A73D3C07C}" destId="{CBAF4EB7-9E97-4204-B299-C61ABD4CF196}" srcOrd="4" destOrd="0" presId="urn:microsoft.com/office/officeart/2005/8/layout/list1"/>
    <dgm:cxn modelId="{B6F5F041-4B48-4A08-84C0-64C11D11BDD3}" type="presParOf" srcId="{CBAF4EB7-9E97-4204-B299-C61ABD4CF196}" destId="{BA3CE1F0-B4AD-4A88-85F2-7E3BE7B71827}" srcOrd="0" destOrd="0" presId="urn:microsoft.com/office/officeart/2005/8/layout/list1"/>
    <dgm:cxn modelId="{1CFA9C58-3668-41E3-80B3-99A7E364BE8A}" type="presParOf" srcId="{CBAF4EB7-9E97-4204-B299-C61ABD4CF196}" destId="{4FA8A8C4-89CE-4095-9BF8-084D0CC40154}" srcOrd="1" destOrd="0" presId="urn:microsoft.com/office/officeart/2005/8/layout/list1"/>
    <dgm:cxn modelId="{ABE07CA0-A60C-4DA0-BC15-1F5A190B836F}" type="presParOf" srcId="{672910EC-6994-4CFB-AF2D-211A73D3C07C}" destId="{ABC16B1E-CB88-426A-9BA0-508D8C5ECEB5}" srcOrd="5" destOrd="0" presId="urn:microsoft.com/office/officeart/2005/8/layout/list1"/>
    <dgm:cxn modelId="{9CB8E0A6-FF46-4D63-AC29-E5D708ADAFAB}" type="presParOf" srcId="{672910EC-6994-4CFB-AF2D-211A73D3C07C}" destId="{31FAD0E6-EA03-496E-8FA9-8DF6DC55A00E}" srcOrd="6" destOrd="0" presId="urn:microsoft.com/office/officeart/2005/8/layout/list1"/>
    <dgm:cxn modelId="{75E684BD-DC6D-452A-883A-C4917BF3F276}" type="presParOf" srcId="{672910EC-6994-4CFB-AF2D-211A73D3C07C}" destId="{027F5A9A-A347-4306-AA75-AD4F55E7187C}" srcOrd="7" destOrd="0" presId="urn:microsoft.com/office/officeart/2005/8/layout/list1"/>
    <dgm:cxn modelId="{84783F36-412B-432F-AAC2-9DAED3371C29}" type="presParOf" srcId="{672910EC-6994-4CFB-AF2D-211A73D3C07C}" destId="{77387373-DABD-4C77-BDF9-5C4251F72DA1}" srcOrd="8" destOrd="0" presId="urn:microsoft.com/office/officeart/2005/8/layout/list1"/>
    <dgm:cxn modelId="{355FB248-A122-4FA7-A17C-D8353F5401E7}" type="presParOf" srcId="{77387373-DABD-4C77-BDF9-5C4251F72DA1}" destId="{01BA6693-EB0D-45EE-B165-0B0A4DAC7D3D}" srcOrd="0" destOrd="0" presId="urn:microsoft.com/office/officeart/2005/8/layout/list1"/>
    <dgm:cxn modelId="{8E8007E2-F2D2-4585-89E0-DE39A5EF7161}" type="presParOf" srcId="{77387373-DABD-4C77-BDF9-5C4251F72DA1}" destId="{09C35511-AD86-4FE1-9D04-68DEED872871}" srcOrd="1" destOrd="0" presId="urn:microsoft.com/office/officeart/2005/8/layout/list1"/>
    <dgm:cxn modelId="{10956866-76A2-490F-9123-0A61B8CADCD3}" type="presParOf" srcId="{672910EC-6994-4CFB-AF2D-211A73D3C07C}" destId="{3BA8038E-84D2-4620-9708-1120BCD0B5C6}" srcOrd="9" destOrd="0" presId="urn:microsoft.com/office/officeart/2005/8/layout/list1"/>
    <dgm:cxn modelId="{37EBD54F-BE0F-4B69-B8B8-B1B6A78DB783}" type="presParOf" srcId="{672910EC-6994-4CFB-AF2D-211A73D3C07C}" destId="{A6F1D08C-B56A-432B-B13A-F883D8E4CA3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786D-EFA9-4C9E-AF4F-A21FB5067BFD}">
      <dsp:nvSpPr>
        <dsp:cNvPr id="0" name=""/>
        <dsp:cNvSpPr/>
      </dsp:nvSpPr>
      <dsp:spPr>
        <a:xfrm>
          <a:off x="0" y="43349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B928E-9881-48E4-BBE8-B62B0AF83805}">
      <dsp:nvSpPr>
        <dsp:cNvPr id="0" name=""/>
        <dsp:cNvSpPr/>
      </dsp:nvSpPr>
      <dsp:spPr>
        <a:xfrm>
          <a:off x="480060" y="56217"/>
          <a:ext cx="7315231" cy="7315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What is a Boolean operator?</a:t>
          </a:r>
        </a:p>
      </dsp:txBody>
      <dsp:txXfrm>
        <a:off x="515770" y="91927"/>
        <a:ext cx="7243811" cy="660099"/>
      </dsp:txXfrm>
    </dsp:sp>
    <dsp:sp modelId="{31FAD0E6-EA03-496E-8FA9-8DF6DC55A00E}">
      <dsp:nvSpPr>
        <dsp:cNvPr id="0" name=""/>
        <dsp:cNvSpPr/>
      </dsp:nvSpPr>
      <dsp:spPr>
        <a:xfrm>
          <a:off x="0" y="154517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8A8C4-89CE-4095-9BF8-084D0CC40154}">
      <dsp:nvSpPr>
        <dsp:cNvPr id="0" name=""/>
        <dsp:cNvSpPr/>
      </dsp:nvSpPr>
      <dsp:spPr>
        <a:xfrm>
          <a:off x="480060" y="1167897"/>
          <a:ext cx="7315231" cy="731519"/>
        </a:xfrm>
        <a:prstGeom prst="roundRect">
          <a:avLst/>
        </a:prstGeom>
        <a:solidFill>
          <a:schemeClr val="accent3">
            <a:hueOff val="-6164083"/>
            <a:satOff val="6281"/>
            <a:lumOff val="-1177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does it work?</a:t>
          </a:r>
        </a:p>
      </dsp:txBody>
      <dsp:txXfrm>
        <a:off x="515770" y="1203607"/>
        <a:ext cx="7243811" cy="660099"/>
      </dsp:txXfrm>
    </dsp:sp>
    <dsp:sp modelId="{A6F1D08C-B56A-432B-B13A-F883D8E4CA34}">
      <dsp:nvSpPr>
        <dsp:cNvPr id="0" name=""/>
        <dsp:cNvSpPr/>
      </dsp:nvSpPr>
      <dsp:spPr>
        <a:xfrm>
          <a:off x="0" y="2656857"/>
          <a:ext cx="96012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35511-AD86-4FE1-9D04-68DEED872871}">
      <dsp:nvSpPr>
        <dsp:cNvPr id="0" name=""/>
        <dsp:cNvSpPr/>
      </dsp:nvSpPr>
      <dsp:spPr>
        <a:xfrm>
          <a:off x="480060" y="2279577"/>
          <a:ext cx="8762967" cy="731519"/>
        </a:xfrm>
        <a:prstGeom prst="round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cap="none" spc="0" noProof="0" dirty="0">
              <a:ln w="0"/>
              <a:solidFill>
                <a:schemeClr val="accent6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rPr>
            <a:t>How to perform a Boolean search?</a:t>
          </a:r>
          <a:endParaRPr lang="en-US" sz="3200" b="0" kern="1200" cap="none" spc="0" dirty="0">
            <a:ln w="0"/>
            <a:solidFill>
              <a:schemeClr val="accent6">
                <a:lumMod val="40000"/>
                <a:lumOff val="60000"/>
              </a:schemeClr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 Rounded MT Bold" panose="020F0704030504030204" pitchFamily="34" charset="0"/>
          </a:endParaRPr>
        </a:p>
      </dsp:txBody>
      <dsp:txXfrm>
        <a:off x="515770" y="2315287"/>
        <a:ext cx="8691547" cy="660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7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34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6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21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966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93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3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25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7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1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49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2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6B9473-9CE6-45A2-A3EF-DD4B3F4D50FD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5661AC-CC27-43AF-B9BA-4D25F8FF3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effective search of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14535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236645E-7746-49B2-2C69-0113DCDE4CAE}"/>
              </a:ext>
            </a:extLst>
          </p:cNvPr>
          <p:cNvSpPr/>
          <p:nvPr/>
        </p:nvSpPr>
        <p:spPr>
          <a:xfrm>
            <a:off x="2703443" y="1535596"/>
            <a:ext cx="3806687" cy="37868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E04416-C461-AE3F-810B-F17CD0275743}"/>
              </a:ext>
            </a:extLst>
          </p:cNvPr>
          <p:cNvSpPr/>
          <p:nvPr/>
        </p:nvSpPr>
        <p:spPr>
          <a:xfrm>
            <a:off x="5310808" y="1535596"/>
            <a:ext cx="3806687" cy="378680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Renovation (House With Sparkles) with solid fill">
            <a:extLst>
              <a:ext uri="{FF2B5EF4-FFF2-40B4-BE49-F238E27FC236}">
                <a16:creationId xmlns:a16="http://schemas.microsoft.com/office/drawing/2014/main" id="{0A1E4C03-A962-5B4B-9E4A-CC69C4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2946" y="2423292"/>
            <a:ext cx="914400" cy="914400"/>
          </a:xfrm>
          <a:prstGeom prst="rect">
            <a:avLst/>
          </a:prstGeom>
        </p:spPr>
      </p:pic>
      <p:pic>
        <p:nvPicPr>
          <p:cNvPr id="7" name="Graphic 6" descr="Home1 outline">
            <a:extLst>
              <a:ext uri="{FF2B5EF4-FFF2-40B4-BE49-F238E27FC236}">
                <a16:creationId xmlns:a16="http://schemas.microsoft.com/office/drawing/2014/main" id="{7B6DEF6B-370E-4EEA-5983-9BF404AED6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6844" y="3744362"/>
            <a:ext cx="914400" cy="914400"/>
          </a:xfrm>
          <a:prstGeom prst="rect">
            <a:avLst/>
          </a:prstGeom>
        </p:spPr>
      </p:pic>
      <p:pic>
        <p:nvPicPr>
          <p:cNvPr id="9" name="Graphic 8" descr="Home1 with solid fill">
            <a:extLst>
              <a:ext uri="{FF2B5EF4-FFF2-40B4-BE49-F238E27FC236}">
                <a16:creationId xmlns:a16="http://schemas.microsoft.com/office/drawing/2014/main" id="{779FCFD0-0C3F-2931-F4D3-3DF9AF4FA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4785" y="3520309"/>
            <a:ext cx="914400" cy="914400"/>
          </a:xfrm>
          <a:prstGeom prst="rect">
            <a:avLst/>
          </a:prstGeom>
        </p:spPr>
      </p:pic>
      <p:pic>
        <p:nvPicPr>
          <p:cNvPr id="11" name="Graphic 10" descr="Renovation (House With Sparkles) outline">
            <a:extLst>
              <a:ext uri="{FF2B5EF4-FFF2-40B4-BE49-F238E27FC236}">
                <a16:creationId xmlns:a16="http://schemas.microsoft.com/office/drawing/2014/main" id="{08618C52-8150-89F7-851F-8D20DC0A46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2406" y="2182779"/>
            <a:ext cx="914400" cy="914400"/>
          </a:xfrm>
          <a:prstGeom prst="rect">
            <a:avLst/>
          </a:prstGeom>
        </p:spPr>
      </p:pic>
      <p:pic>
        <p:nvPicPr>
          <p:cNvPr id="15" name="Graphic 14" descr="Piano with solid fill">
            <a:extLst>
              <a:ext uri="{FF2B5EF4-FFF2-40B4-BE49-F238E27FC236}">
                <a16:creationId xmlns:a16="http://schemas.microsoft.com/office/drawing/2014/main" id="{3ECBD8E0-609D-859D-EE5C-1D69A2BCD0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26483" y="2252970"/>
            <a:ext cx="914400" cy="914400"/>
          </a:xfrm>
          <a:prstGeom prst="rect">
            <a:avLst/>
          </a:prstGeom>
        </p:spPr>
      </p:pic>
      <p:pic>
        <p:nvPicPr>
          <p:cNvPr id="19" name="Graphic 18" descr="Bongo with solid fill">
            <a:extLst>
              <a:ext uri="{FF2B5EF4-FFF2-40B4-BE49-F238E27FC236}">
                <a16:creationId xmlns:a16="http://schemas.microsoft.com/office/drawing/2014/main" id="{24B37D11-BB2F-8BBE-3F50-E2FF1C391C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27161" y="1535596"/>
            <a:ext cx="914400" cy="914400"/>
          </a:xfrm>
          <a:prstGeom prst="rect">
            <a:avLst/>
          </a:prstGeom>
        </p:spPr>
      </p:pic>
      <p:pic>
        <p:nvPicPr>
          <p:cNvPr id="22" name="Graphic 21" descr="Drum with solid fill">
            <a:extLst>
              <a:ext uri="{FF2B5EF4-FFF2-40B4-BE49-F238E27FC236}">
                <a16:creationId xmlns:a16="http://schemas.microsoft.com/office/drawing/2014/main" id="{40707919-3045-8D13-A9B1-B8530DB13D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56932" y="3062909"/>
            <a:ext cx="914400" cy="914400"/>
          </a:xfrm>
          <a:prstGeom prst="rect">
            <a:avLst/>
          </a:prstGeom>
        </p:spPr>
      </p:pic>
      <p:pic>
        <p:nvPicPr>
          <p:cNvPr id="25" name="Graphic 24" descr="Clarinet with solid fill">
            <a:extLst>
              <a:ext uri="{FF2B5EF4-FFF2-40B4-BE49-F238E27FC236}">
                <a16:creationId xmlns:a16="http://schemas.microsoft.com/office/drawing/2014/main" id="{564349EE-C9DF-9CEB-8853-7C6F3541F5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528609" y="394623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729323-3630-9A03-8CCC-20AAA78FDE03}"/>
              </a:ext>
            </a:extLst>
          </p:cNvPr>
          <p:cNvSpPr txBox="1"/>
          <p:nvPr/>
        </p:nvSpPr>
        <p:spPr>
          <a:xfrm>
            <a:off x="4526065" y="825827"/>
            <a:ext cx="2430867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300" b="0" i="0" dirty="0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Conjunction</a:t>
            </a:r>
            <a:r>
              <a:rPr lang="en-US" sz="2300" dirty="0">
                <a:solidFill>
                  <a:srgbClr val="0D405F"/>
                </a:solidFill>
                <a:latin typeface="Abadi" panose="020B0604020104020204" pitchFamily="34" charset="0"/>
              </a:rPr>
              <a:t> AND</a:t>
            </a:r>
            <a:endParaRPr lang="en-US" sz="2300" dirty="0">
              <a:latin typeface="Abadi" panose="020B06040201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E2BD5C-23B0-9610-2088-469773C65E76}"/>
              </a:ext>
            </a:extLst>
          </p:cNvPr>
          <p:cNvSpPr txBox="1"/>
          <p:nvPr/>
        </p:nvSpPr>
        <p:spPr>
          <a:xfrm>
            <a:off x="394874" y="5505021"/>
            <a:ext cx="5455272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300" b="0" i="0" dirty="0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(pregrado + sociología +</a:t>
            </a:r>
            <a:r>
              <a:rPr lang="es-ES" sz="2300" b="0" i="0" dirty="0" err="1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bogotá</a:t>
            </a:r>
            <a:r>
              <a:rPr lang="es-ES" sz="2300" b="0" i="0" dirty="0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) </a:t>
            </a:r>
            <a:r>
              <a:rPr lang="es-ES" sz="2300" dirty="0">
                <a:solidFill>
                  <a:srgbClr val="0D405F"/>
                </a:solidFill>
                <a:latin typeface="Abadi" panose="020B0604020104020204" pitchFamily="34" charset="0"/>
              </a:rPr>
              <a:t>-</a:t>
            </a:r>
            <a:r>
              <a:rPr lang="es-ES" sz="2300" b="0" i="0" dirty="0" err="1">
                <a:solidFill>
                  <a:srgbClr val="0D405F"/>
                </a:solidFill>
                <a:effectLst/>
                <a:latin typeface="Abadi" panose="020B0604020104020204" pitchFamily="34" charset="0"/>
              </a:rPr>
              <a:t>unal</a:t>
            </a:r>
            <a:endParaRPr lang="en-US" sz="23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5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Quotation marks “” =  </a:t>
            </a:r>
            <a:r>
              <a:rPr lang="es-419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419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sentence</a:t>
            </a:r>
            <a:r>
              <a:rPr lang="es-419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Conjuntion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(+) = A y B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Negation (-) = A and not B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Disyunction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(OR) = A o B</a:t>
            </a:r>
          </a:p>
        </p:txBody>
      </p:sp>
    </p:spTree>
    <p:extLst>
      <p:ext uri="{BB962C8B-B14F-4D97-AF65-F5344CB8AC3E}">
        <p14:creationId xmlns:p14="http://schemas.microsoft.com/office/powerpoint/2010/main" val="2343231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Advanced</a:t>
            </a:r>
            <a:r>
              <a:rPr lang="es-419" dirty="0"/>
              <a:t> </a:t>
            </a:r>
            <a:r>
              <a:rPr lang="es-419" dirty="0" err="1"/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Filetype:, one example is</a:t>
            </a:r>
          </a:p>
          <a:p>
            <a:r>
              <a:rPr lang="es-4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“Conflictos del uso del suelo” </a:t>
            </a:r>
            <a:r>
              <a:rPr lang="es-419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filetype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:pdf</a:t>
            </a:r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Truncar</a:t>
            </a:r>
            <a:r>
              <a:rPr lang="es-419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343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4FCC7-8CA9-427F-65D8-34F9693BEE89}"/>
              </a:ext>
            </a:extLst>
          </p:cNvPr>
          <p:cNvSpPr txBox="1"/>
          <p:nvPr/>
        </p:nvSpPr>
        <p:spPr>
          <a:xfrm>
            <a:off x="2057400" y="2551837"/>
            <a:ext cx="70990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reduces results and increases precision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increases results and reduces precision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&gt;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results and increases precision 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Cons: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increases precision but removes information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increases results but increases noise 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reduces noise but removes information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534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the following need for information: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"scholarships and grants for film and video productions", which of the following equations in pseudo code is better?: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(scholarships AND grants) AND (cinema AND video)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(scholarships OR grants) AND (cinema OR video)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Copy the wording of this question and the chosen answer into your report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6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Advanced search in academic databases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applied to social sciences</a:t>
            </a:r>
          </a:p>
          <a:p>
            <a:r>
              <a:rPr lang="es-419" dirty="0" err="1"/>
              <a:t>By</a:t>
            </a:r>
            <a:r>
              <a:rPr lang="es-419" dirty="0"/>
              <a:t>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339826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36D24-26C7-E62B-5B98-B592C19CF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D309-A3D6-ECD8-E284-2FE28394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4925-A82A-F4A6-896E-DDD37276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your database relevant to your topic?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for spelling mistakes or other errors in entering the search terms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a synonym, related term for a concept using OR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the Boolean operators used correctly?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truncations/wildcards to find variations of your terms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Snowball backward and forward in time (check for keywords)</a:t>
            </a:r>
          </a:p>
        </p:txBody>
      </p:sp>
    </p:spTree>
    <p:extLst>
      <p:ext uri="{BB962C8B-B14F-4D97-AF65-F5344CB8AC3E}">
        <p14:creationId xmlns:p14="http://schemas.microsoft.com/office/powerpoint/2010/main" val="23863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3A527-644E-3D7F-48B8-9538F871D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75790-2D71-D9B6-0B06-E071B3EB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052248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bases and academic data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FCE9-AD30-1AF6-75A1-4514CB5D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an organized information storage system that allows you to enter, store, retrieve and manage data efficiently.</a:t>
            </a:r>
          </a:p>
          <a:p>
            <a:pPr algn="just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Scopus,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SciELO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google scholar and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Redalyc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40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66F8AE-A5C7-4B3E-B1DA-D0B624059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8E901E-6697-44E3-9533-1457FA4F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515452A-514A-4763-9932-37302A8D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0EC146D-CF08-4B34-ADEB-2F0296F9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1FBA240-87AB-400A-9292-7DC6F3E55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958B8-57B6-4B37-8A18-D54A32EC2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8CE9-68BF-E858-A43D-73ED4CFF93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25" r="1" b="1"/>
          <a:stretch/>
        </p:blipFill>
        <p:spPr>
          <a:xfrm>
            <a:off x="486138" y="488137"/>
            <a:ext cx="11227442" cy="588329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7E4A740-3A69-42A5-8AC0-3905D518F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3C010-53D7-404B-9300-DB1BAE1EA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1" name="Rounded Rectangle 21">
              <a:extLst>
                <a:ext uri="{FF2B5EF4-FFF2-40B4-BE49-F238E27FC236}">
                  <a16:creationId xmlns:a16="http://schemas.microsoft.com/office/drawing/2014/main" id="{DFC03671-D6D3-4BA9-AD3E-6ADE11D07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FD51935-8C23-4BCB-987B-F5AC9E3D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23" name="Rounded Rectangle 27">
              <a:extLst>
                <a:ext uri="{FF2B5EF4-FFF2-40B4-BE49-F238E27FC236}">
                  <a16:creationId xmlns:a16="http://schemas.microsoft.com/office/drawing/2014/main" id="{72D5A197-23EF-4751-9E72-FEB79910E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DD7E4D1-EC3E-4109-9647-9E6652A92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53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FC0C-9C94-AA51-08A1-0CF9E1D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Workshop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077B-5B95-47FE-7055-E98E9E85F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438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think in a research question: 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Conflicto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armado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Putumayo después del proceso de paz en Colombia</a:t>
            </a:r>
          </a:p>
          <a:p>
            <a:pPr marL="0" indent="0">
              <a:buNone/>
            </a:pP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obtain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Scopus</a:t>
            </a:r>
            <a:endParaRPr lang="es-4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Google </a:t>
            </a:r>
            <a:r>
              <a:rPr lang="es-419" dirty="0" err="1">
                <a:latin typeface="Arial" panose="020B0604020202020204" pitchFamily="34" charset="0"/>
                <a:cs typeface="Arial" panose="020B0604020202020204" pitchFamily="34" charset="0"/>
              </a:rPr>
              <a:t>scholar</a:t>
            </a: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s-419" dirty="0">
                <a:latin typeface="Arial" panose="020B0604020202020204" pitchFamily="34" charset="0"/>
                <a:cs typeface="Arial" panose="020B0604020202020204" pitchFamily="34" charset="0"/>
              </a:rPr>
              <a:t>Scielo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0B7B20-02E3-B12D-25B2-9E2AB8B4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02" y="1661390"/>
            <a:ext cx="5443520" cy="2819170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07D88559-FA19-012B-C863-C268F0B2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20" y="2259668"/>
            <a:ext cx="4574540" cy="19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operators: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Software aplicado a ciencias sociales</a:t>
            </a:r>
          </a:p>
          <a:p>
            <a:r>
              <a:rPr lang="es-419" dirty="0"/>
              <a:t>Por: William Martínez</a:t>
            </a:r>
          </a:p>
        </p:txBody>
      </p:sp>
    </p:spTree>
    <p:extLst>
      <p:ext uri="{BB962C8B-B14F-4D97-AF65-F5344CB8AC3E}">
        <p14:creationId xmlns:p14="http://schemas.microsoft.com/office/powerpoint/2010/main" val="17133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class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856796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3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Boolean operator?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Boolean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simple word used to CONNECT two or more IDEAS together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Help to WIDEN or NARROW a KEYWORD search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most important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OR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“”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74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08DC537-CF45-15B0-E536-4C7DEF0C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815" y="837560"/>
            <a:ext cx="6569905" cy="2629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53BFEF-3FB0-6157-8ACA-B8AD7B54E848}"/>
              </a:ext>
            </a:extLst>
          </p:cNvPr>
          <p:cNvSpPr txBox="1"/>
          <p:nvPr/>
        </p:nvSpPr>
        <p:spPr>
          <a:xfrm>
            <a:off x="1734733" y="3429000"/>
            <a:ext cx="2430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 or all 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keywords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8369C6-1376-3A04-5578-0DFC64246550}"/>
              </a:ext>
            </a:extLst>
          </p:cNvPr>
          <p:cNvSpPr txBox="1"/>
          <p:nvPr/>
        </p:nvSpPr>
        <p:spPr>
          <a:xfrm>
            <a:off x="4780722" y="3586527"/>
            <a:ext cx="2530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30B3E-AE04-9578-AB6B-1C8879CE605B}"/>
              </a:ext>
            </a:extLst>
          </p:cNvPr>
          <p:cNvSpPr txBox="1"/>
          <p:nvPr/>
        </p:nvSpPr>
        <p:spPr>
          <a:xfrm>
            <a:off x="7926555" y="3429000"/>
            <a:ext cx="228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Provides results that contain 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</a:t>
            </a:r>
            <a:r>
              <a:rPr lang="en-US" b="0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 but</a:t>
            </a:r>
            <a:r>
              <a:rPr lang="en-US" b="1" i="0" dirty="0">
                <a:solidFill>
                  <a:srgbClr val="0D405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not the second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6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KEYWORDS + Boolean = Better Searching</a:t>
            </a:r>
          </a:p>
        </p:txBody>
      </p:sp>
    </p:spTree>
    <p:extLst>
      <p:ext uri="{BB962C8B-B14F-4D97-AF65-F5344CB8AC3E}">
        <p14:creationId xmlns:p14="http://schemas.microsoft.com/office/powerpoint/2010/main" val="386245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Simple</a:t>
            </a:r>
            <a:r>
              <a:rPr lang="en-US" dirty="0" err="1">
                <a:sym typeface="Wingdings" panose="05000000000000000000" pitchFamily="2" charset="2"/>
              </a:rPr>
              <a:t>Increase</a:t>
            </a:r>
            <a:r>
              <a:rPr lang="en-US" dirty="0">
                <a:sym typeface="Wingdings" panose="05000000000000000000" pitchFamily="2" charset="2"/>
              </a:rPr>
              <a:t> Complexity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QUEEN</a:t>
            </a: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</a:t>
            </a: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GREAT BRITAIN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QUEEN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RULER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19</a:t>
            </a:r>
            <a:r>
              <a:rPr lang="en-US" baseline="3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FF0000"/>
                </a:solidFill>
              </a:rPr>
              <a:t> CENTURY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GREAT BRITAIN </a:t>
            </a:r>
            <a:r>
              <a:rPr lang="en-US" u="sng" dirty="0">
                <a:solidFill>
                  <a:srgbClr val="0070C0"/>
                </a:solidFill>
              </a:rPr>
              <a:t>AND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IMPACT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06214" y="5639615"/>
            <a:ext cx="102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entury Gothic" panose="020B0502020202020204" pitchFamily="34" charset="0"/>
              </a:rPr>
              <a:t>DATES, NAMES and PLACES can be used as MODIFYING KEYWORDS</a:t>
            </a:r>
          </a:p>
        </p:txBody>
      </p:sp>
    </p:spTree>
    <p:extLst>
      <p:ext uri="{BB962C8B-B14F-4D97-AF65-F5344CB8AC3E}">
        <p14:creationId xmlns:p14="http://schemas.microsoft.com/office/powerpoint/2010/main" val="1436469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A9FE5-32B6-BCA1-A2DD-0C416A356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158" y="2310069"/>
            <a:ext cx="8600658" cy="35043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49293B-DAC1-C237-35FE-66F38395A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341" y="1466191"/>
            <a:ext cx="8739488" cy="84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7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Databases student version</Template>
  <TotalTime>1076</TotalTime>
  <Words>483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Abadi</vt:lpstr>
      <vt:lpstr>Arial</vt:lpstr>
      <vt:lpstr>Arial Rounded MT Bold</vt:lpstr>
      <vt:lpstr>Century Gothic</vt:lpstr>
      <vt:lpstr>Garamond</vt:lpstr>
      <vt:lpstr>Roboto</vt:lpstr>
      <vt:lpstr>Wingdings</vt:lpstr>
      <vt:lpstr>Organic</vt:lpstr>
      <vt:lpstr>An effective search of information</vt:lpstr>
      <vt:lpstr>PowerPoint Presentation</vt:lpstr>
      <vt:lpstr>Boolean operators:</vt:lpstr>
      <vt:lpstr>Aim of the class</vt:lpstr>
      <vt:lpstr>What is a Boolean operator?</vt:lpstr>
      <vt:lpstr>PowerPoint Presentation</vt:lpstr>
      <vt:lpstr>Putting It Together</vt:lpstr>
      <vt:lpstr>Start SimpleIncrease Complexity</vt:lpstr>
      <vt:lpstr>PowerPoint Presentation</vt:lpstr>
      <vt:lpstr>PowerPoint Presentation</vt:lpstr>
      <vt:lpstr>Summary</vt:lpstr>
      <vt:lpstr>Advanced search</vt:lpstr>
      <vt:lpstr>Some remarks</vt:lpstr>
      <vt:lpstr>Follow-up</vt:lpstr>
      <vt:lpstr>Advanced search in academic databases</vt:lpstr>
      <vt:lpstr>Tips</vt:lpstr>
      <vt:lpstr>Data bases and academic data bases</vt:lpstr>
      <vt:lpstr>PowerPoint Presentation</vt:lpstr>
      <vt:lpstr>Workshop</vt:lpstr>
    </vt:vector>
  </TitlesOfParts>
  <Company>Technology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Databases!</dc:title>
  <dc:creator>Lisa Carlson</dc:creator>
  <cp:lastModifiedBy>William Alexander Blanco</cp:lastModifiedBy>
  <cp:revision>83</cp:revision>
  <dcterms:created xsi:type="dcterms:W3CDTF">2017-02-07T17:12:09Z</dcterms:created>
  <dcterms:modified xsi:type="dcterms:W3CDTF">2024-02-15T11:10:04Z</dcterms:modified>
</cp:coreProperties>
</file>