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4" r:id="rId2"/>
    <p:sldId id="285" r:id="rId3"/>
    <p:sldId id="286" r:id="rId4"/>
    <p:sldId id="291" r:id="rId5"/>
    <p:sldId id="287" r:id="rId6"/>
    <p:sldId id="288" r:id="rId7"/>
    <p:sldId id="289" r:id="rId8"/>
    <p:sldId id="292" r:id="rId9"/>
    <p:sldId id="290" r:id="rId10"/>
    <p:sldId id="293"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75" d="100"/>
          <a:sy n="75" d="100"/>
        </p:scale>
        <p:origin x="974" y="2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865E5-A6AF-4066-3C2C-395290FC2C8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447858C-FB72-1124-EA36-533459BA729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6558181-4442-6265-1722-A08D46708CED}"/>
              </a:ext>
            </a:extLst>
          </p:cNvPr>
          <p:cNvSpPr>
            <a:spLocks noGrp="1"/>
          </p:cNvSpPr>
          <p:nvPr>
            <p:ph type="dt" sz="half" idx="10"/>
          </p:nvPr>
        </p:nvSpPr>
        <p:spPr/>
        <p:txBody>
          <a:bodyPr/>
          <a:lstStyle/>
          <a:p>
            <a:fld id="{D6C59F3E-A67F-479E-B333-7E75BEDB2FA7}" type="datetimeFigureOut">
              <a:rPr lang="en-US" smtClean="0"/>
              <a:t>2/28/2023</a:t>
            </a:fld>
            <a:endParaRPr lang="en-US"/>
          </a:p>
        </p:txBody>
      </p:sp>
      <p:sp>
        <p:nvSpPr>
          <p:cNvPr id="5" name="Footer Placeholder 4">
            <a:extLst>
              <a:ext uri="{FF2B5EF4-FFF2-40B4-BE49-F238E27FC236}">
                <a16:creationId xmlns:a16="http://schemas.microsoft.com/office/drawing/2014/main" id="{87B15BFC-37FA-C56A-FF64-AEBBC46489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6F4676-5739-2755-3F0F-59C88FF560B9}"/>
              </a:ext>
            </a:extLst>
          </p:cNvPr>
          <p:cNvSpPr>
            <a:spLocks noGrp="1"/>
          </p:cNvSpPr>
          <p:nvPr>
            <p:ph type="sldNum" sz="quarter" idx="12"/>
          </p:nvPr>
        </p:nvSpPr>
        <p:spPr/>
        <p:txBody>
          <a:bodyPr/>
          <a:lstStyle/>
          <a:p>
            <a:fld id="{5B1438BC-A5D1-4E32-8094-3E534CBB8749}" type="slidenum">
              <a:rPr lang="en-US" smtClean="0"/>
              <a:t>‹#›</a:t>
            </a:fld>
            <a:endParaRPr lang="en-US"/>
          </a:p>
        </p:txBody>
      </p:sp>
    </p:spTree>
    <p:extLst>
      <p:ext uri="{BB962C8B-B14F-4D97-AF65-F5344CB8AC3E}">
        <p14:creationId xmlns:p14="http://schemas.microsoft.com/office/powerpoint/2010/main" val="35297063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DEDDE-F1B1-60FF-6DFB-72DEFB0CD33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CA440DF-C270-28CA-0470-F22037F3016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A2E768-D430-8666-55C2-ECFA11D895A6}"/>
              </a:ext>
            </a:extLst>
          </p:cNvPr>
          <p:cNvSpPr>
            <a:spLocks noGrp="1"/>
          </p:cNvSpPr>
          <p:nvPr>
            <p:ph type="dt" sz="half" idx="10"/>
          </p:nvPr>
        </p:nvSpPr>
        <p:spPr/>
        <p:txBody>
          <a:bodyPr/>
          <a:lstStyle/>
          <a:p>
            <a:fld id="{D6C59F3E-A67F-479E-B333-7E75BEDB2FA7}" type="datetimeFigureOut">
              <a:rPr lang="en-US" smtClean="0"/>
              <a:t>2/28/2023</a:t>
            </a:fld>
            <a:endParaRPr lang="en-US"/>
          </a:p>
        </p:txBody>
      </p:sp>
      <p:sp>
        <p:nvSpPr>
          <p:cNvPr id="5" name="Footer Placeholder 4">
            <a:extLst>
              <a:ext uri="{FF2B5EF4-FFF2-40B4-BE49-F238E27FC236}">
                <a16:creationId xmlns:a16="http://schemas.microsoft.com/office/drawing/2014/main" id="{598BA9A9-DB16-D162-B2E2-628AF61981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567106-7A96-5C99-EA3B-8A94D136A694}"/>
              </a:ext>
            </a:extLst>
          </p:cNvPr>
          <p:cNvSpPr>
            <a:spLocks noGrp="1"/>
          </p:cNvSpPr>
          <p:nvPr>
            <p:ph type="sldNum" sz="quarter" idx="12"/>
          </p:nvPr>
        </p:nvSpPr>
        <p:spPr/>
        <p:txBody>
          <a:bodyPr/>
          <a:lstStyle/>
          <a:p>
            <a:fld id="{5B1438BC-A5D1-4E32-8094-3E534CBB8749}" type="slidenum">
              <a:rPr lang="en-US" smtClean="0"/>
              <a:t>‹#›</a:t>
            </a:fld>
            <a:endParaRPr lang="en-US"/>
          </a:p>
        </p:txBody>
      </p:sp>
    </p:spTree>
    <p:extLst>
      <p:ext uri="{BB962C8B-B14F-4D97-AF65-F5344CB8AC3E}">
        <p14:creationId xmlns:p14="http://schemas.microsoft.com/office/powerpoint/2010/main" val="8643718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9C05A40-EEEB-95A1-D199-59C714C36CF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A071238-36BA-82A5-6E5A-ACAB1735365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4CB67C5-5BF8-4462-BA24-E759E1D3595E}"/>
              </a:ext>
            </a:extLst>
          </p:cNvPr>
          <p:cNvSpPr>
            <a:spLocks noGrp="1"/>
          </p:cNvSpPr>
          <p:nvPr>
            <p:ph type="dt" sz="half" idx="10"/>
          </p:nvPr>
        </p:nvSpPr>
        <p:spPr/>
        <p:txBody>
          <a:bodyPr/>
          <a:lstStyle/>
          <a:p>
            <a:fld id="{D6C59F3E-A67F-479E-B333-7E75BEDB2FA7}" type="datetimeFigureOut">
              <a:rPr lang="en-US" smtClean="0"/>
              <a:t>2/28/2023</a:t>
            </a:fld>
            <a:endParaRPr lang="en-US"/>
          </a:p>
        </p:txBody>
      </p:sp>
      <p:sp>
        <p:nvSpPr>
          <p:cNvPr id="5" name="Footer Placeholder 4">
            <a:extLst>
              <a:ext uri="{FF2B5EF4-FFF2-40B4-BE49-F238E27FC236}">
                <a16:creationId xmlns:a16="http://schemas.microsoft.com/office/drawing/2014/main" id="{ABA28F39-19A6-1A87-E671-8983749B0F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5D0D8D-7CCC-CD43-23AB-9B54783CAEF8}"/>
              </a:ext>
            </a:extLst>
          </p:cNvPr>
          <p:cNvSpPr>
            <a:spLocks noGrp="1"/>
          </p:cNvSpPr>
          <p:nvPr>
            <p:ph type="sldNum" sz="quarter" idx="12"/>
          </p:nvPr>
        </p:nvSpPr>
        <p:spPr/>
        <p:txBody>
          <a:bodyPr/>
          <a:lstStyle/>
          <a:p>
            <a:fld id="{5B1438BC-A5D1-4E32-8094-3E534CBB8749}" type="slidenum">
              <a:rPr lang="en-US" smtClean="0"/>
              <a:t>‹#›</a:t>
            </a:fld>
            <a:endParaRPr lang="en-US"/>
          </a:p>
        </p:txBody>
      </p:sp>
    </p:spTree>
    <p:extLst>
      <p:ext uri="{BB962C8B-B14F-4D97-AF65-F5344CB8AC3E}">
        <p14:creationId xmlns:p14="http://schemas.microsoft.com/office/powerpoint/2010/main" val="32789420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D2996C-AA14-ED8C-F9EC-ADB22B80A19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2AA3E70-7852-FDF7-2752-CA016796E12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C10BCA-5A04-F7D1-B0FD-7C21C24ED682}"/>
              </a:ext>
            </a:extLst>
          </p:cNvPr>
          <p:cNvSpPr>
            <a:spLocks noGrp="1"/>
          </p:cNvSpPr>
          <p:nvPr>
            <p:ph type="dt" sz="half" idx="10"/>
          </p:nvPr>
        </p:nvSpPr>
        <p:spPr/>
        <p:txBody>
          <a:bodyPr/>
          <a:lstStyle/>
          <a:p>
            <a:fld id="{D6C59F3E-A67F-479E-B333-7E75BEDB2FA7}" type="datetimeFigureOut">
              <a:rPr lang="en-US" smtClean="0"/>
              <a:t>2/28/2023</a:t>
            </a:fld>
            <a:endParaRPr lang="en-US"/>
          </a:p>
        </p:txBody>
      </p:sp>
      <p:sp>
        <p:nvSpPr>
          <p:cNvPr id="5" name="Footer Placeholder 4">
            <a:extLst>
              <a:ext uri="{FF2B5EF4-FFF2-40B4-BE49-F238E27FC236}">
                <a16:creationId xmlns:a16="http://schemas.microsoft.com/office/drawing/2014/main" id="{9AB627B8-761B-CB22-A923-3BF897C08C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6D6534-45E1-06AF-AE1B-A16CFF7C7F4E}"/>
              </a:ext>
            </a:extLst>
          </p:cNvPr>
          <p:cNvSpPr>
            <a:spLocks noGrp="1"/>
          </p:cNvSpPr>
          <p:nvPr>
            <p:ph type="sldNum" sz="quarter" idx="12"/>
          </p:nvPr>
        </p:nvSpPr>
        <p:spPr/>
        <p:txBody>
          <a:bodyPr/>
          <a:lstStyle/>
          <a:p>
            <a:fld id="{5B1438BC-A5D1-4E32-8094-3E534CBB8749}" type="slidenum">
              <a:rPr lang="en-US" smtClean="0"/>
              <a:t>‹#›</a:t>
            </a:fld>
            <a:endParaRPr lang="en-US"/>
          </a:p>
        </p:txBody>
      </p:sp>
    </p:spTree>
    <p:extLst>
      <p:ext uri="{BB962C8B-B14F-4D97-AF65-F5344CB8AC3E}">
        <p14:creationId xmlns:p14="http://schemas.microsoft.com/office/powerpoint/2010/main" val="34235111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7148B-2B23-4D33-81D3-81295DFC7AD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B8C0400-ECB5-3B20-7DC3-D73687AE64C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54CFF9E-542F-4BEB-1105-202CB8AFEF0A}"/>
              </a:ext>
            </a:extLst>
          </p:cNvPr>
          <p:cNvSpPr>
            <a:spLocks noGrp="1"/>
          </p:cNvSpPr>
          <p:nvPr>
            <p:ph type="dt" sz="half" idx="10"/>
          </p:nvPr>
        </p:nvSpPr>
        <p:spPr/>
        <p:txBody>
          <a:bodyPr/>
          <a:lstStyle/>
          <a:p>
            <a:fld id="{D6C59F3E-A67F-479E-B333-7E75BEDB2FA7}" type="datetimeFigureOut">
              <a:rPr lang="en-US" smtClean="0"/>
              <a:t>2/28/2023</a:t>
            </a:fld>
            <a:endParaRPr lang="en-US"/>
          </a:p>
        </p:txBody>
      </p:sp>
      <p:sp>
        <p:nvSpPr>
          <p:cNvPr id="5" name="Footer Placeholder 4">
            <a:extLst>
              <a:ext uri="{FF2B5EF4-FFF2-40B4-BE49-F238E27FC236}">
                <a16:creationId xmlns:a16="http://schemas.microsoft.com/office/drawing/2014/main" id="{052E19D4-1BB3-3405-65DF-C6B840AD5E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B47661-C62E-6E4F-1619-70BF14C9679D}"/>
              </a:ext>
            </a:extLst>
          </p:cNvPr>
          <p:cNvSpPr>
            <a:spLocks noGrp="1"/>
          </p:cNvSpPr>
          <p:nvPr>
            <p:ph type="sldNum" sz="quarter" idx="12"/>
          </p:nvPr>
        </p:nvSpPr>
        <p:spPr/>
        <p:txBody>
          <a:bodyPr/>
          <a:lstStyle/>
          <a:p>
            <a:fld id="{5B1438BC-A5D1-4E32-8094-3E534CBB8749}" type="slidenum">
              <a:rPr lang="en-US" smtClean="0"/>
              <a:t>‹#›</a:t>
            </a:fld>
            <a:endParaRPr lang="en-US"/>
          </a:p>
        </p:txBody>
      </p:sp>
    </p:spTree>
    <p:extLst>
      <p:ext uri="{BB962C8B-B14F-4D97-AF65-F5344CB8AC3E}">
        <p14:creationId xmlns:p14="http://schemas.microsoft.com/office/powerpoint/2010/main" val="41586468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98E61-1FD7-3E22-DD75-E355678DEC9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B76B42C-0D37-206A-B052-39C3F575BAE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250914C-CC7B-4E4B-527A-3026B314185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461A40C-F821-81D6-3561-F7C6BD75CCC4}"/>
              </a:ext>
            </a:extLst>
          </p:cNvPr>
          <p:cNvSpPr>
            <a:spLocks noGrp="1"/>
          </p:cNvSpPr>
          <p:nvPr>
            <p:ph type="dt" sz="half" idx="10"/>
          </p:nvPr>
        </p:nvSpPr>
        <p:spPr/>
        <p:txBody>
          <a:bodyPr/>
          <a:lstStyle/>
          <a:p>
            <a:fld id="{D6C59F3E-A67F-479E-B333-7E75BEDB2FA7}" type="datetimeFigureOut">
              <a:rPr lang="en-US" smtClean="0"/>
              <a:t>2/28/2023</a:t>
            </a:fld>
            <a:endParaRPr lang="en-US"/>
          </a:p>
        </p:txBody>
      </p:sp>
      <p:sp>
        <p:nvSpPr>
          <p:cNvPr id="6" name="Footer Placeholder 5">
            <a:extLst>
              <a:ext uri="{FF2B5EF4-FFF2-40B4-BE49-F238E27FC236}">
                <a16:creationId xmlns:a16="http://schemas.microsoft.com/office/drawing/2014/main" id="{F14DF9CB-2BDB-5182-5604-9FBEA9FC25F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C57E84E-39B0-86D4-48CB-5688C619FE90}"/>
              </a:ext>
            </a:extLst>
          </p:cNvPr>
          <p:cNvSpPr>
            <a:spLocks noGrp="1"/>
          </p:cNvSpPr>
          <p:nvPr>
            <p:ph type="sldNum" sz="quarter" idx="12"/>
          </p:nvPr>
        </p:nvSpPr>
        <p:spPr/>
        <p:txBody>
          <a:bodyPr/>
          <a:lstStyle/>
          <a:p>
            <a:fld id="{5B1438BC-A5D1-4E32-8094-3E534CBB8749}" type="slidenum">
              <a:rPr lang="en-US" smtClean="0"/>
              <a:t>‹#›</a:t>
            </a:fld>
            <a:endParaRPr lang="en-US"/>
          </a:p>
        </p:txBody>
      </p:sp>
    </p:spTree>
    <p:extLst>
      <p:ext uri="{BB962C8B-B14F-4D97-AF65-F5344CB8AC3E}">
        <p14:creationId xmlns:p14="http://schemas.microsoft.com/office/powerpoint/2010/main" val="21145384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EFE4E-8BEF-9574-2027-B57AA2BB6FD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1F46F69-C802-70EB-109C-DB50AF9E76C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27BDF71-B116-4570-BE90-86A2D7F2F13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DE2AC18-EC99-3D21-84C7-9CD47C7864A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DE75035-B05C-138A-503B-551CB90DC7F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C117177-3EC8-BFF9-9211-2994990BAEEF}"/>
              </a:ext>
            </a:extLst>
          </p:cNvPr>
          <p:cNvSpPr>
            <a:spLocks noGrp="1"/>
          </p:cNvSpPr>
          <p:nvPr>
            <p:ph type="dt" sz="half" idx="10"/>
          </p:nvPr>
        </p:nvSpPr>
        <p:spPr/>
        <p:txBody>
          <a:bodyPr/>
          <a:lstStyle/>
          <a:p>
            <a:fld id="{D6C59F3E-A67F-479E-B333-7E75BEDB2FA7}" type="datetimeFigureOut">
              <a:rPr lang="en-US" smtClean="0"/>
              <a:t>2/28/2023</a:t>
            </a:fld>
            <a:endParaRPr lang="en-US"/>
          </a:p>
        </p:txBody>
      </p:sp>
      <p:sp>
        <p:nvSpPr>
          <p:cNvPr id="8" name="Footer Placeholder 7">
            <a:extLst>
              <a:ext uri="{FF2B5EF4-FFF2-40B4-BE49-F238E27FC236}">
                <a16:creationId xmlns:a16="http://schemas.microsoft.com/office/drawing/2014/main" id="{33581CC5-4DB8-227B-7CB0-E7BF0FFAA1C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81309AA-E11C-E10E-D075-2E0BBEDAFC77}"/>
              </a:ext>
            </a:extLst>
          </p:cNvPr>
          <p:cNvSpPr>
            <a:spLocks noGrp="1"/>
          </p:cNvSpPr>
          <p:nvPr>
            <p:ph type="sldNum" sz="quarter" idx="12"/>
          </p:nvPr>
        </p:nvSpPr>
        <p:spPr/>
        <p:txBody>
          <a:bodyPr/>
          <a:lstStyle/>
          <a:p>
            <a:fld id="{5B1438BC-A5D1-4E32-8094-3E534CBB8749}" type="slidenum">
              <a:rPr lang="en-US" smtClean="0"/>
              <a:t>‹#›</a:t>
            </a:fld>
            <a:endParaRPr lang="en-US"/>
          </a:p>
        </p:txBody>
      </p:sp>
    </p:spTree>
    <p:extLst>
      <p:ext uri="{BB962C8B-B14F-4D97-AF65-F5344CB8AC3E}">
        <p14:creationId xmlns:p14="http://schemas.microsoft.com/office/powerpoint/2010/main" val="22052388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452FF-6A1A-1CD6-1517-4147A8977DB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9B68289-F1DB-4580-3A3E-AC10C20BE7AC}"/>
              </a:ext>
            </a:extLst>
          </p:cNvPr>
          <p:cNvSpPr>
            <a:spLocks noGrp="1"/>
          </p:cNvSpPr>
          <p:nvPr>
            <p:ph type="dt" sz="half" idx="10"/>
          </p:nvPr>
        </p:nvSpPr>
        <p:spPr/>
        <p:txBody>
          <a:bodyPr/>
          <a:lstStyle/>
          <a:p>
            <a:fld id="{D6C59F3E-A67F-479E-B333-7E75BEDB2FA7}" type="datetimeFigureOut">
              <a:rPr lang="en-US" smtClean="0"/>
              <a:t>2/28/2023</a:t>
            </a:fld>
            <a:endParaRPr lang="en-US"/>
          </a:p>
        </p:txBody>
      </p:sp>
      <p:sp>
        <p:nvSpPr>
          <p:cNvPr id="4" name="Footer Placeholder 3">
            <a:extLst>
              <a:ext uri="{FF2B5EF4-FFF2-40B4-BE49-F238E27FC236}">
                <a16:creationId xmlns:a16="http://schemas.microsoft.com/office/drawing/2014/main" id="{BA123145-2625-C507-F155-07EED6CB95D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B051724-FDFD-CC12-29C2-9F66632F2828}"/>
              </a:ext>
            </a:extLst>
          </p:cNvPr>
          <p:cNvSpPr>
            <a:spLocks noGrp="1"/>
          </p:cNvSpPr>
          <p:nvPr>
            <p:ph type="sldNum" sz="quarter" idx="12"/>
          </p:nvPr>
        </p:nvSpPr>
        <p:spPr/>
        <p:txBody>
          <a:bodyPr/>
          <a:lstStyle/>
          <a:p>
            <a:fld id="{5B1438BC-A5D1-4E32-8094-3E534CBB8749}" type="slidenum">
              <a:rPr lang="en-US" smtClean="0"/>
              <a:t>‹#›</a:t>
            </a:fld>
            <a:endParaRPr lang="en-US"/>
          </a:p>
        </p:txBody>
      </p:sp>
    </p:spTree>
    <p:extLst>
      <p:ext uri="{BB962C8B-B14F-4D97-AF65-F5344CB8AC3E}">
        <p14:creationId xmlns:p14="http://schemas.microsoft.com/office/powerpoint/2010/main" val="3952786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802C866-C7F5-F843-7276-6041BE34937E}"/>
              </a:ext>
            </a:extLst>
          </p:cNvPr>
          <p:cNvSpPr>
            <a:spLocks noGrp="1"/>
          </p:cNvSpPr>
          <p:nvPr>
            <p:ph type="dt" sz="half" idx="10"/>
          </p:nvPr>
        </p:nvSpPr>
        <p:spPr/>
        <p:txBody>
          <a:bodyPr/>
          <a:lstStyle/>
          <a:p>
            <a:fld id="{D6C59F3E-A67F-479E-B333-7E75BEDB2FA7}" type="datetimeFigureOut">
              <a:rPr lang="en-US" smtClean="0"/>
              <a:t>2/28/2023</a:t>
            </a:fld>
            <a:endParaRPr lang="en-US"/>
          </a:p>
        </p:txBody>
      </p:sp>
      <p:sp>
        <p:nvSpPr>
          <p:cNvPr id="3" name="Footer Placeholder 2">
            <a:extLst>
              <a:ext uri="{FF2B5EF4-FFF2-40B4-BE49-F238E27FC236}">
                <a16:creationId xmlns:a16="http://schemas.microsoft.com/office/drawing/2014/main" id="{9CAB4BBE-1555-5D5F-8113-3677C516CAE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E06CE11-7D39-157C-4F8F-528EE69A01C0}"/>
              </a:ext>
            </a:extLst>
          </p:cNvPr>
          <p:cNvSpPr>
            <a:spLocks noGrp="1"/>
          </p:cNvSpPr>
          <p:nvPr>
            <p:ph type="sldNum" sz="quarter" idx="12"/>
          </p:nvPr>
        </p:nvSpPr>
        <p:spPr/>
        <p:txBody>
          <a:bodyPr/>
          <a:lstStyle/>
          <a:p>
            <a:fld id="{5B1438BC-A5D1-4E32-8094-3E534CBB8749}" type="slidenum">
              <a:rPr lang="en-US" smtClean="0"/>
              <a:t>‹#›</a:t>
            </a:fld>
            <a:endParaRPr lang="en-US"/>
          </a:p>
        </p:txBody>
      </p:sp>
    </p:spTree>
    <p:extLst>
      <p:ext uri="{BB962C8B-B14F-4D97-AF65-F5344CB8AC3E}">
        <p14:creationId xmlns:p14="http://schemas.microsoft.com/office/powerpoint/2010/main" val="8704537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952DA9-3287-44CB-28E3-DEB009FC03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5DA98A3-4A5A-72EF-8098-7100A1FDD9D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29B8FBD-C31E-968C-9A7A-61FFEBAD07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3DCF48-2EF6-4840-1C31-0B7713F53C9B}"/>
              </a:ext>
            </a:extLst>
          </p:cNvPr>
          <p:cNvSpPr>
            <a:spLocks noGrp="1"/>
          </p:cNvSpPr>
          <p:nvPr>
            <p:ph type="dt" sz="half" idx="10"/>
          </p:nvPr>
        </p:nvSpPr>
        <p:spPr/>
        <p:txBody>
          <a:bodyPr/>
          <a:lstStyle/>
          <a:p>
            <a:fld id="{D6C59F3E-A67F-479E-B333-7E75BEDB2FA7}" type="datetimeFigureOut">
              <a:rPr lang="en-US" smtClean="0"/>
              <a:t>2/28/2023</a:t>
            </a:fld>
            <a:endParaRPr lang="en-US"/>
          </a:p>
        </p:txBody>
      </p:sp>
      <p:sp>
        <p:nvSpPr>
          <p:cNvPr id="6" name="Footer Placeholder 5">
            <a:extLst>
              <a:ext uri="{FF2B5EF4-FFF2-40B4-BE49-F238E27FC236}">
                <a16:creationId xmlns:a16="http://schemas.microsoft.com/office/drawing/2014/main" id="{21414828-0E49-F941-D61C-C35B8A514F7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C43FA5A-37A7-A2ED-9BB4-CAF805EB445C}"/>
              </a:ext>
            </a:extLst>
          </p:cNvPr>
          <p:cNvSpPr>
            <a:spLocks noGrp="1"/>
          </p:cNvSpPr>
          <p:nvPr>
            <p:ph type="sldNum" sz="quarter" idx="12"/>
          </p:nvPr>
        </p:nvSpPr>
        <p:spPr/>
        <p:txBody>
          <a:bodyPr/>
          <a:lstStyle/>
          <a:p>
            <a:fld id="{5B1438BC-A5D1-4E32-8094-3E534CBB8749}" type="slidenum">
              <a:rPr lang="en-US" smtClean="0"/>
              <a:t>‹#›</a:t>
            </a:fld>
            <a:endParaRPr lang="en-US"/>
          </a:p>
        </p:txBody>
      </p:sp>
    </p:spTree>
    <p:extLst>
      <p:ext uri="{BB962C8B-B14F-4D97-AF65-F5344CB8AC3E}">
        <p14:creationId xmlns:p14="http://schemas.microsoft.com/office/powerpoint/2010/main" val="17763730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12F2C-7FF0-D939-1B63-C7C8AAA1A62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7E2ED8A-8653-3F85-AE69-FF9EF1579EF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C2C7E31-C147-F678-C738-DAAFC51FE4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0D95450-6AC6-6A01-C118-E66F09FC65AC}"/>
              </a:ext>
            </a:extLst>
          </p:cNvPr>
          <p:cNvSpPr>
            <a:spLocks noGrp="1"/>
          </p:cNvSpPr>
          <p:nvPr>
            <p:ph type="dt" sz="half" idx="10"/>
          </p:nvPr>
        </p:nvSpPr>
        <p:spPr/>
        <p:txBody>
          <a:bodyPr/>
          <a:lstStyle/>
          <a:p>
            <a:fld id="{D6C59F3E-A67F-479E-B333-7E75BEDB2FA7}" type="datetimeFigureOut">
              <a:rPr lang="en-US" smtClean="0"/>
              <a:t>2/28/2023</a:t>
            </a:fld>
            <a:endParaRPr lang="en-US"/>
          </a:p>
        </p:txBody>
      </p:sp>
      <p:sp>
        <p:nvSpPr>
          <p:cNvPr id="6" name="Footer Placeholder 5">
            <a:extLst>
              <a:ext uri="{FF2B5EF4-FFF2-40B4-BE49-F238E27FC236}">
                <a16:creationId xmlns:a16="http://schemas.microsoft.com/office/drawing/2014/main" id="{B5316072-D086-7C8F-6974-5D0032F0260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AD8B08-C4A3-FC04-1CD2-03A294273CD4}"/>
              </a:ext>
            </a:extLst>
          </p:cNvPr>
          <p:cNvSpPr>
            <a:spLocks noGrp="1"/>
          </p:cNvSpPr>
          <p:nvPr>
            <p:ph type="sldNum" sz="quarter" idx="12"/>
          </p:nvPr>
        </p:nvSpPr>
        <p:spPr/>
        <p:txBody>
          <a:bodyPr/>
          <a:lstStyle/>
          <a:p>
            <a:fld id="{5B1438BC-A5D1-4E32-8094-3E534CBB8749}" type="slidenum">
              <a:rPr lang="en-US" smtClean="0"/>
              <a:t>‹#›</a:t>
            </a:fld>
            <a:endParaRPr lang="en-US"/>
          </a:p>
        </p:txBody>
      </p:sp>
    </p:spTree>
    <p:extLst>
      <p:ext uri="{BB962C8B-B14F-4D97-AF65-F5344CB8AC3E}">
        <p14:creationId xmlns:p14="http://schemas.microsoft.com/office/powerpoint/2010/main" val="2979714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DAA1FB7-7760-2260-1A33-1B210A2F516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A91036C-91EF-C2C4-B1D4-85FB8CC8A14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F6B6F63-7BDE-D024-9FDD-513419B64A7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C59F3E-A67F-479E-B333-7E75BEDB2FA7}" type="datetimeFigureOut">
              <a:rPr lang="en-US" smtClean="0"/>
              <a:t>2/28/2023</a:t>
            </a:fld>
            <a:endParaRPr lang="en-US"/>
          </a:p>
        </p:txBody>
      </p:sp>
      <p:sp>
        <p:nvSpPr>
          <p:cNvPr id="5" name="Footer Placeholder 4">
            <a:extLst>
              <a:ext uri="{FF2B5EF4-FFF2-40B4-BE49-F238E27FC236}">
                <a16:creationId xmlns:a16="http://schemas.microsoft.com/office/drawing/2014/main" id="{B7C1542A-8BA8-40FF-A173-1A51F4C88D3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C537DD3-0D7A-8D66-074B-8A8F37D90AD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1438BC-A5D1-4E32-8094-3E534CBB8749}" type="slidenum">
              <a:rPr lang="en-US" smtClean="0"/>
              <a:t>‹#›</a:t>
            </a:fld>
            <a:endParaRPr lang="en-US"/>
          </a:p>
        </p:txBody>
      </p:sp>
    </p:spTree>
    <p:extLst>
      <p:ext uri="{BB962C8B-B14F-4D97-AF65-F5344CB8AC3E}">
        <p14:creationId xmlns:p14="http://schemas.microsoft.com/office/powerpoint/2010/main" val="17406789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owl.purdue.edu/owl/owl_en_espanol/estilo_APA_7/lista_de_referencias_apa_fuentes_electr%C3%B3nicas.html"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C99AD3C8-0958-6081-4C03-28DEBD69EAB0}"/>
              </a:ext>
            </a:extLst>
          </p:cNvPr>
          <p:cNvCxnSpPr/>
          <p:nvPr/>
        </p:nvCxnSpPr>
        <p:spPr>
          <a:xfrm>
            <a:off x="643812" y="914400"/>
            <a:ext cx="10571584" cy="0"/>
          </a:xfrm>
          <a:prstGeom prst="line">
            <a:avLst/>
          </a:prstGeom>
        </p:spPr>
        <p:style>
          <a:lnRef idx="2">
            <a:schemeClr val="accent2"/>
          </a:lnRef>
          <a:fillRef idx="0">
            <a:schemeClr val="accent2"/>
          </a:fillRef>
          <a:effectRef idx="1">
            <a:schemeClr val="accent2"/>
          </a:effectRef>
          <a:fontRef idx="minor">
            <a:schemeClr val="tx1"/>
          </a:fontRef>
        </p:style>
      </p:cxnSp>
      <p:sp>
        <p:nvSpPr>
          <p:cNvPr id="5" name="TextBox 4">
            <a:extLst>
              <a:ext uri="{FF2B5EF4-FFF2-40B4-BE49-F238E27FC236}">
                <a16:creationId xmlns:a16="http://schemas.microsoft.com/office/drawing/2014/main" id="{BC9C00C7-97ED-A50F-5083-5847EAF6467F}"/>
              </a:ext>
            </a:extLst>
          </p:cNvPr>
          <p:cNvSpPr txBox="1"/>
          <p:nvPr/>
        </p:nvSpPr>
        <p:spPr>
          <a:xfrm>
            <a:off x="3047999" y="2587460"/>
            <a:ext cx="5741437" cy="769441"/>
          </a:xfrm>
          <a:prstGeom prst="rect">
            <a:avLst/>
          </a:prstGeom>
          <a:noFill/>
        </p:spPr>
        <p:txBody>
          <a:bodyPr wrap="square">
            <a:spAutoFit/>
          </a:bodyPr>
          <a:lstStyle/>
          <a:p>
            <a:pPr algn="ctr"/>
            <a:r>
              <a:rPr lang="en-US" sz="2200" b="1" i="0" dirty="0">
                <a:solidFill>
                  <a:srgbClr val="333333"/>
                </a:solidFill>
                <a:effectLst/>
                <a:latin typeface="Arial" panose="020B0604020202020204" pitchFamily="34" charset="0"/>
              </a:rPr>
              <a:t>Creating Citations</a:t>
            </a:r>
            <a:br>
              <a:rPr lang="en-US" sz="2200" b="1" i="0" dirty="0">
                <a:solidFill>
                  <a:srgbClr val="333333"/>
                </a:solidFill>
                <a:effectLst/>
                <a:latin typeface="Arial" panose="020B0604020202020204" pitchFamily="34" charset="0"/>
              </a:rPr>
            </a:br>
            <a:r>
              <a:rPr lang="en-US" sz="2200" b="1" i="0" dirty="0">
                <a:solidFill>
                  <a:srgbClr val="333333"/>
                </a:solidFill>
                <a:effectLst/>
                <a:latin typeface="Arial" panose="020B0604020202020204" pitchFamily="34" charset="0"/>
              </a:rPr>
              <a:t> &amp; Bibliographic Entries</a:t>
            </a:r>
          </a:p>
        </p:txBody>
      </p:sp>
      <p:sp>
        <p:nvSpPr>
          <p:cNvPr id="2" name="TextBox 1">
            <a:extLst>
              <a:ext uri="{FF2B5EF4-FFF2-40B4-BE49-F238E27FC236}">
                <a16:creationId xmlns:a16="http://schemas.microsoft.com/office/drawing/2014/main" id="{AD1D3B33-660C-D7AB-94FA-050FC2F01B08}"/>
              </a:ext>
            </a:extLst>
          </p:cNvPr>
          <p:cNvSpPr txBox="1"/>
          <p:nvPr/>
        </p:nvSpPr>
        <p:spPr>
          <a:xfrm>
            <a:off x="3047998" y="3878195"/>
            <a:ext cx="5741437" cy="430887"/>
          </a:xfrm>
          <a:prstGeom prst="rect">
            <a:avLst/>
          </a:prstGeom>
          <a:noFill/>
        </p:spPr>
        <p:txBody>
          <a:bodyPr wrap="square">
            <a:spAutoFit/>
          </a:bodyPr>
          <a:lstStyle/>
          <a:p>
            <a:pPr algn="ctr"/>
            <a:r>
              <a:rPr lang="es-419" sz="2200" b="1" i="0" dirty="0">
                <a:solidFill>
                  <a:srgbClr val="333333"/>
                </a:solidFill>
                <a:effectLst/>
                <a:latin typeface="Arial" panose="020B0604020202020204" pitchFamily="34" charset="0"/>
              </a:rPr>
              <a:t>Software aplicado a ciencias sociales</a:t>
            </a:r>
          </a:p>
        </p:txBody>
      </p:sp>
    </p:spTree>
    <p:extLst>
      <p:ext uri="{BB962C8B-B14F-4D97-AF65-F5344CB8AC3E}">
        <p14:creationId xmlns:p14="http://schemas.microsoft.com/office/powerpoint/2010/main" val="35562606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43DA99D-61A2-113A-9FF7-9BC1C79FDC4F}"/>
              </a:ext>
            </a:extLst>
          </p:cNvPr>
          <p:cNvPicPr>
            <a:picLocks noChangeAspect="1"/>
          </p:cNvPicPr>
          <p:nvPr/>
        </p:nvPicPr>
        <p:blipFill>
          <a:blip r:embed="rId2"/>
          <a:stretch>
            <a:fillRect/>
          </a:stretch>
        </p:blipFill>
        <p:spPr>
          <a:xfrm>
            <a:off x="449919" y="1330292"/>
            <a:ext cx="10604161" cy="1182181"/>
          </a:xfrm>
          <a:prstGeom prst="rect">
            <a:avLst/>
          </a:prstGeom>
        </p:spPr>
      </p:pic>
      <p:sp>
        <p:nvSpPr>
          <p:cNvPr id="4" name="TextBox 3">
            <a:extLst>
              <a:ext uri="{FF2B5EF4-FFF2-40B4-BE49-F238E27FC236}">
                <a16:creationId xmlns:a16="http://schemas.microsoft.com/office/drawing/2014/main" id="{672285B2-F1BC-F1E5-7279-6C1A896190E6}"/>
              </a:ext>
            </a:extLst>
          </p:cNvPr>
          <p:cNvSpPr txBox="1"/>
          <p:nvPr/>
        </p:nvSpPr>
        <p:spPr>
          <a:xfrm>
            <a:off x="5082073" y="3447598"/>
            <a:ext cx="2615682" cy="646331"/>
          </a:xfrm>
          <a:prstGeom prst="rect">
            <a:avLst/>
          </a:prstGeom>
          <a:noFill/>
        </p:spPr>
        <p:txBody>
          <a:bodyPr wrap="square">
            <a:spAutoFit/>
          </a:bodyPr>
          <a:lstStyle/>
          <a:p>
            <a:r>
              <a:rPr lang="en-US" b="1" i="0" dirty="0">
                <a:solidFill>
                  <a:srgbClr val="222222"/>
                </a:solidFill>
                <a:effectLst/>
                <a:latin typeface="Helvetica" panose="020B0604020202020204" pitchFamily="34" charset="0"/>
              </a:rPr>
              <a:t>paraphrase, a quotation?</a:t>
            </a:r>
            <a:endParaRPr lang="en-US" b="1" dirty="0"/>
          </a:p>
        </p:txBody>
      </p:sp>
    </p:spTree>
    <p:extLst>
      <p:ext uri="{BB962C8B-B14F-4D97-AF65-F5344CB8AC3E}">
        <p14:creationId xmlns:p14="http://schemas.microsoft.com/office/powerpoint/2010/main" val="36925005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DDA091C-8361-9F77-1C53-0C4E92CB863A}"/>
              </a:ext>
            </a:extLst>
          </p:cNvPr>
          <p:cNvSpPr txBox="1">
            <a:spLocks/>
          </p:cNvSpPr>
          <p:nvPr/>
        </p:nvSpPr>
        <p:spPr>
          <a:xfrm>
            <a:off x="909030" y="1622137"/>
            <a:ext cx="10798287" cy="426896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5000" dirty="0">
              <a:ea typeface="+mj-lt"/>
              <a:cs typeface="+mj-lt"/>
            </a:endParaRPr>
          </a:p>
        </p:txBody>
      </p:sp>
      <p:sp>
        <p:nvSpPr>
          <p:cNvPr id="5" name="TextBox 4">
            <a:extLst>
              <a:ext uri="{FF2B5EF4-FFF2-40B4-BE49-F238E27FC236}">
                <a16:creationId xmlns:a16="http://schemas.microsoft.com/office/drawing/2014/main" id="{00110B10-D602-27C2-58DE-4FD1E70A7FC9}"/>
              </a:ext>
            </a:extLst>
          </p:cNvPr>
          <p:cNvSpPr txBox="1"/>
          <p:nvPr/>
        </p:nvSpPr>
        <p:spPr>
          <a:xfrm>
            <a:off x="1094280" y="2234624"/>
            <a:ext cx="10093123" cy="3108543"/>
          </a:xfrm>
          <a:prstGeom prst="rect">
            <a:avLst/>
          </a:prstGeom>
          <a:noFill/>
        </p:spPr>
        <p:txBody>
          <a:bodyPr wrap="square" rtlCol="0">
            <a:spAutoFit/>
          </a:bodyPr>
          <a:lstStyle/>
          <a:p>
            <a:pPr algn="just"/>
            <a:r>
              <a:rPr lang="en-US" sz="2800" dirty="0">
                <a:latin typeface="Calibri" panose="020F0502020204030204" pitchFamily="34" charset="0"/>
                <a:cs typeface="Calibri" panose="020F0502020204030204" pitchFamily="34" charset="0"/>
              </a:rPr>
              <a:t>A citation attributes the use of words, ideas, or information taken from another author, or any other work as part of scholarly research.</a:t>
            </a:r>
          </a:p>
          <a:p>
            <a:pPr algn="just"/>
            <a:endParaRPr lang="en-US" sz="2800" dirty="0">
              <a:latin typeface="Calibri" panose="020F0502020204030204" pitchFamily="34" charset="0"/>
              <a:cs typeface="Calibri" panose="020F0502020204030204" pitchFamily="34" charset="0"/>
            </a:endParaRPr>
          </a:p>
          <a:p>
            <a:pPr algn="just"/>
            <a:r>
              <a:rPr lang="en-US" sz="2800" dirty="0">
                <a:latin typeface="Calibri" panose="020F0502020204030204" pitchFamily="34" charset="0"/>
                <a:cs typeface="Calibri" panose="020F0502020204030204" pitchFamily="34" charset="0"/>
              </a:rPr>
              <a:t>If the information is not general knowledge and it came from somewhere else, then a citation is necessary to give </a:t>
            </a:r>
            <a:r>
              <a:rPr lang="en-US" sz="2800" b="1" dirty="0">
                <a:latin typeface="Calibri" panose="020F0502020204030204" pitchFamily="34" charset="0"/>
                <a:cs typeface="Calibri" panose="020F0502020204030204" pitchFamily="34" charset="0"/>
              </a:rPr>
              <a:t>credit</a:t>
            </a:r>
            <a:r>
              <a:rPr lang="en-US" sz="2800" dirty="0">
                <a:latin typeface="Calibri" panose="020F0502020204030204" pitchFamily="34" charset="0"/>
                <a:cs typeface="Calibri" panose="020F0502020204030204" pitchFamily="34" charset="0"/>
              </a:rPr>
              <a:t> to the source.</a:t>
            </a:r>
          </a:p>
        </p:txBody>
      </p:sp>
      <p:sp>
        <p:nvSpPr>
          <p:cNvPr id="6" name="Subtitle 2">
            <a:extLst>
              <a:ext uri="{FF2B5EF4-FFF2-40B4-BE49-F238E27FC236}">
                <a16:creationId xmlns:a16="http://schemas.microsoft.com/office/drawing/2014/main" id="{74133612-B475-7F88-F622-51D35F74340E}"/>
              </a:ext>
            </a:extLst>
          </p:cNvPr>
          <p:cNvSpPr txBox="1">
            <a:spLocks/>
          </p:cNvSpPr>
          <p:nvPr/>
        </p:nvSpPr>
        <p:spPr>
          <a:xfrm>
            <a:off x="1259173" y="1068412"/>
            <a:ext cx="3577744" cy="751327"/>
          </a:xfrm>
          <a:prstGeom prst="rect">
            <a:avLst/>
          </a:prstGeom>
        </p:spPr>
        <p:txBody>
          <a:bodyPr vert="horz" lIns="91440" tIns="91440" rIns="91440" bIns="9144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200" dirty="0"/>
              <a:t>What is a citation?</a:t>
            </a:r>
          </a:p>
        </p:txBody>
      </p:sp>
      <p:cxnSp>
        <p:nvCxnSpPr>
          <p:cNvPr id="7" name="Straight Connector 6">
            <a:extLst>
              <a:ext uri="{FF2B5EF4-FFF2-40B4-BE49-F238E27FC236}">
                <a16:creationId xmlns:a16="http://schemas.microsoft.com/office/drawing/2014/main" id="{D53E5815-7BB4-A120-168F-082F182205C6}"/>
              </a:ext>
            </a:extLst>
          </p:cNvPr>
          <p:cNvCxnSpPr/>
          <p:nvPr/>
        </p:nvCxnSpPr>
        <p:spPr>
          <a:xfrm>
            <a:off x="643812" y="914400"/>
            <a:ext cx="10571584" cy="0"/>
          </a:xfrm>
          <a:prstGeom prst="line">
            <a:avLst/>
          </a:prstGeom>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17567264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DDA091C-8361-9F77-1C53-0C4E92CB863A}"/>
              </a:ext>
            </a:extLst>
          </p:cNvPr>
          <p:cNvSpPr txBox="1">
            <a:spLocks/>
          </p:cNvSpPr>
          <p:nvPr/>
        </p:nvSpPr>
        <p:spPr>
          <a:xfrm>
            <a:off x="909030" y="1622137"/>
            <a:ext cx="10798287" cy="426896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5000" dirty="0">
              <a:ea typeface="+mj-lt"/>
              <a:cs typeface="+mj-lt"/>
            </a:endParaRPr>
          </a:p>
        </p:txBody>
      </p:sp>
      <p:sp>
        <p:nvSpPr>
          <p:cNvPr id="2" name="Subtitle 2">
            <a:extLst>
              <a:ext uri="{FF2B5EF4-FFF2-40B4-BE49-F238E27FC236}">
                <a16:creationId xmlns:a16="http://schemas.microsoft.com/office/drawing/2014/main" id="{7A70058F-A2E1-251E-672A-B7CA6991913C}"/>
              </a:ext>
            </a:extLst>
          </p:cNvPr>
          <p:cNvSpPr txBox="1">
            <a:spLocks/>
          </p:cNvSpPr>
          <p:nvPr/>
        </p:nvSpPr>
        <p:spPr>
          <a:xfrm>
            <a:off x="1074275" y="903598"/>
            <a:ext cx="4836917" cy="643908"/>
          </a:xfrm>
          <a:prstGeom prst="rect">
            <a:avLst/>
          </a:prstGeom>
        </p:spPr>
        <p:txBody>
          <a:bodyPr vert="horz" lIns="91440" tIns="91440" rIns="91440" bIns="9144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dirty="0"/>
              <a:t>What is an in-text citation?</a:t>
            </a:r>
          </a:p>
        </p:txBody>
      </p:sp>
      <p:sp>
        <p:nvSpPr>
          <p:cNvPr id="3" name="TextBox 2">
            <a:extLst>
              <a:ext uri="{FF2B5EF4-FFF2-40B4-BE49-F238E27FC236}">
                <a16:creationId xmlns:a16="http://schemas.microsoft.com/office/drawing/2014/main" id="{CA1AA859-D292-707D-65D0-6EC663449F74}"/>
              </a:ext>
            </a:extLst>
          </p:cNvPr>
          <p:cNvSpPr txBox="1"/>
          <p:nvPr/>
        </p:nvSpPr>
        <p:spPr>
          <a:xfrm>
            <a:off x="1074275" y="2126856"/>
            <a:ext cx="10513122" cy="3108543"/>
          </a:xfrm>
          <a:prstGeom prst="rect">
            <a:avLst/>
          </a:prstGeom>
          <a:noFill/>
        </p:spPr>
        <p:txBody>
          <a:bodyPr wrap="square" rtlCol="0">
            <a:spAutoFit/>
          </a:bodyPr>
          <a:lstStyle/>
          <a:p>
            <a:pPr lvl="0" algn="just">
              <a:buChar char="•"/>
            </a:pPr>
            <a:r>
              <a:rPr lang="en-US" sz="2800" dirty="0">
                <a:latin typeface="Calibri" panose="020F0502020204030204" pitchFamily="34" charset="0"/>
                <a:cs typeface="Calibri" panose="020F0502020204030204" pitchFamily="34" charset="0"/>
              </a:rPr>
              <a:t>An in-text citation is also called a </a:t>
            </a:r>
            <a:r>
              <a:rPr lang="en-US" sz="2800" b="1" dirty="0">
                <a:latin typeface="Calibri" panose="020F0502020204030204" pitchFamily="34" charset="0"/>
                <a:cs typeface="Calibri" panose="020F0502020204030204" pitchFamily="34" charset="0"/>
              </a:rPr>
              <a:t>parenthetical citation</a:t>
            </a:r>
            <a:r>
              <a:rPr lang="en-US" sz="2800" dirty="0">
                <a:latin typeface="Calibri" panose="020F0502020204030204" pitchFamily="34" charset="0"/>
                <a:cs typeface="Calibri" panose="020F0502020204030204" pitchFamily="34" charset="0"/>
              </a:rPr>
              <a:t>. </a:t>
            </a:r>
          </a:p>
          <a:p>
            <a:pPr lvl="0" algn="just"/>
            <a:endParaRPr lang="en-US" sz="2800" dirty="0">
              <a:latin typeface="Calibri" panose="020F0502020204030204" pitchFamily="34" charset="0"/>
              <a:cs typeface="Calibri" panose="020F0502020204030204" pitchFamily="34" charset="0"/>
            </a:endParaRPr>
          </a:p>
          <a:p>
            <a:pPr lvl="0" algn="just">
              <a:buChar char="•"/>
            </a:pPr>
            <a:r>
              <a:rPr lang="en-US" sz="2800" dirty="0">
                <a:latin typeface="Calibri" panose="020F0502020204030204" pitchFamily="34" charset="0"/>
                <a:cs typeface="Calibri" panose="020F0502020204030204" pitchFamily="34" charset="0"/>
              </a:rPr>
              <a:t>An in-text citation can be a direct quote, summary, or a rephrased thought or idea from another source.</a:t>
            </a:r>
          </a:p>
          <a:p>
            <a:pPr lvl="0" algn="just"/>
            <a:endParaRPr lang="en-US" sz="2800" dirty="0">
              <a:latin typeface="Calibri" panose="020F0502020204030204" pitchFamily="34" charset="0"/>
              <a:cs typeface="Calibri" panose="020F0502020204030204" pitchFamily="34" charset="0"/>
            </a:endParaRPr>
          </a:p>
          <a:p>
            <a:pPr lvl="0" algn="just">
              <a:buChar char="•"/>
            </a:pPr>
            <a:r>
              <a:rPr lang="en-US" sz="2800" dirty="0">
                <a:latin typeface="Calibri" panose="020F0502020204030204" pitchFamily="34" charset="0"/>
                <a:cs typeface="Calibri" panose="020F0502020204030204" pitchFamily="34" charset="0"/>
              </a:rPr>
              <a:t>An in-text citation draws the reader's attention to an outside source and denotes a reference in the bibliographic page.</a:t>
            </a:r>
            <a:endParaRPr lang="en-US" sz="2800" dirty="0"/>
          </a:p>
        </p:txBody>
      </p:sp>
      <p:cxnSp>
        <p:nvCxnSpPr>
          <p:cNvPr id="7" name="Straight Connector 6">
            <a:extLst>
              <a:ext uri="{FF2B5EF4-FFF2-40B4-BE49-F238E27FC236}">
                <a16:creationId xmlns:a16="http://schemas.microsoft.com/office/drawing/2014/main" id="{0386F112-4961-94FB-4054-112C11601171}"/>
              </a:ext>
            </a:extLst>
          </p:cNvPr>
          <p:cNvCxnSpPr/>
          <p:nvPr/>
        </p:nvCxnSpPr>
        <p:spPr>
          <a:xfrm>
            <a:off x="643812" y="914400"/>
            <a:ext cx="10571584" cy="0"/>
          </a:xfrm>
          <a:prstGeom prst="line">
            <a:avLst/>
          </a:prstGeom>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20124347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DDA091C-8361-9F77-1C53-0C4E92CB863A}"/>
              </a:ext>
            </a:extLst>
          </p:cNvPr>
          <p:cNvSpPr txBox="1">
            <a:spLocks/>
          </p:cNvSpPr>
          <p:nvPr/>
        </p:nvSpPr>
        <p:spPr>
          <a:xfrm>
            <a:off x="909030" y="1622137"/>
            <a:ext cx="10798287" cy="426896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5000" dirty="0">
              <a:ea typeface="+mj-lt"/>
              <a:cs typeface="+mj-lt"/>
            </a:endParaRPr>
          </a:p>
        </p:txBody>
      </p:sp>
      <p:cxnSp>
        <p:nvCxnSpPr>
          <p:cNvPr id="7" name="Straight Connector 6">
            <a:extLst>
              <a:ext uri="{FF2B5EF4-FFF2-40B4-BE49-F238E27FC236}">
                <a16:creationId xmlns:a16="http://schemas.microsoft.com/office/drawing/2014/main" id="{0386F112-4961-94FB-4054-112C11601171}"/>
              </a:ext>
            </a:extLst>
          </p:cNvPr>
          <p:cNvCxnSpPr/>
          <p:nvPr/>
        </p:nvCxnSpPr>
        <p:spPr>
          <a:xfrm>
            <a:off x="643812" y="914400"/>
            <a:ext cx="10571584" cy="0"/>
          </a:xfrm>
          <a:prstGeom prst="line">
            <a:avLst/>
          </a:prstGeom>
        </p:spPr>
        <p:style>
          <a:lnRef idx="2">
            <a:schemeClr val="accent2"/>
          </a:lnRef>
          <a:fillRef idx="0">
            <a:schemeClr val="accent2"/>
          </a:fillRef>
          <a:effectRef idx="1">
            <a:schemeClr val="accent2"/>
          </a:effectRef>
          <a:fontRef idx="minor">
            <a:schemeClr val="tx1"/>
          </a:fontRef>
        </p:style>
      </p:cxnSp>
      <p:sp>
        <p:nvSpPr>
          <p:cNvPr id="5" name="Subtitle 2">
            <a:extLst>
              <a:ext uri="{FF2B5EF4-FFF2-40B4-BE49-F238E27FC236}">
                <a16:creationId xmlns:a16="http://schemas.microsoft.com/office/drawing/2014/main" id="{0300D3DC-206E-C94D-D2AF-17A71E764CA4}"/>
              </a:ext>
            </a:extLst>
          </p:cNvPr>
          <p:cNvSpPr txBox="1">
            <a:spLocks/>
          </p:cNvSpPr>
          <p:nvPr/>
        </p:nvSpPr>
        <p:spPr>
          <a:xfrm>
            <a:off x="1018291" y="1042154"/>
            <a:ext cx="4836917" cy="643908"/>
          </a:xfrm>
          <a:prstGeom prst="rect">
            <a:avLst/>
          </a:prstGeom>
        </p:spPr>
        <p:txBody>
          <a:bodyPr vert="horz" lIns="91440" tIns="91440" rIns="91440" bIns="9144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dirty="0"/>
              <a:t>Citation examples</a:t>
            </a:r>
          </a:p>
        </p:txBody>
      </p:sp>
      <p:sp>
        <p:nvSpPr>
          <p:cNvPr id="6" name="TextBox 5">
            <a:extLst>
              <a:ext uri="{FF2B5EF4-FFF2-40B4-BE49-F238E27FC236}">
                <a16:creationId xmlns:a16="http://schemas.microsoft.com/office/drawing/2014/main" id="{7C6C8170-2605-2C33-70A4-28EB50424B84}"/>
              </a:ext>
            </a:extLst>
          </p:cNvPr>
          <p:cNvSpPr txBox="1"/>
          <p:nvPr/>
        </p:nvSpPr>
        <p:spPr>
          <a:xfrm>
            <a:off x="1074275" y="2126856"/>
            <a:ext cx="10402378" cy="4401205"/>
          </a:xfrm>
          <a:prstGeom prst="rect">
            <a:avLst/>
          </a:prstGeom>
          <a:noFill/>
        </p:spPr>
        <p:txBody>
          <a:bodyPr wrap="square" rtlCol="0">
            <a:spAutoFit/>
          </a:bodyPr>
          <a:lstStyle/>
          <a:p>
            <a:pPr lvl="0">
              <a:buChar char="•"/>
            </a:pPr>
            <a:r>
              <a:rPr lang="en-US" sz="2800" dirty="0">
                <a:solidFill>
                  <a:srgbClr val="000000"/>
                </a:solidFill>
                <a:latin typeface="Roboto" panose="02000000000000000000" pitchFamily="2" charset="0"/>
              </a:rPr>
              <a:t> …</a:t>
            </a:r>
            <a:r>
              <a:rPr lang="en-US" sz="2800" dirty="0" err="1">
                <a:solidFill>
                  <a:srgbClr val="000000"/>
                </a:solidFill>
                <a:latin typeface="Roboto" panose="02000000000000000000" pitchFamily="2" charset="0"/>
              </a:rPr>
              <a:t>esto</a:t>
            </a:r>
            <a:r>
              <a:rPr lang="en-US" sz="2800" dirty="0">
                <a:solidFill>
                  <a:srgbClr val="000000"/>
                </a:solidFill>
                <a:latin typeface="Roboto" panose="02000000000000000000" pitchFamily="2" charset="0"/>
              </a:rPr>
              <a:t> ha </a:t>
            </a:r>
            <a:r>
              <a:rPr lang="en-US" sz="2800" dirty="0" err="1">
                <a:solidFill>
                  <a:srgbClr val="000000"/>
                </a:solidFill>
                <a:latin typeface="Roboto" panose="02000000000000000000" pitchFamily="2" charset="0"/>
              </a:rPr>
              <a:t>sido</a:t>
            </a:r>
            <a:r>
              <a:rPr lang="en-US" sz="2800" dirty="0">
                <a:solidFill>
                  <a:srgbClr val="000000"/>
                </a:solidFill>
                <a:latin typeface="Roboto" panose="02000000000000000000" pitchFamily="2" charset="0"/>
              </a:rPr>
              <a:t> visto </a:t>
            </a:r>
            <a:r>
              <a:rPr lang="en-US" sz="2800" dirty="0" err="1">
                <a:solidFill>
                  <a:srgbClr val="000000"/>
                </a:solidFill>
                <a:latin typeface="Roboto" panose="02000000000000000000" pitchFamily="2" charset="0"/>
              </a:rPr>
              <a:t>en</a:t>
            </a:r>
            <a:r>
              <a:rPr lang="en-US" sz="2800" dirty="0">
                <a:solidFill>
                  <a:srgbClr val="000000"/>
                </a:solidFill>
                <a:latin typeface="Roboto" panose="02000000000000000000" pitchFamily="2" charset="0"/>
              </a:rPr>
              <a:t> un </a:t>
            </a:r>
            <a:r>
              <a:rPr lang="en-US" sz="2800" dirty="0" err="1">
                <a:solidFill>
                  <a:srgbClr val="000000"/>
                </a:solidFill>
                <a:latin typeface="Roboto" panose="02000000000000000000" pitchFamily="2" charset="0"/>
              </a:rPr>
              <a:t>estudio</a:t>
            </a:r>
            <a:r>
              <a:rPr lang="en-US" sz="2800" dirty="0">
                <a:solidFill>
                  <a:srgbClr val="000000"/>
                </a:solidFill>
                <a:latin typeface="Roboto" panose="02000000000000000000" pitchFamily="2" charset="0"/>
              </a:rPr>
              <a:t> </a:t>
            </a:r>
            <a:r>
              <a:rPr lang="en-US" sz="2800" dirty="0" err="1">
                <a:solidFill>
                  <a:srgbClr val="000000"/>
                </a:solidFill>
                <a:latin typeface="Roboto" panose="02000000000000000000" pitchFamily="2" charset="0"/>
              </a:rPr>
              <a:t>australiano</a:t>
            </a:r>
            <a:r>
              <a:rPr lang="en-US" sz="2800" dirty="0">
                <a:solidFill>
                  <a:srgbClr val="000000"/>
                </a:solidFill>
                <a:latin typeface="Roboto" panose="02000000000000000000" pitchFamily="2" charset="0"/>
              </a:rPr>
              <a:t> (Conger, 1979). </a:t>
            </a:r>
          </a:p>
          <a:p>
            <a:pPr lvl="0"/>
            <a:endParaRPr lang="en-US" sz="2800" dirty="0">
              <a:solidFill>
                <a:srgbClr val="000000"/>
              </a:solidFill>
              <a:latin typeface="Roboto" panose="02000000000000000000" pitchFamily="2" charset="0"/>
            </a:endParaRPr>
          </a:p>
          <a:p>
            <a:pPr lvl="0">
              <a:buChar char="•"/>
            </a:pPr>
            <a:r>
              <a:rPr lang="en-US" sz="2800" dirty="0">
                <a:solidFill>
                  <a:srgbClr val="000000"/>
                </a:solidFill>
                <a:latin typeface="Roboto" panose="02000000000000000000" pitchFamily="2" charset="0"/>
              </a:rPr>
              <a:t>Conger ( 1979) ha </a:t>
            </a:r>
            <a:r>
              <a:rPr lang="en-US" sz="2800" dirty="0" err="1">
                <a:solidFill>
                  <a:srgbClr val="000000"/>
                </a:solidFill>
                <a:latin typeface="Roboto" panose="02000000000000000000" pitchFamily="2" charset="0"/>
              </a:rPr>
              <a:t>argumentado</a:t>
            </a:r>
            <a:r>
              <a:rPr lang="en-US" sz="2800" dirty="0">
                <a:solidFill>
                  <a:srgbClr val="000000"/>
                </a:solidFill>
                <a:latin typeface="Roboto" panose="02000000000000000000" pitchFamily="2" charset="0"/>
              </a:rPr>
              <a:t> que…</a:t>
            </a:r>
          </a:p>
          <a:p>
            <a:pPr lvl="0">
              <a:buChar char="•"/>
            </a:pPr>
            <a:endParaRPr lang="en-US" sz="2800" dirty="0">
              <a:solidFill>
                <a:srgbClr val="000000"/>
              </a:solidFill>
              <a:latin typeface="Roboto" panose="02000000000000000000" pitchFamily="2" charset="0"/>
            </a:endParaRPr>
          </a:p>
          <a:p>
            <a:pPr lvl="0">
              <a:buChar char="•"/>
            </a:pPr>
            <a:r>
              <a:rPr lang="en-US" sz="2800" dirty="0">
                <a:solidFill>
                  <a:srgbClr val="000000"/>
                </a:solidFill>
                <a:latin typeface="Roboto" panose="02000000000000000000" pitchFamily="2" charset="0"/>
              </a:rPr>
              <a:t> In 1979, Conger </a:t>
            </a:r>
            <a:r>
              <a:rPr lang="es-ES" sz="2800" dirty="0">
                <a:solidFill>
                  <a:srgbClr val="000000"/>
                </a:solidFill>
                <a:latin typeface="Roboto" panose="02000000000000000000" pitchFamily="2" charset="0"/>
              </a:rPr>
              <a:t>realizó </a:t>
            </a:r>
            <a:r>
              <a:rPr lang="es-ES" sz="2800" b="0" i="0" dirty="0">
                <a:solidFill>
                  <a:srgbClr val="000000"/>
                </a:solidFill>
                <a:effectLst/>
                <a:latin typeface="Roboto" panose="02000000000000000000" pitchFamily="2" charset="0"/>
              </a:rPr>
              <a:t>un estudio que demostró que…</a:t>
            </a:r>
          </a:p>
          <a:p>
            <a:pPr lvl="0">
              <a:buChar char="•"/>
            </a:pPr>
            <a:endParaRPr lang="es-ES" sz="2800" dirty="0">
              <a:solidFill>
                <a:srgbClr val="000000"/>
              </a:solidFill>
              <a:latin typeface="Roboto" panose="02000000000000000000" pitchFamily="2" charset="0"/>
            </a:endParaRPr>
          </a:p>
          <a:p>
            <a:pPr lvl="0">
              <a:buChar char="•"/>
            </a:pPr>
            <a:r>
              <a:rPr lang="en-US" sz="2800" b="0" i="0" dirty="0">
                <a:solidFill>
                  <a:srgbClr val="505050"/>
                </a:solidFill>
                <a:effectLst/>
                <a:latin typeface="arial" panose="020B0604020202020204" pitchFamily="34" charset="0"/>
              </a:rPr>
              <a:t> </a:t>
            </a:r>
            <a:r>
              <a:rPr lang="en-US" sz="2800" dirty="0">
                <a:solidFill>
                  <a:srgbClr val="000000"/>
                </a:solidFill>
                <a:latin typeface="Roboto" panose="02000000000000000000" pitchFamily="2" charset="0"/>
              </a:rPr>
              <a:t>(Davidson &amp; Harrington, 2002)</a:t>
            </a:r>
            <a:endParaRPr lang="es-ES" sz="2800" dirty="0">
              <a:solidFill>
                <a:srgbClr val="000000"/>
              </a:solidFill>
              <a:latin typeface="Roboto" panose="02000000000000000000" pitchFamily="2" charset="0"/>
            </a:endParaRPr>
          </a:p>
          <a:p>
            <a:pPr lvl="0">
              <a:buChar char="•"/>
            </a:pPr>
            <a:endParaRPr lang="es-ES" sz="2800" dirty="0">
              <a:solidFill>
                <a:srgbClr val="000000"/>
              </a:solidFill>
              <a:latin typeface="Roboto" panose="02000000000000000000" pitchFamily="2" charset="0"/>
            </a:endParaRPr>
          </a:p>
          <a:p>
            <a:pPr lvl="0">
              <a:buChar char="•"/>
            </a:pPr>
            <a:r>
              <a:rPr lang="en-US" sz="2800" dirty="0">
                <a:solidFill>
                  <a:srgbClr val="000000"/>
                </a:solidFill>
                <a:latin typeface="Roboto" panose="02000000000000000000" pitchFamily="2" charset="0"/>
              </a:rPr>
              <a:t> Davidson and Harrington (2002)...</a:t>
            </a:r>
            <a:endParaRPr lang="es-ES" sz="2800" dirty="0">
              <a:solidFill>
                <a:srgbClr val="000000"/>
              </a:solidFill>
              <a:latin typeface="Roboto" panose="02000000000000000000" pitchFamily="2" charset="0"/>
            </a:endParaRPr>
          </a:p>
          <a:p>
            <a:pPr lvl="0">
              <a:buChar char="•"/>
            </a:pPr>
            <a:endParaRPr lang="en-US" sz="2800" dirty="0"/>
          </a:p>
        </p:txBody>
      </p:sp>
    </p:spTree>
    <p:extLst>
      <p:ext uri="{BB962C8B-B14F-4D97-AF65-F5344CB8AC3E}">
        <p14:creationId xmlns:p14="http://schemas.microsoft.com/office/powerpoint/2010/main" val="16433893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a:extLst>
              <a:ext uri="{FF2B5EF4-FFF2-40B4-BE49-F238E27FC236}">
                <a16:creationId xmlns:a16="http://schemas.microsoft.com/office/drawing/2014/main" id="{1D4E0436-7BC1-1FD3-62A1-25F0EE9FAF28}"/>
              </a:ext>
            </a:extLst>
          </p:cNvPr>
          <p:cNvSpPr txBox="1">
            <a:spLocks/>
          </p:cNvSpPr>
          <p:nvPr/>
        </p:nvSpPr>
        <p:spPr>
          <a:xfrm>
            <a:off x="1024327" y="1128241"/>
            <a:ext cx="5596348" cy="810752"/>
          </a:xfrm>
          <a:prstGeom prst="rect">
            <a:avLst/>
          </a:prstGeom>
        </p:spPr>
        <p:txBody>
          <a:bodyPr vert="horz" lIns="91440" tIns="91440" rIns="91440" bIns="9144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dirty="0"/>
              <a:t>What is a bibliographic  style?</a:t>
            </a:r>
          </a:p>
        </p:txBody>
      </p:sp>
      <p:sp>
        <p:nvSpPr>
          <p:cNvPr id="6" name="TextBox 5">
            <a:extLst>
              <a:ext uri="{FF2B5EF4-FFF2-40B4-BE49-F238E27FC236}">
                <a16:creationId xmlns:a16="http://schemas.microsoft.com/office/drawing/2014/main" id="{C02B5BDF-6F35-D73C-B310-4F1E1B155244}"/>
              </a:ext>
            </a:extLst>
          </p:cNvPr>
          <p:cNvSpPr txBox="1"/>
          <p:nvPr/>
        </p:nvSpPr>
        <p:spPr>
          <a:xfrm>
            <a:off x="839438" y="2268371"/>
            <a:ext cx="10513122" cy="3539430"/>
          </a:xfrm>
          <a:prstGeom prst="rect">
            <a:avLst/>
          </a:prstGeom>
          <a:noFill/>
        </p:spPr>
        <p:txBody>
          <a:bodyPr wrap="square" rtlCol="0">
            <a:spAutoFit/>
          </a:bodyPr>
          <a:lstStyle/>
          <a:p>
            <a:pPr>
              <a:buFontTx/>
              <a:buChar char="•"/>
            </a:pPr>
            <a:r>
              <a:rPr lang="en-US" sz="2800" dirty="0">
                <a:latin typeface="Calibri" panose="020F0502020204030204" pitchFamily="34" charset="0"/>
                <a:cs typeface="Calibri" panose="020F0502020204030204" pitchFamily="34" charset="0"/>
              </a:rPr>
              <a:t> Bibliographic elements consists of information needed to verify the source of information. </a:t>
            </a:r>
          </a:p>
          <a:p>
            <a:endParaRPr lang="en-US" sz="2800" dirty="0">
              <a:latin typeface="Calibri" panose="020F0502020204030204" pitchFamily="34" charset="0"/>
              <a:cs typeface="Calibri" panose="020F0502020204030204" pitchFamily="34" charset="0"/>
            </a:endParaRPr>
          </a:p>
          <a:p>
            <a:pPr>
              <a:buFontTx/>
              <a:buChar char="•"/>
            </a:pPr>
            <a:r>
              <a:rPr lang="en-US" sz="2800" dirty="0">
                <a:latin typeface="Calibri" panose="020F0502020204030204" pitchFamily="34" charset="0"/>
                <a:cs typeface="Calibri" panose="020F0502020204030204" pitchFamily="34" charset="0"/>
              </a:rPr>
              <a:t>The style of the citation or bibliographic elements depends upon the school for which the academic paper is written. </a:t>
            </a:r>
          </a:p>
          <a:p>
            <a:pPr>
              <a:buFontTx/>
              <a:buChar char="•"/>
            </a:pPr>
            <a:endParaRPr lang="en-US" sz="2800" dirty="0">
              <a:latin typeface="Calibri" panose="020F0502020204030204" pitchFamily="34" charset="0"/>
              <a:cs typeface="Calibri" panose="020F0502020204030204" pitchFamily="34" charset="0"/>
            </a:endParaRPr>
          </a:p>
          <a:p>
            <a:pPr>
              <a:buFontTx/>
              <a:buChar char="•"/>
            </a:pPr>
            <a:r>
              <a:rPr lang="en-US" sz="2800" dirty="0">
                <a:latin typeface="Calibri" panose="020F0502020204030204" pitchFamily="34" charset="0"/>
                <a:cs typeface="Calibri" panose="020F0502020204030204" pitchFamily="34" charset="0"/>
              </a:rPr>
              <a:t>The style determines punctuation, order of presentation, and which bibliographical information must be included</a:t>
            </a:r>
          </a:p>
        </p:txBody>
      </p:sp>
      <p:cxnSp>
        <p:nvCxnSpPr>
          <p:cNvPr id="7" name="Straight Connector 6">
            <a:extLst>
              <a:ext uri="{FF2B5EF4-FFF2-40B4-BE49-F238E27FC236}">
                <a16:creationId xmlns:a16="http://schemas.microsoft.com/office/drawing/2014/main" id="{C254FD21-335B-79D7-DDFD-F7C92E4E8E8C}"/>
              </a:ext>
            </a:extLst>
          </p:cNvPr>
          <p:cNvCxnSpPr/>
          <p:nvPr/>
        </p:nvCxnSpPr>
        <p:spPr>
          <a:xfrm>
            <a:off x="643812" y="914400"/>
            <a:ext cx="10571584" cy="0"/>
          </a:xfrm>
          <a:prstGeom prst="line">
            <a:avLst/>
          </a:prstGeom>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37565635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a:extLst>
              <a:ext uri="{FF2B5EF4-FFF2-40B4-BE49-F238E27FC236}">
                <a16:creationId xmlns:a16="http://schemas.microsoft.com/office/drawing/2014/main" id="{DA1DB84C-7787-66E9-46E1-5EB869F9DE61}"/>
              </a:ext>
            </a:extLst>
          </p:cNvPr>
          <p:cNvSpPr txBox="1">
            <a:spLocks/>
          </p:cNvSpPr>
          <p:nvPr/>
        </p:nvSpPr>
        <p:spPr>
          <a:xfrm>
            <a:off x="903724" y="5127102"/>
            <a:ext cx="4651967" cy="643606"/>
          </a:xfrm>
          <a:prstGeom prst="rect">
            <a:avLst/>
          </a:prstGeom>
        </p:spPr>
        <p:txBody>
          <a:bodyPr vert="horz" lIns="91440" tIns="91440" rIns="91440" bIns="9144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3200" dirty="0">
                <a:latin typeface="Calibri" panose="020F0502020204030204" pitchFamily="34" charset="0"/>
                <a:cs typeface="Calibri" panose="020F0502020204030204" pitchFamily="34" charset="0"/>
              </a:rPr>
              <a:t>Most Common Style Guides</a:t>
            </a:r>
          </a:p>
          <a:p>
            <a:endParaRPr lang="en-US" sz="3200" dirty="0"/>
          </a:p>
        </p:txBody>
      </p:sp>
      <p:graphicFrame>
        <p:nvGraphicFramePr>
          <p:cNvPr id="3" name="Table 3">
            <a:extLst>
              <a:ext uri="{FF2B5EF4-FFF2-40B4-BE49-F238E27FC236}">
                <a16:creationId xmlns:a16="http://schemas.microsoft.com/office/drawing/2014/main" id="{F40EF960-C85B-8892-5510-E0E01E82E02F}"/>
              </a:ext>
            </a:extLst>
          </p:cNvPr>
          <p:cNvGraphicFramePr>
            <a:graphicFrameLocks noGrp="1"/>
          </p:cNvGraphicFramePr>
          <p:nvPr>
            <p:extLst>
              <p:ext uri="{D42A27DB-BD31-4B8C-83A1-F6EECF244321}">
                <p14:modId xmlns:p14="http://schemas.microsoft.com/office/powerpoint/2010/main" val="2714609190"/>
              </p:ext>
            </p:extLst>
          </p:nvPr>
        </p:nvGraphicFramePr>
        <p:xfrm>
          <a:off x="903724" y="1779602"/>
          <a:ext cx="10574729" cy="3310288"/>
        </p:xfrm>
        <a:graphic>
          <a:graphicData uri="http://schemas.openxmlformats.org/drawingml/2006/table">
            <a:tbl>
              <a:tblPr firstRow="1" bandRow="1">
                <a:tableStyleId>{9D7B26C5-4107-4FEC-AEDC-1716B250A1EF}</a:tableStyleId>
              </a:tblPr>
              <a:tblGrid>
                <a:gridCol w="3992399">
                  <a:extLst>
                    <a:ext uri="{9D8B030D-6E8A-4147-A177-3AD203B41FA5}">
                      <a16:colId xmlns:a16="http://schemas.microsoft.com/office/drawing/2014/main" val="3631166628"/>
                    </a:ext>
                  </a:extLst>
                </a:gridCol>
                <a:gridCol w="6582330">
                  <a:extLst>
                    <a:ext uri="{9D8B030D-6E8A-4147-A177-3AD203B41FA5}">
                      <a16:colId xmlns:a16="http://schemas.microsoft.com/office/drawing/2014/main" val="2868066318"/>
                    </a:ext>
                  </a:extLst>
                </a:gridCol>
              </a:tblGrid>
              <a:tr h="978588">
                <a:tc>
                  <a:txBody>
                    <a:bodyPr/>
                    <a:lstStyle/>
                    <a:p>
                      <a:pPr>
                        <a:buNone/>
                      </a:pPr>
                      <a:r>
                        <a:rPr lang="en-US" sz="2000" b="0" dirty="0">
                          <a:solidFill>
                            <a:schemeClr val="tx1"/>
                          </a:solidFill>
                          <a:latin typeface="Calibri" panose="020F0502020204030204" pitchFamily="34" charset="0"/>
                          <a:cs typeface="Calibri" panose="020F0502020204030204" pitchFamily="34" charset="0"/>
                        </a:rPr>
                        <a:t>APA</a:t>
                      </a:r>
                    </a:p>
                    <a:p>
                      <a:pPr lvl="0">
                        <a:buNone/>
                      </a:pPr>
                      <a:r>
                        <a:rPr lang="en-US" sz="2000" b="0" dirty="0">
                          <a:solidFill>
                            <a:schemeClr val="tx1"/>
                          </a:solidFill>
                          <a:latin typeface="Calibri" panose="020F0502020204030204" pitchFamily="34" charset="0"/>
                          <a:cs typeface="Calibri" panose="020F0502020204030204" pitchFamily="34" charset="0"/>
                        </a:rPr>
                        <a:t>American Psychological Association</a:t>
                      </a:r>
                    </a:p>
                  </a:txBody>
                  <a:tcPr/>
                </a:tc>
                <a:tc>
                  <a:txBody>
                    <a:bodyPr/>
                    <a:lstStyle/>
                    <a:p>
                      <a:pPr lvl="0" algn="l">
                        <a:buNone/>
                      </a:pPr>
                      <a:r>
                        <a:rPr lang="en-US" sz="2000" b="0" u="none" strike="noStrike" noProof="0" dirty="0">
                          <a:solidFill>
                            <a:schemeClr val="tx1"/>
                          </a:solidFill>
                          <a:latin typeface="Calibri" panose="020F0502020204030204" pitchFamily="34" charset="0"/>
                          <a:cs typeface="Calibri" panose="020F0502020204030204" pitchFamily="34" charset="0"/>
                        </a:rPr>
                        <a:t> </a:t>
                      </a:r>
                    </a:p>
                    <a:p>
                      <a:pPr lvl="0" algn="l">
                        <a:buNone/>
                      </a:pPr>
                      <a:r>
                        <a:rPr lang="en-US" sz="2000" b="0" u="none" strike="noStrike" noProof="0" dirty="0">
                          <a:solidFill>
                            <a:schemeClr val="tx1"/>
                          </a:solidFill>
                          <a:latin typeface="Calibri" panose="020F0502020204030204" pitchFamily="34" charset="0"/>
                          <a:cs typeface="Calibri" panose="020F0502020204030204" pitchFamily="34" charset="0"/>
                        </a:rPr>
                        <a:t>Used by Education, Psychology, and Sciences</a:t>
                      </a:r>
                      <a:endParaRPr lang="en-US" sz="2000" b="0" dirty="0">
                        <a:solidFill>
                          <a:schemeClr val="tx1"/>
                        </a:solidFill>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3436059087"/>
                  </a:ext>
                </a:extLst>
              </a:tr>
              <a:tr h="853844">
                <a:tc>
                  <a:txBody>
                    <a:bodyPr/>
                    <a:lstStyle/>
                    <a:p>
                      <a:pPr>
                        <a:buNone/>
                      </a:pPr>
                      <a:r>
                        <a:rPr lang="en-US" sz="2000" b="0" dirty="0">
                          <a:solidFill>
                            <a:schemeClr val="tx1"/>
                          </a:solidFill>
                          <a:latin typeface="Calibri" panose="020F0502020204030204" pitchFamily="34" charset="0"/>
                          <a:cs typeface="Calibri" panose="020F0502020204030204" pitchFamily="34" charset="0"/>
                        </a:rPr>
                        <a:t>Chicago/Turabian</a:t>
                      </a:r>
                    </a:p>
                  </a:txBody>
                  <a:tcPr/>
                </a:tc>
                <a:tc>
                  <a:txBody>
                    <a:bodyPr/>
                    <a:lstStyle/>
                    <a:p>
                      <a:pPr lvl="0" algn="l">
                        <a:buNone/>
                      </a:pPr>
                      <a:r>
                        <a:rPr lang="en-US" sz="2000" b="0" u="none" strike="noStrike" noProof="0" dirty="0">
                          <a:solidFill>
                            <a:schemeClr val="tx1"/>
                          </a:solidFill>
                          <a:latin typeface="Calibri" panose="020F0502020204030204" pitchFamily="34" charset="0"/>
                          <a:cs typeface="Calibri" panose="020F0502020204030204" pitchFamily="34" charset="0"/>
                        </a:rPr>
                        <a:t>Similar styles that are used by business, economics, the social sciences and humanities.</a:t>
                      </a:r>
                      <a:endParaRPr lang="en-US" sz="2000" b="0" dirty="0">
                        <a:solidFill>
                          <a:schemeClr val="tx1"/>
                        </a:solidFill>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2538270453"/>
                  </a:ext>
                </a:extLst>
              </a:tr>
              <a:tr h="1477856">
                <a:tc>
                  <a:txBody>
                    <a:bodyPr/>
                    <a:lstStyle/>
                    <a:p>
                      <a:pPr>
                        <a:buNone/>
                      </a:pPr>
                      <a:endParaRPr lang="en-US" sz="2000" b="0" dirty="0">
                        <a:solidFill>
                          <a:schemeClr val="tx1"/>
                        </a:solidFill>
                        <a:latin typeface="Calibri" panose="020F0502020204030204" pitchFamily="34" charset="0"/>
                        <a:cs typeface="Calibri" panose="020F0502020204030204" pitchFamily="34" charset="0"/>
                      </a:endParaRPr>
                    </a:p>
                    <a:p>
                      <a:pPr>
                        <a:buNone/>
                      </a:pPr>
                      <a:r>
                        <a:rPr lang="en-US" sz="2000" b="0" dirty="0">
                          <a:solidFill>
                            <a:schemeClr val="tx1"/>
                          </a:solidFill>
                          <a:latin typeface="Calibri" panose="020F0502020204030204" pitchFamily="34" charset="0"/>
                          <a:cs typeface="Calibri" panose="020F0502020204030204" pitchFamily="34" charset="0"/>
                        </a:rPr>
                        <a:t>MLA</a:t>
                      </a:r>
                    </a:p>
                    <a:p>
                      <a:pPr lvl="0">
                        <a:buNone/>
                      </a:pPr>
                      <a:r>
                        <a:rPr lang="en-US" sz="2000" b="0" dirty="0">
                          <a:solidFill>
                            <a:schemeClr val="tx1"/>
                          </a:solidFill>
                          <a:latin typeface="Calibri" panose="020F0502020204030204" pitchFamily="34" charset="0"/>
                          <a:cs typeface="Calibri" panose="020F0502020204030204" pitchFamily="34" charset="0"/>
                        </a:rPr>
                        <a:t>Modern Language Association</a:t>
                      </a:r>
                    </a:p>
                  </a:txBody>
                  <a:tcPr/>
                </a:tc>
                <a:tc>
                  <a:txBody>
                    <a:bodyPr/>
                    <a:lstStyle/>
                    <a:p>
                      <a:pPr lvl="0" algn="l">
                        <a:buNone/>
                      </a:pPr>
                      <a:endParaRPr lang="en-US" sz="2000" b="0" u="none" strike="noStrike" noProof="0" dirty="0">
                        <a:solidFill>
                          <a:schemeClr val="tx1"/>
                        </a:solidFill>
                        <a:latin typeface="Calibri" panose="020F0502020204030204" pitchFamily="34" charset="0"/>
                        <a:cs typeface="Calibri" panose="020F0502020204030204" pitchFamily="34" charset="0"/>
                      </a:endParaRPr>
                    </a:p>
                    <a:p>
                      <a:pPr lvl="0" algn="l">
                        <a:buNone/>
                      </a:pPr>
                      <a:r>
                        <a:rPr lang="en-US" sz="2000" b="0" u="none" strike="noStrike" noProof="0" dirty="0">
                          <a:solidFill>
                            <a:schemeClr val="tx1"/>
                          </a:solidFill>
                          <a:latin typeface="Calibri" panose="020F0502020204030204" pitchFamily="34" charset="0"/>
                          <a:cs typeface="Calibri" panose="020F0502020204030204" pitchFamily="34" charset="0"/>
                        </a:rPr>
                        <a:t>Used by the Humanities which may include the study of modern and classical languages, linguistics, literature, philosophy, religion, and ethics.</a:t>
                      </a:r>
                      <a:endParaRPr lang="en-US" sz="2000" b="0" dirty="0">
                        <a:solidFill>
                          <a:schemeClr val="tx1"/>
                        </a:solidFill>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3998989534"/>
                  </a:ext>
                </a:extLst>
              </a:tr>
            </a:tbl>
          </a:graphicData>
        </a:graphic>
      </p:graphicFrame>
      <p:sp>
        <p:nvSpPr>
          <p:cNvPr id="4" name="TextBox 3">
            <a:extLst>
              <a:ext uri="{FF2B5EF4-FFF2-40B4-BE49-F238E27FC236}">
                <a16:creationId xmlns:a16="http://schemas.microsoft.com/office/drawing/2014/main" id="{2AC999EF-4804-634B-3F75-209EE29F8A45}"/>
              </a:ext>
            </a:extLst>
          </p:cNvPr>
          <p:cNvSpPr txBox="1"/>
          <p:nvPr/>
        </p:nvSpPr>
        <p:spPr>
          <a:xfrm>
            <a:off x="3666930" y="914400"/>
            <a:ext cx="4991725" cy="646331"/>
          </a:xfrm>
          <a:prstGeom prst="rect">
            <a:avLst/>
          </a:prstGeom>
          <a:noFill/>
        </p:spPr>
        <p:txBody>
          <a:bodyPr wrap="square" rtlCol="0">
            <a:spAutoFit/>
          </a:bodyPr>
          <a:lstStyle/>
          <a:p>
            <a:pPr algn="ctr"/>
            <a:r>
              <a:rPr lang="en-US" sz="3600" dirty="0">
                <a:latin typeface="Bookman Old Style"/>
              </a:rPr>
              <a:t>Citation Style Guides</a:t>
            </a:r>
          </a:p>
        </p:txBody>
      </p:sp>
      <p:cxnSp>
        <p:nvCxnSpPr>
          <p:cNvPr id="7" name="Straight Connector 6">
            <a:extLst>
              <a:ext uri="{FF2B5EF4-FFF2-40B4-BE49-F238E27FC236}">
                <a16:creationId xmlns:a16="http://schemas.microsoft.com/office/drawing/2014/main" id="{D8E84856-4BB6-EF13-605A-A5A0DE086E5D}"/>
              </a:ext>
            </a:extLst>
          </p:cNvPr>
          <p:cNvCxnSpPr/>
          <p:nvPr/>
        </p:nvCxnSpPr>
        <p:spPr>
          <a:xfrm>
            <a:off x="643812" y="914400"/>
            <a:ext cx="10571584" cy="0"/>
          </a:xfrm>
          <a:prstGeom prst="line">
            <a:avLst/>
          </a:prstGeom>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4363106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73D0A29-E8E0-47CA-44BD-8902C0D2FC34}"/>
              </a:ext>
            </a:extLst>
          </p:cNvPr>
          <p:cNvSpPr txBox="1"/>
          <p:nvPr/>
        </p:nvSpPr>
        <p:spPr>
          <a:xfrm>
            <a:off x="894394" y="1177972"/>
            <a:ext cx="10618053" cy="3785652"/>
          </a:xfrm>
          <a:prstGeom prst="rect">
            <a:avLst/>
          </a:prstGeom>
          <a:noFill/>
        </p:spPr>
        <p:txBody>
          <a:bodyPr wrap="square" rtlCol="0">
            <a:spAutoFit/>
          </a:bodyPr>
          <a:lstStyle/>
          <a:p>
            <a:pPr algn="just"/>
            <a:r>
              <a:rPr lang="en-US" sz="2000" dirty="0">
                <a:latin typeface="Calibri" panose="020F0502020204030204" pitchFamily="34" charset="0"/>
                <a:cs typeface="Calibri" panose="020F0502020204030204" pitchFamily="34" charset="0"/>
              </a:rPr>
              <a:t>Personal thoughts, observations, or opinions do not need citations.  Likewise, citations are not necessary if the information used is considered common knowledge.  </a:t>
            </a:r>
          </a:p>
          <a:p>
            <a:pPr algn="just"/>
            <a:endParaRPr lang="en-US" sz="2000" dirty="0">
              <a:latin typeface="Calibri" panose="020F0502020204030204" pitchFamily="34" charset="0"/>
              <a:cs typeface="Calibri" panose="020F0502020204030204" pitchFamily="34" charset="0"/>
            </a:endParaRPr>
          </a:p>
          <a:p>
            <a:pPr algn="just"/>
            <a:r>
              <a:rPr lang="en-US" sz="2000" dirty="0">
                <a:latin typeface="Calibri" panose="020F0502020204030204" pitchFamily="34" charset="0"/>
                <a:cs typeface="Calibri" panose="020F0502020204030204" pitchFamily="34" charset="0"/>
              </a:rPr>
              <a:t>Once someone else's information is used in a research paper, the source needs to be acknowledged in-text and a complete entry of the source information should be given in a bibliographic page.  Common sources used by academic writers include </a:t>
            </a:r>
            <a:r>
              <a:rPr lang="en-US" sz="2000" b="1" dirty="0">
                <a:latin typeface="Calibri" panose="020F0502020204030204" pitchFamily="34" charset="0"/>
                <a:cs typeface="Calibri" panose="020F0502020204030204" pitchFamily="34" charset="0"/>
              </a:rPr>
              <a:t>books, journal articles, newspapers, electronic resources, websites, organizational statistics, video, and personal interviews</a:t>
            </a:r>
            <a:r>
              <a:rPr lang="en-US" sz="2000" dirty="0">
                <a:latin typeface="Calibri" panose="020F0502020204030204" pitchFamily="34" charset="0"/>
                <a:cs typeface="Calibri" panose="020F0502020204030204" pitchFamily="34" charset="0"/>
              </a:rPr>
              <a:t>.</a:t>
            </a:r>
          </a:p>
          <a:p>
            <a:pPr algn="just"/>
            <a:endParaRPr lang="en-US" sz="2000" dirty="0">
              <a:latin typeface="Calibri" panose="020F0502020204030204" pitchFamily="34" charset="0"/>
              <a:cs typeface="Calibri" panose="020F0502020204030204" pitchFamily="34" charset="0"/>
            </a:endParaRPr>
          </a:p>
          <a:p>
            <a:pPr algn="just"/>
            <a:r>
              <a:rPr lang="en-US" sz="2000" dirty="0">
                <a:latin typeface="Calibri" panose="020F0502020204030204" pitchFamily="34" charset="0"/>
                <a:cs typeface="Calibri" panose="020F0502020204030204" pitchFamily="34" charset="0"/>
              </a:rPr>
              <a:t>Other examples of sources that should also be included in a reference are magazines, letters or emails, online forums, notes from university lectures or webinars, pictures, songs, or any other work created by someone else that is relevant to the research at hand.</a:t>
            </a:r>
          </a:p>
        </p:txBody>
      </p:sp>
      <p:cxnSp>
        <p:nvCxnSpPr>
          <p:cNvPr id="5" name="Straight Connector 4">
            <a:extLst>
              <a:ext uri="{FF2B5EF4-FFF2-40B4-BE49-F238E27FC236}">
                <a16:creationId xmlns:a16="http://schemas.microsoft.com/office/drawing/2014/main" id="{F0293CA8-12FD-EE07-4BF9-9ED3958DD056}"/>
              </a:ext>
            </a:extLst>
          </p:cNvPr>
          <p:cNvCxnSpPr/>
          <p:nvPr/>
        </p:nvCxnSpPr>
        <p:spPr>
          <a:xfrm>
            <a:off x="643812" y="914400"/>
            <a:ext cx="10571584" cy="0"/>
          </a:xfrm>
          <a:prstGeom prst="line">
            <a:avLst/>
          </a:prstGeom>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35510150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F0293CA8-12FD-EE07-4BF9-9ED3958DD056}"/>
              </a:ext>
            </a:extLst>
          </p:cNvPr>
          <p:cNvCxnSpPr/>
          <p:nvPr/>
        </p:nvCxnSpPr>
        <p:spPr>
          <a:xfrm>
            <a:off x="643812" y="914400"/>
            <a:ext cx="10571584" cy="0"/>
          </a:xfrm>
          <a:prstGeom prst="line">
            <a:avLst/>
          </a:prstGeom>
        </p:spPr>
        <p:style>
          <a:lnRef idx="2">
            <a:schemeClr val="accent2"/>
          </a:lnRef>
          <a:fillRef idx="0">
            <a:schemeClr val="accent2"/>
          </a:fillRef>
          <a:effectRef idx="1">
            <a:schemeClr val="accent2"/>
          </a:effectRef>
          <a:fontRef idx="minor">
            <a:schemeClr val="tx1"/>
          </a:fontRef>
        </p:style>
      </p:cxnSp>
      <p:sp>
        <p:nvSpPr>
          <p:cNvPr id="3" name="TextBox 2">
            <a:extLst>
              <a:ext uri="{FF2B5EF4-FFF2-40B4-BE49-F238E27FC236}">
                <a16:creationId xmlns:a16="http://schemas.microsoft.com/office/drawing/2014/main" id="{7CA0950E-4C30-86F9-3913-F63B9DDB520F}"/>
              </a:ext>
            </a:extLst>
          </p:cNvPr>
          <p:cNvSpPr txBox="1"/>
          <p:nvPr/>
        </p:nvSpPr>
        <p:spPr>
          <a:xfrm>
            <a:off x="3048778" y="3105835"/>
            <a:ext cx="6097554" cy="646331"/>
          </a:xfrm>
          <a:prstGeom prst="rect">
            <a:avLst/>
          </a:prstGeom>
          <a:noFill/>
        </p:spPr>
        <p:txBody>
          <a:bodyPr wrap="square">
            <a:spAutoFit/>
          </a:bodyPr>
          <a:lstStyle/>
          <a:p>
            <a:r>
              <a:rPr lang="en-US" dirty="0">
                <a:hlinkClick r:id="rId2"/>
              </a:rPr>
              <a:t>Lista de </a:t>
            </a:r>
            <a:r>
              <a:rPr lang="en-US" dirty="0" err="1">
                <a:hlinkClick r:id="rId2"/>
              </a:rPr>
              <a:t>Referencias</a:t>
            </a:r>
            <a:r>
              <a:rPr lang="en-US" dirty="0">
                <a:hlinkClick r:id="rId2"/>
              </a:rPr>
              <a:t> APA: Fuentes </a:t>
            </a:r>
            <a:r>
              <a:rPr lang="en-US" dirty="0" err="1">
                <a:hlinkClick r:id="rId2"/>
              </a:rPr>
              <a:t>Electrónicas</a:t>
            </a:r>
            <a:r>
              <a:rPr lang="en-US" dirty="0">
                <a:hlinkClick r:id="rId2"/>
              </a:rPr>
              <a:t> - Purdue OWL® - Purdue University</a:t>
            </a:r>
            <a:endParaRPr lang="en-US" dirty="0"/>
          </a:p>
        </p:txBody>
      </p:sp>
    </p:spTree>
    <p:extLst>
      <p:ext uri="{BB962C8B-B14F-4D97-AF65-F5344CB8AC3E}">
        <p14:creationId xmlns:p14="http://schemas.microsoft.com/office/powerpoint/2010/main" val="37385743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C0884C8-A916-F06D-B33E-49079BECDF91}"/>
              </a:ext>
            </a:extLst>
          </p:cNvPr>
          <p:cNvPicPr>
            <a:picLocks noChangeAspect="1"/>
          </p:cNvPicPr>
          <p:nvPr/>
        </p:nvPicPr>
        <p:blipFill>
          <a:blip r:embed="rId2"/>
          <a:stretch>
            <a:fillRect/>
          </a:stretch>
        </p:blipFill>
        <p:spPr>
          <a:xfrm>
            <a:off x="1066364" y="610483"/>
            <a:ext cx="10059272" cy="1158340"/>
          </a:xfrm>
          <a:prstGeom prst="rect">
            <a:avLst/>
          </a:prstGeom>
        </p:spPr>
      </p:pic>
      <p:pic>
        <p:nvPicPr>
          <p:cNvPr id="7" name="Picture 6">
            <a:extLst>
              <a:ext uri="{FF2B5EF4-FFF2-40B4-BE49-F238E27FC236}">
                <a16:creationId xmlns:a16="http://schemas.microsoft.com/office/drawing/2014/main" id="{BCA7BC7C-9B25-5B28-A95F-BE4D21BB6FA7}"/>
              </a:ext>
            </a:extLst>
          </p:cNvPr>
          <p:cNvPicPr>
            <a:picLocks noChangeAspect="1"/>
          </p:cNvPicPr>
          <p:nvPr/>
        </p:nvPicPr>
        <p:blipFill>
          <a:blip r:embed="rId3"/>
          <a:stretch>
            <a:fillRect/>
          </a:stretch>
        </p:blipFill>
        <p:spPr>
          <a:xfrm>
            <a:off x="2184127" y="1921222"/>
            <a:ext cx="4280446" cy="4544597"/>
          </a:xfrm>
          <a:prstGeom prst="rect">
            <a:avLst/>
          </a:prstGeom>
        </p:spPr>
      </p:pic>
      <p:sp>
        <p:nvSpPr>
          <p:cNvPr id="9" name="TextBox 8">
            <a:extLst>
              <a:ext uri="{FF2B5EF4-FFF2-40B4-BE49-F238E27FC236}">
                <a16:creationId xmlns:a16="http://schemas.microsoft.com/office/drawing/2014/main" id="{4AA9E92E-A843-D7BC-3910-1C3CBF36664C}"/>
              </a:ext>
            </a:extLst>
          </p:cNvPr>
          <p:cNvSpPr txBox="1"/>
          <p:nvPr/>
        </p:nvSpPr>
        <p:spPr>
          <a:xfrm>
            <a:off x="7164873" y="3429000"/>
            <a:ext cx="2615682" cy="646331"/>
          </a:xfrm>
          <a:prstGeom prst="rect">
            <a:avLst/>
          </a:prstGeom>
          <a:noFill/>
        </p:spPr>
        <p:txBody>
          <a:bodyPr wrap="square">
            <a:spAutoFit/>
          </a:bodyPr>
          <a:lstStyle/>
          <a:p>
            <a:r>
              <a:rPr lang="en-US" b="1" i="0" dirty="0">
                <a:solidFill>
                  <a:srgbClr val="222222"/>
                </a:solidFill>
                <a:effectLst/>
                <a:latin typeface="Helvetica" panose="020B0604020202020204" pitchFamily="34" charset="0"/>
              </a:rPr>
              <a:t>paraphrase, a quotation?</a:t>
            </a:r>
            <a:endParaRPr lang="en-US" b="1" dirty="0"/>
          </a:p>
        </p:txBody>
      </p:sp>
    </p:spTree>
    <p:extLst>
      <p:ext uri="{BB962C8B-B14F-4D97-AF65-F5344CB8AC3E}">
        <p14:creationId xmlns:p14="http://schemas.microsoft.com/office/powerpoint/2010/main" val="29687002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463</TotalTime>
  <Words>467</Words>
  <Application>Microsoft Office PowerPoint</Application>
  <PresentationFormat>Widescreen</PresentationFormat>
  <Paragraphs>49</Paragraphs>
  <Slides>10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Arial</vt:lpstr>
      <vt:lpstr>Bookman Old Style</vt:lpstr>
      <vt:lpstr>Calibri</vt:lpstr>
      <vt:lpstr>Calibri Light</vt:lpstr>
      <vt:lpstr>Helvetica</vt:lpstr>
      <vt:lpstr>Roboto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William Alexander Blanco</dc:creator>
  <cp:lastModifiedBy>William Martinez</cp:lastModifiedBy>
  <cp:revision>79</cp:revision>
  <dcterms:created xsi:type="dcterms:W3CDTF">2023-02-21T02:36:18Z</dcterms:created>
  <dcterms:modified xsi:type="dcterms:W3CDTF">2023-02-28T11:17:22Z</dcterms:modified>
</cp:coreProperties>
</file>