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9" r:id="rId8"/>
    <p:sldId id="261" r:id="rId9"/>
    <p:sldId id="266" r:id="rId10"/>
    <p:sldId id="270" r:id="rId11"/>
    <p:sldId id="262" r:id="rId12"/>
    <p:sldId id="267" r:id="rId13"/>
    <p:sldId id="268" r:id="rId14"/>
    <p:sldId id="271" r:id="rId15"/>
    <p:sldId id="263"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5" d="100"/>
          <a:sy n="85" d="100"/>
        </p:scale>
        <p:origin x="3198" y="5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A1DF17-2AC0-F744-6F26-D7173CA943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609BA3-11D2-EDE7-ED2D-2C91A732C3B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D3484A6-EC1B-862B-6787-DD36CF70AB22}"/>
              </a:ext>
            </a:extLst>
          </p:cNvPr>
          <p:cNvSpPr>
            <a:spLocks noGrp="1"/>
          </p:cNvSpPr>
          <p:nvPr>
            <p:ph type="dt" sz="half" idx="10"/>
          </p:nvPr>
        </p:nvSpPr>
        <p:spPr/>
        <p:txBody>
          <a:bodyPr/>
          <a:lstStyle/>
          <a:p>
            <a:fld id="{8CC23B67-57CF-474E-B551-B6CA54FDCE02}" type="datetimeFigureOut">
              <a:rPr lang="en-US" smtClean="0"/>
              <a:t>4/10/2023</a:t>
            </a:fld>
            <a:endParaRPr lang="en-US"/>
          </a:p>
        </p:txBody>
      </p:sp>
      <p:sp>
        <p:nvSpPr>
          <p:cNvPr id="5" name="Footer Placeholder 4">
            <a:extLst>
              <a:ext uri="{FF2B5EF4-FFF2-40B4-BE49-F238E27FC236}">
                <a16:creationId xmlns:a16="http://schemas.microsoft.com/office/drawing/2014/main" id="{2B32A2CE-CA1A-A82A-DC45-D05593806F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45CDA7-FB2E-08CF-B2BA-4BBF9CBED8FC}"/>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1476659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94303-D865-2A93-B1E7-2DC0C0C2A53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007C4B2-CAAC-C4D3-B835-7B38D5AEB4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D3D115-6ECA-94CB-7ABF-31D99C01EDF8}"/>
              </a:ext>
            </a:extLst>
          </p:cNvPr>
          <p:cNvSpPr>
            <a:spLocks noGrp="1"/>
          </p:cNvSpPr>
          <p:nvPr>
            <p:ph type="dt" sz="half" idx="10"/>
          </p:nvPr>
        </p:nvSpPr>
        <p:spPr/>
        <p:txBody>
          <a:bodyPr/>
          <a:lstStyle/>
          <a:p>
            <a:fld id="{8CC23B67-57CF-474E-B551-B6CA54FDCE02}" type="datetimeFigureOut">
              <a:rPr lang="en-US" smtClean="0"/>
              <a:t>4/10/2023</a:t>
            </a:fld>
            <a:endParaRPr lang="en-US"/>
          </a:p>
        </p:txBody>
      </p:sp>
      <p:sp>
        <p:nvSpPr>
          <p:cNvPr id="5" name="Footer Placeholder 4">
            <a:extLst>
              <a:ext uri="{FF2B5EF4-FFF2-40B4-BE49-F238E27FC236}">
                <a16:creationId xmlns:a16="http://schemas.microsoft.com/office/drawing/2014/main" id="{AF40F718-4986-0C7F-04BB-47D8869C95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B2F38B-F8AF-CC4C-8454-E115AAB5D581}"/>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9789370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7CC8D61-053E-1484-43BB-958979F559C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E442E2-F6FA-507D-3AD2-939B94B8E6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CDBC19-9F7F-A237-D3F4-16AA7A1DA601}"/>
              </a:ext>
            </a:extLst>
          </p:cNvPr>
          <p:cNvSpPr>
            <a:spLocks noGrp="1"/>
          </p:cNvSpPr>
          <p:nvPr>
            <p:ph type="dt" sz="half" idx="10"/>
          </p:nvPr>
        </p:nvSpPr>
        <p:spPr/>
        <p:txBody>
          <a:bodyPr/>
          <a:lstStyle/>
          <a:p>
            <a:fld id="{8CC23B67-57CF-474E-B551-B6CA54FDCE02}" type="datetimeFigureOut">
              <a:rPr lang="en-US" smtClean="0"/>
              <a:t>4/10/2023</a:t>
            </a:fld>
            <a:endParaRPr lang="en-US"/>
          </a:p>
        </p:txBody>
      </p:sp>
      <p:sp>
        <p:nvSpPr>
          <p:cNvPr id="5" name="Footer Placeholder 4">
            <a:extLst>
              <a:ext uri="{FF2B5EF4-FFF2-40B4-BE49-F238E27FC236}">
                <a16:creationId xmlns:a16="http://schemas.microsoft.com/office/drawing/2014/main" id="{51CA7C9F-EF1F-F2B1-1EEF-3808B57BC6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C05AAC-44AE-946F-C74A-A058DF73CBDE}"/>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1119376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85FD1-58B8-1DFD-30C0-B05B8B4B8A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57D926-DB37-ABE7-A8CD-C9ECA1648EF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0B3DBD-7ED5-16C1-A1B5-E4A9FC8CF564}"/>
              </a:ext>
            </a:extLst>
          </p:cNvPr>
          <p:cNvSpPr>
            <a:spLocks noGrp="1"/>
          </p:cNvSpPr>
          <p:nvPr>
            <p:ph type="dt" sz="half" idx="10"/>
          </p:nvPr>
        </p:nvSpPr>
        <p:spPr/>
        <p:txBody>
          <a:bodyPr/>
          <a:lstStyle/>
          <a:p>
            <a:fld id="{8CC23B67-57CF-474E-B551-B6CA54FDCE02}" type="datetimeFigureOut">
              <a:rPr lang="en-US" smtClean="0"/>
              <a:t>4/10/2023</a:t>
            </a:fld>
            <a:endParaRPr lang="en-US"/>
          </a:p>
        </p:txBody>
      </p:sp>
      <p:sp>
        <p:nvSpPr>
          <p:cNvPr id="5" name="Footer Placeholder 4">
            <a:extLst>
              <a:ext uri="{FF2B5EF4-FFF2-40B4-BE49-F238E27FC236}">
                <a16:creationId xmlns:a16="http://schemas.microsoft.com/office/drawing/2014/main" id="{0ADC534D-3C5E-9952-7A3E-6668B66680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35C04E2-BEEE-0514-059A-E1FB1ADA014F}"/>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40806889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40853-4F78-BABB-4A28-4D7DF167DE4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A1BFB6E-E3BB-227C-5A79-250D31B12FF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CB6F105-804F-490A-7502-6EA63E9EB007}"/>
              </a:ext>
            </a:extLst>
          </p:cNvPr>
          <p:cNvSpPr>
            <a:spLocks noGrp="1"/>
          </p:cNvSpPr>
          <p:nvPr>
            <p:ph type="dt" sz="half" idx="10"/>
          </p:nvPr>
        </p:nvSpPr>
        <p:spPr/>
        <p:txBody>
          <a:bodyPr/>
          <a:lstStyle/>
          <a:p>
            <a:fld id="{8CC23B67-57CF-474E-B551-B6CA54FDCE02}" type="datetimeFigureOut">
              <a:rPr lang="en-US" smtClean="0"/>
              <a:t>4/10/2023</a:t>
            </a:fld>
            <a:endParaRPr lang="en-US"/>
          </a:p>
        </p:txBody>
      </p:sp>
      <p:sp>
        <p:nvSpPr>
          <p:cNvPr id="5" name="Footer Placeholder 4">
            <a:extLst>
              <a:ext uri="{FF2B5EF4-FFF2-40B4-BE49-F238E27FC236}">
                <a16:creationId xmlns:a16="http://schemas.microsoft.com/office/drawing/2014/main" id="{452A5DBA-5E24-C9CD-DF9D-1592688324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C9261E-8975-3C1A-0170-DC0C936ED733}"/>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9890452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B641C-60E4-2F7C-7D6D-944E1350AD4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70F71EF-5E26-0C38-E7D1-99C971B7B1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6358A3E-A38E-F46A-B8DE-EEAAF0A1B2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7B72DAD-0C07-725B-2A29-8AB73B4548A9}"/>
              </a:ext>
            </a:extLst>
          </p:cNvPr>
          <p:cNvSpPr>
            <a:spLocks noGrp="1"/>
          </p:cNvSpPr>
          <p:nvPr>
            <p:ph type="dt" sz="half" idx="10"/>
          </p:nvPr>
        </p:nvSpPr>
        <p:spPr/>
        <p:txBody>
          <a:bodyPr/>
          <a:lstStyle/>
          <a:p>
            <a:fld id="{8CC23B67-57CF-474E-B551-B6CA54FDCE02}" type="datetimeFigureOut">
              <a:rPr lang="en-US" smtClean="0"/>
              <a:t>4/10/2023</a:t>
            </a:fld>
            <a:endParaRPr lang="en-US"/>
          </a:p>
        </p:txBody>
      </p:sp>
      <p:sp>
        <p:nvSpPr>
          <p:cNvPr id="6" name="Footer Placeholder 5">
            <a:extLst>
              <a:ext uri="{FF2B5EF4-FFF2-40B4-BE49-F238E27FC236}">
                <a16:creationId xmlns:a16="http://schemas.microsoft.com/office/drawing/2014/main" id="{9C7A190D-ED72-F42B-2A61-A86EEDD463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0CFAE2-986A-B5BD-32CC-48C0EE5C33D8}"/>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27023418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24E9D-9BC5-277C-2FB9-FADA40E3367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034A849-409A-3EF4-0A1B-E89A6CB2A3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073C78F-A0D3-C7CE-B9B4-548ECD51DB1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FE4101-A745-5FD1-F50F-D6A3EED7685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9DCD73-A000-1EC9-4282-B92651F596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BE22FE7-6DB2-34C4-C1FC-27971D512702}"/>
              </a:ext>
            </a:extLst>
          </p:cNvPr>
          <p:cNvSpPr>
            <a:spLocks noGrp="1"/>
          </p:cNvSpPr>
          <p:nvPr>
            <p:ph type="dt" sz="half" idx="10"/>
          </p:nvPr>
        </p:nvSpPr>
        <p:spPr/>
        <p:txBody>
          <a:bodyPr/>
          <a:lstStyle/>
          <a:p>
            <a:fld id="{8CC23B67-57CF-474E-B551-B6CA54FDCE02}" type="datetimeFigureOut">
              <a:rPr lang="en-US" smtClean="0"/>
              <a:t>4/10/2023</a:t>
            </a:fld>
            <a:endParaRPr lang="en-US"/>
          </a:p>
        </p:txBody>
      </p:sp>
      <p:sp>
        <p:nvSpPr>
          <p:cNvPr id="8" name="Footer Placeholder 7">
            <a:extLst>
              <a:ext uri="{FF2B5EF4-FFF2-40B4-BE49-F238E27FC236}">
                <a16:creationId xmlns:a16="http://schemas.microsoft.com/office/drawing/2014/main" id="{E5A6AE92-3C82-7384-8DDE-D16114717E0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FDB5DB9-7ACC-78C1-BA35-EEB638CEC614}"/>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15249425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EB3ABC-F41E-2C11-93E2-1FD367AF03C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0AA1DCA-4B9C-63E5-64E9-6919991B0E6E}"/>
              </a:ext>
            </a:extLst>
          </p:cNvPr>
          <p:cNvSpPr>
            <a:spLocks noGrp="1"/>
          </p:cNvSpPr>
          <p:nvPr>
            <p:ph type="dt" sz="half" idx="10"/>
          </p:nvPr>
        </p:nvSpPr>
        <p:spPr/>
        <p:txBody>
          <a:bodyPr/>
          <a:lstStyle/>
          <a:p>
            <a:fld id="{8CC23B67-57CF-474E-B551-B6CA54FDCE02}" type="datetimeFigureOut">
              <a:rPr lang="en-US" smtClean="0"/>
              <a:t>4/10/2023</a:t>
            </a:fld>
            <a:endParaRPr lang="en-US"/>
          </a:p>
        </p:txBody>
      </p:sp>
      <p:sp>
        <p:nvSpPr>
          <p:cNvPr id="4" name="Footer Placeholder 3">
            <a:extLst>
              <a:ext uri="{FF2B5EF4-FFF2-40B4-BE49-F238E27FC236}">
                <a16:creationId xmlns:a16="http://schemas.microsoft.com/office/drawing/2014/main" id="{CFCA07C8-C637-0A7A-339E-D5A7A7B59B8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B98E6B-864F-2307-BF52-EE835C69B0DF}"/>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2620142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C494C8-422D-F2C3-CA0A-98B4779384FF}"/>
              </a:ext>
            </a:extLst>
          </p:cNvPr>
          <p:cNvSpPr>
            <a:spLocks noGrp="1"/>
          </p:cNvSpPr>
          <p:nvPr>
            <p:ph type="dt" sz="half" idx="10"/>
          </p:nvPr>
        </p:nvSpPr>
        <p:spPr/>
        <p:txBody>
          <a:bodyPr/>
          <a:lstStyle/>
          <a:p>
            <a:fld id="{8CC23B67-57CF-474E-B551-B6CA54FDCE02}" type="datetimeFigureOut">
              <a:rPr lang="en-US" smtClean="0"/>
              <a:t>4/10/2023</a:t>
            </a:fld>
            <a:endParaRPr lang="en-US"/>
          </a:p>
        </p:txBody>
      </p:sp>
      <p:sp>
        <p:nvSpPr>
          <p:cNvPr id="3" name="Footer Placeholder 2">
            <a:extLst>
              <a:ext uri="{FF2B5EF4-FFF2-40B4-BE49-F238E27FC236}">
                <a16:creationId xmlns:a16="http://schemas.microsoft.com/office/drawing/2014/main" id="{896718AA-E581-8B29-406D-1B49BBD71C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B48EDF-64D2-365C-F602-3ACC5B4713AD}"/>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340561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598B7-EF44-E852-EF5C-21FFA4827F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737F18-1525-0CB6-E04D-6BC5A9618FB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38DC45-A76F-6CB6-904A-0D39D8C2B5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01A519F-C04D-F9DE-4B9D-D3FCEDFFC5E4}"/>
              </a:ext>
            </a:extLst>
          </p:cNvPr>
          <p:cNvSpPr>
            <a:spLocks noGrp="1"/>
          </p:cNvSpPr>
          <p:nvPr>
            <p:ph type="dt" sz="half" idx="10"/>
          </p:nvPr>
        </p:nvSpPr>
        <p:spPr/>
        <p:txBody>
          <a:bodyPr/>
          <a:lstStyle/>
          <a:p>
            <a:fld id="{8CC23B67-57CF-474E-B551-B6CA54FDCE02}" type="datetimeFigureOut">
              <a:rPr lang="en-US" smtClean="0"/>
              <a:t>4/10/2023</a:t>
            </a:fld>
            <a:endParaRPr lang="en-US"/>
          </a:p>
        </p:txBody>
      </p:sp>
      <p:sp>
        <p:nvSpPr>
          <p:cNvPr id="6" name="Footer Placeholder 5">
            <a:extLst>
              <a:ext uri="{FF2B5EF4-FFF2-40B4-BE49-F238E27FC236}">
                <a16:creationId xmlns:a16="http://schemas.microsoft.com/office/drawing/2014/main" id="{6FA33B12-B3F4-73CE-7EC6-C11B3B7444B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79E6DF-5E24-C349-A1E4-D866DCDB21A5}"/>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32609800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872E5E-AF0A-6706-604E-F6BC28A37D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ACCFD46-F1F9-A111-D5FA-2BA357F51B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6C881C1-77E1-89D3-AB89-666000EE8C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26E84F-DE07-8EBC-B45B-F4C57A03A2AA}"/>
              </a:ext>
            </a:extLst>
          </p:cNvPr>
          <p:cNvSpPr>
            <a:spLocks noGrp="1"/>
          </p:cNvSpPr>
          <p:nvPr>
            <p:ph type="dt" sz="half" idx="10"/>
          </p:nvPr>
        </p:nvSpPr>
        <p:spPr/>
        <p:txBody>
          <a:bodyPr/>
          <a:lstStyle/>
          <a:p>
            <a:fld id="{8CC23B67-57CF-474E-B551-B6CA54FDCE02}" type="datetimeFigureOut">
              <a:rPr lang="en-US" smtClean="0"/>
              <a:t>4/10/2023</a:t>
            </a:fld>
            <a:endParaRPr lang="en-US"/>
          </a:p>
        </p:txBody>
      </p:sp>
      <p:sp>
        <p:nvSpPr>
          <p:cNvPr id="6" name="Footer Placeholder 5">
            <a:extLst>
              <a:ext uri="{FF2B5EF4-FFF2-40B4-BE49-F238E27FC236}">
                <a16:creationId xmlns:a16="http://schemas.microsoft.com/office/drawing/2014/main" id="{209C47FD-08FF-4B39-2848-9189F6AB556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D382F7-DC11-BBA2-5DA1-F2CDB5C46977}"/>
              </a:ext>
            </a:extLst>
          </p:cNvPr>
          <p:cNvSpPr>
            <a:spLocks noGrp="1"/>
          </p:cNvSpPr>
          <p:nvPr>
            <p:ph type="sldNum" sz="quarter" idx="12"/>
          </p:nvPr>
        </p:nvSpPr>
        <p:spPr/>
        <p:txBody>
          <a:bodyPr/>
          <a:lstStyle/>
          <a:p>
            <a:fld id="{3008E07E-D1DD-4F55-B0A0-B53EFB937084}" type="slidenum">
              <a:rPr lang="en-US" smtClean="0"/>
              <a:t>‹#›</a:t>
            </a:fld>
            <a:endParaRPr lang="en-US"/>
          </a:p>
        </p:txBody>
      </p:sp>
    </p:spTree>
    <p:extLst>
      <p:ext uri="{BB962C8B-B14F-4D97-AF65-F5344CB8AC3E}">
        <p14:creationId xmlns:p14="http://schemas.microsoft.com/office/powerpoint/2010/main" val="408900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2E08FE9-D577-8F89-8ADD-5C0882192DD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F4D58C2-E615-BBE0-8AC7-2AF8ED54DCF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540335-EBD6-7DEF-F700-EE0187BABA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C23B67-57CF-474E-B551-B6CA54FDCE02}" type="datetimeFigureOut">
              <a:rPr lang="en-US" smtClean="0"/>
              <a:t>4/10/2023</a:t>
            </a:fld>
            <a:endParaRPr lang="en-US"/>
          </a:p>
        </p:txBody>
      </p:sp>
      <p:sp>
        <p:nvSpPr>
          <p:cNvPr id="5" name="Footer Placeholder 4">
            <a:extLst>
              <a:ext uri="{FF2B5EF4-FFF2-40B4-BE49-F238E27FC236}">
                <a16:creationId xmlns:a16="http://schemas.microsoft.com/office/drawing/2014/main" id="{B460D9E6-6807-B0EE-6041-D449D83566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2B3D9D-7731-2EE5-929D-398F013DC4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08E07E-D1DD-4F55-B0A0-B53EFB937084}" type="slidenum">
              <a:rPr lang="en-US" smtClean="0"/>
              <a:t>‹#›</a:t>
            </a:fld>
            <a:endParaRPr lang="en-US"/>
          </a:p>
        </p:txBody>
      </p:sp>
    </p:spTree>
    <p:extLst>
      <p:ext uri="{BB962C8B-B14F-4D97-AF65-F5344CB8AC3E}">
        <p14:creationId xmlns:p14="http://schemas.microsoft.com/office/powerpoint/2010/main" val="6643768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003D726F-3D4A-A0F0-771D-E7C3E1AA8200}"/>
              </a:ext>
            </a:extLst>
          </p:cNvPr>
          <p:cNvSpPr>
            <a:spLocks noGrp="1"/>
          </p:cNvSpPr>
          <p:nvPr>
            <p:ph type="ctrTitle"/>
          </p:nvPr>
        </p:nvSpPr>
        <p:spPr>
          <a:xfrm>
            <a:off x="681402" y="1364087"/>
            <a:ext cx="10572000" cy="1279879"/>
          </a:xfrm>
        </p:spPr>
        <p:txBody>
          <a:bodyPr/>
          <a:lstStyle/>
          <a:p>
            <a:r>
              <a:rPr lang="es-CL" dirty="0">
                <a:latin typeface="Times New Roman" panose="02020603050405020304" pitchFamily="18" charset="0"/>
                <a:cs typeface="Times New Roman" panose="02020603050405020304" pitchFamily="18" charset="0"/>
              </a:rPr>
              <a:t>¿Cómo hacer un ensayo?</a:t>
            </a:r>
          </a:p>
        </p:txBody>
      </p:sp>
      <p:sp>
        <p:nvSpPr>
          <p:cNvPr id="8" name="Marcador de contenido 2">
            <a:extLst>
              <a:ext uri="{FF2B5EF4-FFF2-40B4-BE49-F238E27FC236}">
                <a16:creationId xmlns:a16="http://schemas.microsoft.com/office/drawing/2014/main" id="{42EF66AA-2F3A-A0F5-2971-FA82B1468F37}"/>
              </a:ext>
            </a:extLst>
          </p:cNvPr>
          <p:cNvSpPr txBox="1">
            <a:spLocks/>
          </p:cNvSpPr>
          <p:nvPr/>
        </p:nvSpPr>
        <p:spPr>
          <a:xfrm>
            <a:off x="3519949" y="3222522"/>
            <a:ext cx="4748979" cy="567312"/>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s-CL" dirty="0">
                <a:latin typeface="Times New Roman" panose="02020603050405020304" pitchFamily="18" charset="0"/>
                <a:cs typeface="Times New Roman" panose="02020603050405020304" pitchFamily="18" charset="0"/>
              </a:rPr>
              <a:t>Software aplicado a ciencias sociales</a:t>
            </a:r>
          </a:p>
        </p:txBody>
      </p:sp>
    </p:spTree>
    <p:extLst>
      <p:ext uri="{BB962C8B-B14F-4D97-AF65-F5344CB8AC3E}">
        <p14:creationId xmlns:p14="http://schemas.microsoft.com/office/powerpoint/2010/main" val="39962534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966440" y="5806860"/>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Tomado de </a:t>
            </a:r>
            <a:r>
              <a:rPr lang="es-ES" dirty="0" err="1">
                <a:latin typeface="Times New Roman" panose="02020603050405020304" pitchFamily="18" charset="0"/>
                <a:cs typeface="Times New Roman" panose="02020603050405020304" pitchFamily="18" charset="0"/>
              </a:rPr>
              <a:t>Scribbr</a:t>
            </a:r>
            <a:endParaRPr lang="es-CL"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8923C89-ACDC-0FBD-6AFF-5BD6F4E7C86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CE3FE888-A00E-CB86-91EF-F2282CE5FD48}"/>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Marcador de contenido 2">
            <a:extLst>
              <a:ext uri="{FF2B5EF4-FFF2-40B4-BE49-F238E27FC236}">
                <a16:creationId xmlns:a16="http://schemas.microsoft.com/office/drawing/2014/main" id="{356F65E9-F8B5-B269-D04E-0086CA00CE0C}"/>
              </a:ext>
            </a:extLst>
          </p:cNvPr>
          <p:cNvSpPr txBox="1">
            <a:spLocks/>
          </p:cNvSpPr>
          <p:nvPr/>
        </p:nvSpPr>
        <p:spPr>
          <a:xfrm>
            <a:off x="966440" y="1857217"/>
            <a:ext cx="10213081" cy="3636511"/>
          </a:xfrm>
          <a:prstGeom prst="rect">
            <a:avLst/>
          </a:prstGeom>
        </p:spPr>
        <p:txBody>
          <a:bodyPr vert="horz" lIns="91440" tIns="45720" rIns="91440" bIns="45720" rtlCol="0">
            <a:normAutofit fontScale="85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highlight>
                  <a:srgbClr val="FFFF00"/>
                </a:highlight>
                <a:latin typeface="Times New Roman" panose="02020603050405020304" pitchFamily="18" charset="0"/>
                <a:cs typeface="Times New Roman" panose="02020603050405020304" pitchFamily="18" charset="0"/>
              </a:rPr>
              <a:t>Una frustración común para los profesores es el uso de Wikipedia por parte de los estudiantes como fuente en sus escritos. </a:t>
            </a:r>
            <a:r>
              <a:rPr lang="es-ES" dirty="0">
                <a:highlight>
                  <a:srgbClr val="00FFFF"/>
                </a:highlight>
                <a:latin typeface="Times New Roman" panose="02020603050405020304" pitchFamily="18" charset="0"/>
                <a:cs typeface="Times New Roman" panose="02020603050405020304" pitchFamily="18" charset="0"/>
              </a:rPr>
              <a:t>Su prevalencia entre los estudiantes no es exagerada; una encuesta encontró que la gran mayoría de los estudiantes encuestados usaban Wikipedia (Head &amp; </a:t>
            </a:r>
            <a:r>
              <a:rPr lang="es-ES" dirty="0" err="1">
                <a:highlight>
                  <a:srgbClr val="00FFFF"/>
                </a:highlight>
                <a:latin typeface="Times New Roman" panose="02020603050405020304" pitchFamily="18" charset="0"/>
                <a:cs typeface="Times New Roman" panose="02020603050405020304" pitchFamily="18" charset="0"/>
              </a:rPr>
              <a:t>Eisenberg</a:t>
            </a:r>
            <a:r>
              <a:rPr lang="es-ES" dirty="0">
                <a:highlight>
                  <a:srgbClr val="00FFFF"/>
                </a:highlight>
                <a:latin typeface="Times New Roman" panose="02020603050405020304" pitchFamily="18" charset="0"/>
                <a:cs typeface="Times New Roman" panose="02020603050405020304" pitchFamily="18" charset="0"/>
              </a:rPr>
              <a:t>, 2010). Un artículo de </a:t>
            </a:r>
            <a:r>
              <a:rPr lang="es-ES" dirty="0" err="1">
                <a:highlight>
                  <a:srgbClr val="00FFFF"/>
                </a:highlight>
                <a:latin typeface="Times New Roman" panose="02020603050405020304" pitchFamily="18" charset="0"/>
                <a:cs typeface="Times New Roman" panose="02020603050405020304" pitchFamily="18" charset="0"/>
              </a:rPr>
              <a:t>The</a:t>
            </a:r>
            <a:r>
              <a:rPr lang="es-ES" dirty="0">
                <a:highlight>
                  <a:srgbClr val="00FFFF"/>
                </a:highlight>
                <a:latin typeface="Times New Roman" panose="02020603050405020304" pitchFamily="18" charset="0"/>
                <a:cs typeface="Times New Roman" panose="02020603050405020304" pitchFamily="18" charset="0"/>
              </a:rPr>
              <a:t> Guardian destaca una objeción común a su uso: “depender de Wikipedia puede desanimar a los estudiantes a involucrarse con la escritura académica genuina” (</a:t>
            </a:r>
            <a:r>
              <a:rPr lang="es-ES" dirty="0" err="1">
                <a:highlight>
                  <a:srgbClr val="00FFFF"/>
                </a:highlight>
                <a:latin typeface="Times New Roman" panose="02020603050405020304" pitchFamily="18" charset="0"/>
                <a:cs typeface="Times New Roman" panose="02020603050405020304" pitchFamily="18" charset="0"/>
              </a:rPr>
              <a:t>Coomer</a:t>
            </a:r>
            <a:r>
              <a:rPr lang="es-ES" dirty="0">
                <a:highlight>
                  <a:srgbClr val="00FFFF"/>
                </a:highlight>
                <a:latin typeface="Times New Roman" panose="02020603050405020304" pitchFamily="18" charset="0"/>
                <a:cs typeface="Times New Roman" panose="02020603050405020304" pitchFamily="18" charset="0"/>
              </a:rPr>
              <a:t>, 2013). </a:t>
            </a:r>
            <a:r>
              <a:rPr lang="es-ES" dirty="0">
                <a:highlight>
                  <a:srgbClr val="C0C0C0"/>
                </a:highlight>
                <a:latin typeface="Times New Roman" panose="02020603050405020304" pitchFamily="18" charset="0"/>
                <a:cs typeface="Times New Roman" panose="02020603050405020304" pitchFamily="18" charset="0"/>
              </a:rPr>
              <a:t>Claramente, los profesores no se equivocan al considerar que el uso de Wikipedia es omnipresente entre sus alumnos; pero la afirmación de que desalienta el compromiso con fuentes académicas requiere más investigación</a:t>
            </a:r>
            <a:r>
              <a:rPr lang="es-ES" dirty="0">
                <a:latin typeface="Times New Roman" panose="02020603050405020304" pitchFamily="18" charset="0"/>
                <a:cs typeface="Times New Roman" panose="02020603050405020304" pitchFamily="18" charset="0"/>
              </a:rPr>
              <a:t>. </a:t>
            </a:r>
            <a:r>
              <a:rPr lang="es-ES" dirty="0">
                <a:highlight>
                  <a:srgbClr val="FF0000"/>
                </a:highlight>
                <a:latin typeface="Times New Roman" panose="02020603050405020304" pitchFamily="18" charset="0"/>
                <a:cs typeface="Times New Roman" panose="02020603050405020304" pitchFamily="18" charset="0"/>
              </a:rPr>
              <a:t>Este punto es tratado como evidente por muchos profesores, pero la propia Wikipedia alienta explícitamente a los estudiantes a buscar otras fuentes. Sus artículos a menudo proporcionan referencias a publicaciones académicas e incluyen notas de advertencia donde faltan citas; las propias pautas de investigación del sitio dejan en claro que debe usarse como punto de partida, enfatizando que los usuarios siempre deben "leer las referencias y verificar si realmente respaldan lo que dice el artículo" ("Wikipedia: Investigación con Wikipedia", 2020) . De hecho, para muchos estudiantes, Wikipedia es su primer encuentro con los conceptos de cita y referencia</a:t>
            </a:r>
            <a:r>
              <a:rPr lang="es-ES" dirty="0">
                <a:latin typeface="Times New Roman" panose="02020603050405020304" pitchFamily="18" charset="0"/>
                <a:cs typeface="Times New Roman" panose="02020603050405020304" pitchFamily="18" charset="0"/>
              </a:rPr>
              <a:t>. Por lo tanto, el uso de Wikipedia tiene un lado positivo que merece una consideración más profunda de lo que suele recibir..</a:t>
            </a:r>
            <a:endParaRPr lang="es-CL"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7D3A4E9-5196-34F5-D4A1-9B7691CEE626}"/>
              </a:ext>
            </a:extLst>
          </p:cNvPr>
          <p:cNvSpPr/>
          <p:nvPr/>
        </p:nvSpPr>
        <p:spPr>
          <a:xfrm>
            <a:off x="3908322" y="5436437"/>
            <a:ext cx="4660493" cy="2138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Introducir la idea principal del </a:t>
            </a:r>
            <a:r>
              <a:rPr lang="es-419" dirty="0" err="1">
                <a:solidFill>
                  <a:schemeClr val="tx1"/>
                </a:solidFill>
              </a:rPr>
              <a:t>parrafo</a:t>
            </a:r>
            <a:endParaRPr lang="en-US" dirty="0">
              <a:solidFill>
                <a:schemeClr val="tx1"/>
              </a:solidFill>
            </a:endParaRPr>
          </a:p>
        </p:txBody>
      </p:sp>
      <p:sp>
        <p:nvSpPr>
          <p:cNvPr id="6" name="Rectangle 5">
            <a:extLst>
              <a:ext uri="{FF2B5EF4-FFF2-40B4-BE49-F238E27FC236}">
                <a16:creationId xmlns:a16="http://schemas.microsoft.com/office/drawing/2014/main" id="{BC0D5890-C1A2-A49E-A183-C5726A6B7F44}"/>
              </a:ext>
            </a:extLst>
          </p:cNvPr>
          <p:cNvSpPr/>
          <p:nvPr/>
        </p:nvSpPr>
        <p:spPr>
          <a:xfrm>
            <a:off x="3908322" y="5807453"/>
            <a:ext cx="4660493" cy="213857"/>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Evidencia</a:t>
            </a:r>
            <a:endParaRPr lang="en-US" dirty="0">
              <a:solidFill>
                <a:schemeClr val="tx1"/>
              </a:solidFill>
            </a:endParaRPr>
          </a:p>
        </p:txBody>
      </p:sp>
      <p:sp>
        <p:nvSpPr>
          <p:cNvPr id="7" name="Rectangle 6">
            <a:extLst>
              <a:ext uri="{FF2B5EF4-FFF2-40B4-BE49-F238E27FC236}">
                <a16:creationId xmlns:a16="http://schemas.microsoft.com/office/drawing/2014/main" id="{C3D989E2-9348-15EA-8638-7E511175F371}"/>
              </a:ext>
            </a:extLst>
          </p:cNvPr>
          <p:cNvSpPr/>
          <p:nvPr/>
        </p:nvSpPr>
        <p:spPr>
          <a:xfrm>
            <a:off x="3908320" y="6197769"/>
            <a:ext cx="4660493" cy="21385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Interpretación</a:t>
            </a:r>
            <a:endParaRPr lang="en-US" dirty="0">
              <a:solidFill>
                <a:schemeClr val="tx1"/>
              </a:solidFill>
            </a:endParaRPr>
          </a:p>
        </p:txBody>
      </p:sp>
      <p:sp>
        <p:nvSpPr>
          <p:cNvPr id="9" name="Marcador de contenido 2">
            <a:extLst>
              <a:ext uri="{FF2B5EF4-FFF2-40B4-BE49-F238E27FC236}">
                <a16:creationId xmlns:a16="http://schemas.microsoft.com/office/drawing/2014/main" id="{3218856D-AEF7-F55C-5138-2792DA764423}"/>
              </a:ext>
            </a:extLst>
          </p:cNvPr>
          <p:cNvSpPr txBox="1">
            <a:spLocks/>
          </p:cNvSpPr>
          <p:nvPr/>
        </p:nvSpPr>
        <p:spPr>
          <a:xfrm>
            <a:off x="966440" y="1222707"/>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Ejemplo 2</a:t>
            </a:r>
            <a:endParaRPr lang="es-CL" dirty="0">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138CD63-5DAE-1769-5D52-ECD33E5CE54E}"/>
              </a:ext>
            </a:extLst>
          </p:cNvPr>
          <p:cNvSpPr/>
          <p:nvPr/>
        </p:nvSpPr>
        <p:spPr>
          <a:xfrm>
            <a:off x="3908321" y="6540183"/>
            <a:ext cx="4660493" cy="213857"/>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Contra evidencia</a:t>
            </a:r>
            <a:endParaRPr lang="en-US" dirty="0">
              <a:solidFill>
                <a:schemeClr val="tx1"/>
              </a:solidFill>
            </a:endParaRPr>
          </a:p>
        </p:txBody>
      </p:sp>
    </p:spTree>
    <p:extLst>
      <p:ext uri="{BB962C8B-B14F-4D97-AF65-F5344CB8AC3E}">
        <p14:creationId xmlns:p14="http://schemas.microsoft.com/office/powerpoint/2010/main" val="616043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48835C94-1324-E6FF-9001-3E894D4FD6B0}"/>
              </a:ext>
            </a:extLst>
          </p:cNvPr>
          <p:cNvSpPr txBox="1">
            <a:spLocks/>
          </p:cNvSpPr>
          <p:nvPr/>
        </p:nvSpPr>
        <p:spPr>
          <a:xfrm>
            <a:off x="688258" y="1391085"/>
            <a:ext cx="6977146"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L" dirty="0">
                <a:latin typeface="Times New Roman" panose="02020603050405020304" pitchFamily="18" charset="0"/>
                <a:cs typeface="Times New Roman" panose="02020603050405020304" pitchFamily="18" charset="0"/>
              </a:rPr>
              <a:t>Conclusión </a:t>
            </a:r>
          </a:p>
        </p:txBody>
      </p:sp>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592571" y="2579888"/>
            <a:ext cx="10213081" cy="36365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Esto constituye la el aporte final del autor</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Ofrece un resumen del tema</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Resalta los puntos mas importantes</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Ofrece opinión </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Cierra el ensayo </a:t>
            </a:r>
          </a:p>
        </p:txBody>
      </p:sp>
      <p:sp>
        <p:nvSpPr>
          <p:cNvPr id="2" name="Rectangle 1">
            <a:extLst>
              <a:ext uri="{FF2B5EF4-FFF2-40B4-BE49-F238E27FC236}">
                <a16:creationId xmlns:a16="http://schemas.microsoft.com/office/drawing/2014/main" id="{268EC9E3-95AA-0DC4-65CD-A529C09285BF}"/>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056DC2C5-DBB4-14FB-3F6F-BA568F4AA7FB}"/>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60556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48835C94-1324-E6FF-9001-3E894D4FD6B0}"/>
              </a:ext>
            </a:extLst>
          </p:cNvPr>
          <p:cNvSpPr txBox="1">
            <a:spLocks/>
          </p:cNvSpPr>
          <p:nvPr/>
        </p:nvSpPr>
        <p:spPr>
          <a:xfrm>
            <a:off x="688258" y="1391085"/>
            <a:ext cx="6977146" cy="970450"/>
          </a:xfrm>
          <a:prstGeom prst="rect">
            <a:avLst/>
          </a:prstGeom>
        </p:spPr>
        <p:txBody>
          <a:bodyPr vert="horz" lIns="91440" tIns="45720" rIns="91440" bIns="45720" rtlCol="0" anchor="b">
            <a:normAutofit fontScale="62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L" dirty="0">
                <a:latin typeface="Times New Roman" panose="02020603050405020304" pitchFamily="18" charset="0"/>
                <a:cs typeface="Times New Roman" panose="02020603050405020304" pitchFamily="18" charset="0"/>
              </a:rPr>
              <a:t>Qué no incluir en una </a:t>
            </a:r>
            <a:r>
              <a:rPr lang="es-CL" dirty="0" err="1">
                <a:latin typeface="Times New Roman" panose="02020603050405020304" pitchFamily="18" charset="0"/>
                <a:cs typeface="Times New Roman" panose="02020603050405020304" pitchFamily="18" charset="0"/>
              </a:rPr>
              <a:t>conclusi</a:t>
            </a:r>
            <a:r>
              <a:rPr lang="es-419" dirty="0" err="1">
                <a:latin typeface="Times New Roman" panose="02020603050405020304" pitchFamily="18" charset="0"/>
                <a:cs typeface="Times New Roman" panose="02020603050405020304" pitchFamily="18" charset="0"/>
              </a:rPr>
              <a:t>ón</a:t>
            </a:r>
            <a:r>
              <a:rPr lang="es-CL" dirty="0">
                <a:latin typeface="Times New Roman" panose="02020603050405020304" pitchFamily="18" charset="0"/>
                <a:cs typeface="Times New Roman" panose="02020603050405020304" pitchFamily="18" charset="0"/>
              </a:rPr>
              <a:t> </a:t>
            </a:r>
          </a:p>
        </p:txBody>
      </p:sp>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592571" y="2579888"/>
            <a:ext cx="10213081" cy="288702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ES" dirty="0">
                <a:latin typeface="Times New Roman" panose="02020603050405020304" pitchFamily="18" charset="0"/>
                <a:cs typeface="Times New Roman" panose="02020603050405020304" pitchFamily="18" charset="0"/>
              </a:rPr>
              <a:t>Incluir nuevos argumentos o pruebas</a:t>
            </a:r>
          </a:p>
          <a:p>
            <a:pPr marL="342900" indent="-342900" algn="l">
              <a:buFont typeface="Arial" panose="020B0604020202020204" pitchFamily="34" charset="0"/>
              <a:buChar char="•"/>
            </a:pPr>
            <a:r>
              <a:rPr lang="es-ES" dirty="0">
                <a:latin typeface="Times New Roman" panose="02020603050405020304" pitchFamily="18" charset="0"/>
                <a:cs typeface="Times New Roman" panose="02020603050405020304" pitchFamily="18" charset="0"/>
              </a:rPr>
              <a:t>Socavar sus argumentos (por ejemplo, "Este es solo un enfoque de muchos")</a:t>
            </a:r>
          </a:p>
          <a:p>
            <a:pPr marL="342900" indent="-342900" algn="l">
              <a:buFont typeface="Arial" panose="020B0604020202020204" pitchFamily="34" charset="0"/>
              <a:buChar char="•"/>
            </a:pPr>
            <a:r>
              <a:rPr lang="es-ES" dirty="0">
                <a:latin typeface="Times New Roman" panose="02020603050405020304" pitchFamily="18" charset="0"/>
                <a:cs typeface="Times New Roman" panose="02020603050405020304" pitchFamily="18" charset="0"/>
              </a:rPr>
              <a:t>Usar frases finales como "Para resumir..." o "En conclusión..."</a:t>
            </a:r>
            <a:endParaRPr lang="es-CL"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268EC9E3-95AA-0DC4-65CD-A529C09285BF}"/>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056DC2C5-DBB4-14FB-3F6F-BA568F4AA7FB}"/>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29537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966440" y="6045832"/>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Tomado de </a:t>
            </a:r>
            <a:r>
              <a:rPr lang="es-ES" dirty="0" err="1">
                <a:latin typeface="Times New Roman" panose="02020603050405020304" pitchFamily="18" charset="0"/>
                <a:cs typeface="Times New Roman" panose="02020603050405020304" pitchFamily="18" charset="0"/>
              </a:rPr>
              <a:t>Scribbr</a:t>
            </a:r>
            <a:endParaRPr lang="es-CL"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8923C89-ACDC-0FBD-6AFF-5BD6F4E7C86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CE3FE888-A00E-CB86-91EF-F2282CE5FD48}"/>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Marcador de contenido 2">
            <a:extLst>
              <a:ext uri="{FF2B5EF4-FFF2-40B4-BE49-F238E27FC236}">
                <a16:creationId xmlns:a16="http://schemas.microsoft.com/office/drawing/2014/main" id="{356F65E9-F8B5-B269-D04E-0086CA00CE0C}"/>
              </a:ext>
            </a:extLst>
          </p:cNvPr>
          <p:cNvSpPr txBox="1">
            <a:spLocks/>
          </p:cNvSpPr>
          <p:nvPr/>
        </p:nvSpPr>
        <p:spPr>
          <a:xfrm>
            <a:off x="966440" y="1857217"/>
            <a:ext cx="10213081" cy="36365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highlight>
                  <a:srgbClr val="FFFF00"/>
                </a:highlight>
                <a:latin typeface="Times New Roman" panose="02020603050405020304" pitchFamily="18" charset="0"/>
                <a:cs typeface="Times New Roman" panose="02020603050405020304" pitchFamily="18" charset="0"/>
              </a:rPr>
              <a:t>Braille allanó el camino para cambios culturales dramáticos en la forma en que se trataba a las personas ciegas y las oportunidades disponibles para ellos</a:t>
            </a:r>
            <a:r>
              <a:rPr lang="es-ES" dirty="0">
                <a:latin typeface="Times New Roman" panose="02020603050405020304" pitchFamily="18" charset="0"/>
                <a:cs typeface="Times New Roman" panose="02020603050405020304" pitchFamily="18" charset="0"/>
              </a:rPr>
              <a:t>. </a:t>
            </a:r>
            <a:r>
              <a:rPr lang="es-ES" dirty="0">
                <a:highlight>
                  <a:srgbClr val="00FFFF"/>
                </a:highlight>
                <a:latin typeface="Times New Roman" panose="02020603050405020304" pitchFamily="18" charset="0"/>
                <a:cs typeface="Times New Roman" panose="02020603050405020304" pitchFamily="18" charset="0"/>
              </a:rPr>
              <a:t>La innovación de Louis Braille fue volver a imaginar los sistemas de lectura existentes desde una perspectiva ciega, y el éxito de esta invención requirió que los maestros videntes se adaptaran a la realidad de sus alumnos y no al revés. En este sentido, Braille ayudó a impulsar cambios sociales más amplios en el estado de la ceguera</a:t>
            </a:r>
            <a:r>
              <a:rPr lang="es-ES" dirty="0">
                <a:latin typeface="Times New Roman" panose="02020603050405020304" pitchFamily="18" charset="0"/>
                <a:cs typeface="Times New Roman" panose="02020603050405020304" pitchFamily="18" charset="0"/>
              </a:rPr>
              <a:t>. </a:t>
            </a:r>
            <a:r>
              <a:rPr lang="es-ES" dirty="0">
                <a:highlight>
                  <a:srgbClr val="C0C0C0"/>
                </a:highlight>
                <a:latin typeface="Times New Roman" panose="02020603050405020304" pitchFamily="18" charset="0"/>
                <a:cs typeface="Times New Roman" panose="02020603050405020304" pitchFamily="18" charset="0"/>
              </a:rPr>
              <a:t>Las nuevas herramientas de accesibilidad brindan ventajas prácticas a quienes las necesitan, pero también pueden cambiar las perspectivas y actitudes de quienes no las necesitan.</a:t>
            </a:r>
            <a:endParaRPr lang="es-CL" dirty="0">
              <a:highlight>
                <a:srgbClr val="C0C0C0"/>
              </a:highligh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AA81E4F-17D6-2EF6-46D9-1010B2A58AB1}"/>
              </a:ext>
            </a:extLst>
          </p:cNvPr>
          <p:cNvSpPr/>
          <p:nvPr/>
        </p:nvSpPr>
        <p:spPr>
          <a:xfrm>
            <a:off x="4203290" y="5241796"/>
            <a:ext cx="5098024" cy="1945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Vista general del ensayo</a:t>
            </a:r>
            <a:endParaRPr lang="en-US" dirty="0">
              <a:solidFill>
                <a:schemeClr val="tx1"/>
              </a:solidFill>
            </a:endParaRPr>
          </a:p>
        </p:txBody>
      </p:sp>
      <p:sp>
        <p:nvSpPr>
          <p:cNvPr id="6" name="Rectangle 5">
            <a:extLst>
              <a:ext uri="{FF2B5EF4-FFF2-40B4-BE49-F238E27FC236}">
                <a16:creationId xmlns:a16="http://schemas.microsoft.com/office/drawing/2014/main" id="{4964DF46-FCF1-F732-5EA3-75D7AD8A3CC5}"/>
              </a:ext>
            </a:extLst>
          </p:cNvPr>
          <p:cNvSpPr/>
          <p:nvPr/>
        </p:nvSpPr>
        <p:spPr>
          <a:xfrm>
            <a:off x="4203290" y="5612812"/>
            <a:ext cx="5098026" cy="213857"/>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Revisión de los aspectos más importantes</a:t>
            </a:r>
            <a:endParaRPr lang="en-US" dirty="0">
              <a:solidFill>
                <a:schemeClr val="tx1"/>
              </a:solidFill>
            </a:endParaRPr>
          </a:p>
        </p:txBody>
      </p:sp>
      <p:sp>
        <p:nvSpPr>
          <p:cNvPr id="7" name="Rectangle 6">
            <a:extLst>
              <a:ext uri="{FF2B5EF4-FFF2-40B4-BE49-F238E27FC236}">
                <a16:creationId xmlns:a16="http://schemas.microsoft.com/office/drawing/2014/main" id="{4D320BF2-CF75-0F52-F25F-5B7AF6CC66B3}"/>
              </a:ext>
            </a:extLst>
          </p:cNvPr>
          <p:cNvSpPr/>
          <p:nvPr/>
        </p:nvSpPr>
        <p:spPr>
          <a:xfrm>
            <a:off x="4203288" y="6003128"/>
            <a:ext cx="5098026" cy="21385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Cerrar ensayo con originalidad</a:t>
            </a:r>
            <a:endParaRPr lang="en-US" dirty="0">
              <a:solidFill>
                <a:schemeClr val="tx1"/>
              </a:solidFill>
            </a:endParaRPr>
          </a:p>
        </p:txBody>
      </p:sp>
      <p:sp>
        <p:nvSpPr>
          <p:cNvPr id="9" name="Marcador de contenido 2">
            <a:extLst>
              <a:ext uri="{FF2B5EF4-FFF2-40B4-BE49-F238E27FC236}">
                <a16:creationId xmlns:a16="http://schemas.microsoft.com/office/drawing/2014/main" id="{9F1F8D12-3368-5849-53B7-CEE0C6C5F3EA}"/>
              </a:ext>
            </a:extLst>
          </p:cNvPr>
          <p:cNvSpPr txBox="1">
            <a:spLocks/>
          </p:cNvSpPr>
          <p:nvPr/>
        </p:nvSpPr>
        <p:spPr>
          <a:xfrm>
            <a:off x="966440" y="1222707"/>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Ejemplo 1</a:t>
            </a:r>
            <a:endParaRPr lang="es-C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0510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966440" y="6045832"/>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Tomado de </a:t>
            </a:r>
            <a:r>
              <a:rPr lang="es-ES" dirty="0" err="1">
                <a:latin typeface="Times New Roman" panose="02020603050405020304" pitchFamily="18" charset="0"/>
                <a:cs typeface="Times New Roman" panose="02020603050405020304" pitchFamily="18" charset="0"/>
              </a:rPr>
              <a:t>Scribbr</a:t>
            </a:r>
            <a:endParaRPr lang="es-CL"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8923C89-ACDC-0FBD-6AFF-5BD6F4E7C86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CE3FE888-A00E-CB86-91EF-F2282CE5FD48}"/>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Marcador de contenido 2">
            <a:extLst>
              <a:ext uri="{FF2B5EF4-FFF2-40B4-BE49-F238E27FC236}">
                <a16:creationId xmlns:a16="http://schemas.microsoft.com/office/drawing/2014/main" id="{356F65E9-F8B5-B269-D04E-0086CA00CE0C}"/>
              </a:ext>
            </a:extLst>
          </p:cNvPr>
          <p:cNvSpPr txBox="1">
            <a:spLocks/>
          </p:cNvSpPr>
          <p:nvPr/>
        </p:nvSpPr>
        <p:spPr>
          <a:xfrm>
            <a:off x="966440" y="1857217"/>
            <a:ext cx="10213081" cy="313850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highlight>
                  <a:srgbClr val="FFFF00"/>
                </a:highlight>
                <a:latin typeface="Times New Roman" panose="02020603050405020304" pitchFamily="18" charset="0"/>
                <a:cs typeface="Times New Roman" panose="02020603050405020304" pitchFamily="18" charset="0"/>
              </a:rPr>
              <a:t>Internet ha tenido un gran impacto positivo en el mundo de la educación; Dejando a un lado las trampas ocasionales, su valor es evidente en numerosas aplicaciones. El futuro de la docencia está en las posibilidades que abre internet para la comunicación, la investigación y la interactividad. </a:t>
            </a:r>
            <a:r>
              <a:rPr lang="es-ES" dirty="0">
                <a:highlight>
                  <a:srgbClr val="00FFFF"/>
                </a:highlight>
                <a:latin typeface="Times New Roman" panose="02020603050405020304" pitchFamily="18" charset="0"/>
                <a:cs typeface="Times New Roman" panose="02020603050405020304" pitchFamily="18" charset="0"/>
              </a:rPr>
              <a:t>Como muestra la popularidad del aprendizaje a distancia, los estudiantes valoran la flexibilidad y la accesibilidad que ofrece la educación digital, y los educadores deben aprovechar plenamente estas ventajas.</a:t>
            </a:r>
            <a:r>
              <a:rPr lang="es-ES" dirty="0">
                <a:latin typeface="Times New Roman" panose="02020603050405020304" pitchFamily="18" charset="0"/>
                <a:cs typeface="Times New Roman" panose="02020603050405020304" pitchFamily="18" charset="0"/>
              </a:rPr>
              <a:t> </a:t>
            </a:r>
            <a:r>
              <a:rPr lang="es-ES" dirty="0">
                <a:highlight>
                  <a:srgbClr val="C0C0C0"/>
                </a:highlight>
                <a:latin typeface="Times New Roman" panose="02020603050405020304" pitchFamily="18" charset="0"/>
                <a:cs typeface="Times New Roman" panose="02020603050405020304" pitchFamily="18" charset="0"/>
              </a:rPr>
              <a:t>Los peligros de Internet, reales e imaginarios, han sido documentados exhaustivamente por escépticos, pero Internet llegó para quedarse; es hora de centrarse seriamente en su potencial para el bien.</a:t>
            </a:r>
            <a:endParaRPr lang="es-CL" dirty="0">
              <a:highlight>
                <a:srgbClr val="C0C0C0"/>
              </a:highligh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1AA81E4F-17D6-2EF6-46D9-1010B2A58AB1}"/>
              </a:ext>
            </a:extLst>
          </p:cNvPr>
          <p:cNvSpPr/>
          <p:nvPr/>
        </p:nvSpPr>
        <p:spPr>
          <a:xfrm>
            <a:off x="4203290" y="5241796"/>
            <a:ext cx="5098024" cy="1945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Vista general del ensayo</a:t>
            </a:r>
            <a:endParaRPr lang="en-US" dirty="0">
              <a:solidFill>
                <a:schemeClr val="tx1"/>
              </a:solidFill>
            </a:endParaRPr>
          </a:p>
        </p:txBody>
      </p:sp>
      <p:sp>
        <p:nvSpPr>
          <p:cNvPr id="6" name="Rectangle 5">
            <a:extLst>
              <a:ext uri="{FF2B5EF4-FFF2-40B4-BE49-F238E27FC236}">
                <a16:creationId xmlns:a16="http://schemas.microsoft.com/office/drawing/2014/main" id="{4964DF46-FCF1-F732-5EA3-75D7AD8A3CC5}"/>
              </a:ext>
            </a:extLst>
          </p:cNvPr>
          <p:cNvSpPr/>
          <p:nvPr/>
        </p:nvSpPr>
        <p:spPr>
          <a:xfrm>
            <a:off x="4203290" y="5612812"/>
            <a:ext cx="5098026" cy="213857"/>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Revisión de los aspectos más importantes</a:t>
            </a:r>
            <a:endParaRPr lang="en-US" dirty="0">
              <a:solidFill>
                <a:schemeClr val="tx1"/>
              </a:solidFill>
            </a:endParaRPr>
          </a:p>
        </p:txBody>
      </p:sp>
      <p:sp>
        <p:nvSpPr>
          <p:cNvPr id="7" name="Rectangle 6">
            <a:extLst>
              <a:ext uri="{FF2B5EF4-FFF2-40B4-BE49-F238E27FC236}">
                <a16:creationId xmlns:a16="http://schemas.microsoft.com/office/drawing/2014/main" id="{4D320BF2-CF75-0F52-F25F-5B7AF6CC66B3}"/>
              </a:ext>
            </a:extLst>
          </p:cNvPr>
          <p:cNvSpPr/>
          <p:nvPr/>
        </p:nvSpPr>
        <p:spPr>
          <a:xfrm>
            <a:off x="4203288" y="6003128"/>
            <a:ext cx="5098026" cy="21385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Cerrar ensayo con originalidad</a:t>
            </a:r>
            <a:endParaRPr lang="en-US" dirty="0">
              <a:solidFill>
                <a:schemeClr val="tx1"/>
              </a:solidFill>
            </a:endParaRPr>
          </a:p>
        </p:txBody>
      </p:sp>
      <p:sp>
        <p:nvSpPr>
          <p:cNvPr id="9" name="Marcador de contenido 2">
            <a:extLst>
              <a:ext uri="{FF2B5EF4-FFF2-40B4-BE49-F238E27FC236}">
                <a16:creationId xmlns:a16="http://schemas.microsoft.com/office/drawing/2014/main" id="{9F1F8D12-3368-5849-53B7-CEE0C6C5F3EA}"/>
              </a:ext>
            </a:extLst>
          </p:cNvPr>
          <p:cNvSpPr txBox="1">
            <a:spLocks/>
          </p:cNvSpPr>
          <p:nvPr/>
        </p:nvSpPr>
        <p:spPr>
          <a:xfrm>
            <a:off x="966440" y="1222707"/>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Ejemplo 2</a:t>
            </a:r>
            <a:endParaRPr lang="es-C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220533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3">
            <a:extLst>
              <a:ext uri="{FF2B5EF4-FFF2-40B4-BE49-F238E27FC236}">
                <a16:creationId xmlns:a16="http://schemas.microsoft.com/office/drawing/2014/main" id="{C60D8E00-1457-4C31-A961-0DF818CF0B14}"/>
              </a:ext>
            </a:extLst>
          </p:cNvPr>
          <p:cNvSpPr/>
          <p:nvPr/>
        </p:nvSpPr>
        <p:spPr>
          <a:xfrm>
            <a:off x="4704347" y="1648326"/>
            <a:ext cx="2141621" cy="986590"/>
          </a:xfrm>
          <a:prstGeom prst="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CL" b="1" dirty="0">
                <a:solidFill>
                  <a:schemeClr val="bg2"/>
                </a:solidFill>
              </a:rPr>
              <a:t>Selecciones un tema de su interés </a:t>
            </a:r>
          </a:p>
        </p:txBody>
      </p:sp>
      <p:sp>
        <p:nvSpPr>
          <p:cNvPr id="3" name="Flecha abajo 5">
            <a:extLst>
              <a:ext uri="{FF2B5EF4-FFF2-40B4-BE49-F238E27FC236}">
                <a16:creationId xmlns:a16="http://schemas.microsoft.com/office/drawing/2014/main" id="{D3D7895A-AB38-A5C4-E69F-1C3CD815FA76}"/>
              </a:ext>
            </a:extLst>
          </p:cNvPr>
          <p:cNvSpPr/>
          <p:nvPr/>
        </p:nvSpPr>
        <p:spPr>
          <a:xfrm>
            <a:off x="5618747" y="2771455"/>
            <a:ext cx="300790" cy="4289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7" name="Rectángulo 6">
            <a:extLst>
              <a:ext uri="{FF2B5EF4-FFF2-40B4-BE49-F238E27FC236}">
                <a16:creationId xmlns:a16="http://schemas.microsoft.com/office/drawing/2014/main" id="{C83053F3-5EF4-2B07-523E-321D209B44C9}"/>
              </a:ext>
            </a:extLst>
          </p:cNvPr>
          <p:cNvSpPr/>
          <p:nvPr/>
        </p:nvSpPr>
        <p:spPr>
          <a:xfrm>
            <a:off x="4770521" y="3220388"/>
            <a:ext cx="1997242" cy="1036182"/>
          </a:xfrm>
          <a:prstGeom prst="rec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CL" b="1" dirty="0">
                <a:solidFill>
                  <a:schemeClr val="bg2"/>
                </a:solidFill>
              </a:rPr>
              <a:t>Identifique : el punto de vista a desarrollar </a:t>
            </a:r>
          </a:p>
        </p:txBody>
      </p:sp>
      <p:cxnSp>
        <p:nvCxnSpPr>
          <p:cNvPr id="9" name="Conector recto de flecha 8">
            <a:extLst>
              <a:ext uri="{FF2B5EF4-FFF2-40B4-BE49-F238E27FC236}">
                <a16:creationId xmlns:a16="http://schemas.microsoft.com/office/drawing/2014/main" id="{607307AE-8A18-53CF-ED41-E6AEA6F9BE71}"/>
              </a:ext>
            </a:extLst>
          </p:cNvPr>
          <p:cNvCxnSpPr/>
          <p:nvPr/>
        </p:nvCxnSpPr>
        <p:spPr>
          <a:xfrm flipH="1">
            <a:off x="3874169" y="3587189"/>
            <a:ext cx="697831" cy="481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ángulo redondeado 9">
            <a:extLst>
              <a:ext uri="{FF2B5EF4-FFF2-40B4-BE49-F238E27FC236}">
                <a16:creationId xmlns:a16="http://schemas.microsoft.com/office/drawing/2014/main" id="{E8D31AC2-B8E4-485B-1000-B775954DE511}"/>
              </a:ext>
            </a:extLst>
          </p:cNvPr>
          <p:cNvSpPr/>
          <p:nvPr/>
        </p:nvSpPr>
        <p:spPr>
          <a:xfrm>
            <a:off x="1108914" y="4040542"/>
            <a:ext cx="2755231" cy="1163508"/>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algn="ctr"/>
            <a:r>
              <a:rPr lang="es-CL" b="1" dirty="0">
                <a:solidFill>
                  <a:schemeClr val="bg2"/>
                </a:solidFill>
              </a:rPr>
              <a:t>Desarrolle un esquema con las ideas principales y secundarias </a:t>
            </a:r>
          </a:p>
        </p:txBody>
      </p:sp>
      <p:cxnSp>
        <p:nvCxnSpPr>
          <p:cNvPr id="11" name="Conector recto de flecha 11">
            <a:extLst>
              <a:ext uri="{FF2B5EF4-FFF2-40B4-BE49-F238E27FC236}">
                <a16:creationId xmlns:a16="http://schemas.microsoft.com/office/drawing/2014/main" id="{E5AF6EDC-FA37-1607-C72F-5233CB076DA8}"/>
              </a:ext>
            </a:extLst>
          </p:cNvPr>
          <p:cNvCxnSpPr/>
          <p:nvPr/>
        </p:nvCxnSpPr>
        <p:spPr>
          <a:xfrm>
            <a:off x="6966284" y="3680852"/>
            <a:ext cx="517358" cy="410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ángulo redondeado 12">
            <a:extLst>
              <a:ext uri="{FF2B5EF4-FFF2-40B4-BE49-F238E27FC236}">
                <a16:creationId xmlns:a16="http://schemas.microsoft.com/office/drawing/2014/main" id="{94E54B2A-775C-A63C-C02F-F0879D1C201A}"/>
              </a:ext>
            </a:extLst>
          </p:cNvPr>
          <p:cNvSpPr/>
          <p:nvPr/>
        </p:nvSpPr>
        <p:spPr>
          <a:xfrm>
            <a:off x="7627457" y="4040542"/>
            <a:ext cx="2839453" cy="1163508"/>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s-CL" b="1" dirty="0">
                <a:solidFill>
                  <a:schemeClr val="bg2"/>
                </a:solidFill>
              </a:rPr>
              <a:t>Búsqueda de información </a:t>
            </a:r>
          </a:p>
        </p:txBody>
      </p:sp>
      <p:sp>
        <p:nvSpPr>
          <p:cNvPr id="13" name="Flecha abajo 13">
            <a:extLst>
              <a:ext uri="{FF2B5EF4-FFF2-40B4-BE49-F238E27FC236}">
                <a16:creationId xmlns:a16="http://schemas.microsoft.com/office/drawing/2014/main" id="{B27B6E7C-6819-58F2-6DEB-3B5A463F2A3B}"/>
              </a:ext>
            </a:extLst>
          </p:cNvPr>
          <p:cNvSpPr/>
          <p:nvPr/>
        </p:nvSpPr>
        <p:spPr>
          <a:xfrm>
            <a:off x="5462055" y="4427621"/>
            <a:ext cx="715879" cy="7764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4" name="Rectángulo 14">
            <a:extLst>
              <a:ext uri="{FF2B5EF4-FFF2-40B4-BE49-F238E27FC236}">
                <a16:creationId xmlns:a16="http://schemas.microsoft.com/office/drawing/2014/main" id="{564FDCBB-A39B-6B34-B22D-3F8B11320BAD}"/>
              </a:ext>
            </a:extLst>
          </p:cNvPr>
          <p:cNvSpPr/>
          <p:nvPr/>
        </p:nvSpPr>
        <p:spPr>
          <a:xfrm>
            <a:off x="768609" y="5715460"/>
            <a:ext cx="2905344" cy="705207"/>
          </a:xfrm>
          <a:prstGeom prst="rect">
            <a:avLst/>
          </a:prstGeom>
          <a:solidFill>
            <a:schemeClr val="accent2">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s-CL" b="1" dirty="0">
                <a:solidFill>
                  <a:schemeClr val="bg2"/>
                </a:solidFill>
              </a:rPr>
              <a:t>Utilice un bosquejo </a:t>
            </a:r>
          </a:p>
        </p:txBody>
      </p:sp>
      <p:sp>
        <p:nvSpPr>
          <p:cNvPr id="15" name="Rectángulo 15">
            <a:extLst>
              <a:ext uri="{FF2B5EF4-FFF2-40B4-BE49-F238E27FC236}">
                <a16:creationId xmlns:a16="http://schemas.microsoft.com/office/drawing/2014/main" id="{0E7187A7-81BB-D046-DB49-0958137A20C5}"/>
              </a:ext>
            </a:extLst>
          </p:cNvPr>
          <p:cNvSpPr/>
          <p:nvPr/>
        </p:nvSpPr>
        <p:spPr>
          <a:xfrm>
            <a:off x="4415589" y="5666813"/>
            <a:ext cx="2707105" cy="753854"/>
          </a:xfrm>
          <a:prstGeom prst="rect">
            <a:avLst/>
          </a:prstGeom>
          <a:solidFill>
            <a:schemeClr val="accent2">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s-CL" b="1" dirty="0">
                <a:solidFill>
                  <a:schemeClr val="bg2"/>
                </a:solidFill>
              </a:rPr>
              <a:t>Identifique un vocabulario</a:t>
            </a:r>
          </a:p>
        </p:txBody>
      </p:sp>
      <p:sp>
        <p:nvSpPr>
          <p:cNvPr id="16" name="Rectángulo 16">
            <a:extLst>
              <a:ext uri="{FF2B5EF4-FFF2-40B4-BE49-F238E27FC236}">
                <a16:creationId xmlns:a16="http://schemas.microsoft.com/office/drawing/2014/main" id="{C68740F5-5F16-6486-3ADC-722BA27B74F6}"/>
              </a:ext>
            </a:extLst>
          </p:cNvPr>
          <p:cNvSpPr/>
          <p:nvPr/>
        </p:nvSpPr>
        <p:spPr>
          <a:xfrm>
            <a:off x="7940842" y="5629474"/>
            <a:ext cx="3019926" cy="924384"/>
          </a:xfrm>
          <a:prstGeom prst="rect">
            <a:avLst/>
          </a:prstGeom>
          <a:solidFill>
            <a:schemeClr val="accent2">
              <a:lumMod val="75000"/>
            </a:schemeClr>
          </a:solidFill>
        </p:spPr>
        <p:style>
          <a:lnRef idx="1">
            <a:schemeClr val="accent4"/>
          </a:lnRef>
          <a:fillRef idx="3">
            <a:schemeClr val="accent4"/>
          </a:fillRef>
          <a:effectRef idx="2">
            <a:schemeClr val="accent4"/>
          </a:effectRef>
          <a:fontRef idx="minor">
            <a:schemeClr val="lt1"/>
          </a:fontRef>
        </p:style>
        <p:txBody>
          <a:bodyPr rtlCol="0" anchor="ctr"/>
          <a:lstStyle/>
          <a:p>
            <a:pPr algn="ctr"/>
            <a:r>
              <a:rPr lang="es-CL" b="1" dirty="0">
                <a:solidFill>
                  <a:schemeClr val="bg2"/>
                </a:solidFill>
              </a:rPr>
              <a:t>Recopilar, citas, estadísticas, noticias, antecedentes</a:t>
            </a:r>
          </a:p>
        </p:txBody>
      </p:sp>
      <p:sp>
        <p:nvSpPr>
          <p:cNvPr id="18" name="Título 1">
            <a:extLst>
              <a:ext uri="{FF2B5EF4-FFF2-40B4-BE49-F238E27FC236}">
                <a16:creationId xmlns:a16="http://schemas.microsoft.com/office/drawing/2014/main" id="{78756AA4-EA5F-F3F2-82FA-766CB52285DF}"/>
              </a:ext>
            </a:extLst>
          </p:cNvPr>
          <p:cNvSpPr txBox="1">
            <a:spLocks/>
          </p:cNvSpPr>
          <p:nvPr/>
        </p:nvSpPr>
        <p:spPr>
          <a:xfrm>
            <a:off x="1031357" y="1281294"/>
            <a:ext cx="2379849" cy="495219"/>
          </a:xfrm>
          <a:prstGeom prst="rect">
            <a:avLst/>
          </a:prstGeom>
        </p:spPr>
        <p:txBody>
          <a:bodyPr vert="horz" lIns="91440" tIns="45720" rIns="91440" bIns="45720" rtlCol="0" anchor="b">
            <a:normAutofit fontScale="55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L" dirty="0">
                <a:latin typeface="Times New Roman" panose="02020603050405020304" pitchFamily="18" charset="0"/>
                <a:cs typeface="Times New Roman" panose="02020603050405020304" pitchFamily="18" charset="0"/>
              </a:rPr>
              <a:t>Pasos  </a:t>
            </a:r>
          </a:p>
        </p:txBody>
      </p:sp>
      <p:sp>
        <p:nvSpPr>
          <p:cNvPr id="19" name="Rectangle 18">
            <a:extLst>
              <a:ext uri="{FF2B5EF4-FFF2-40B4-BE49-F238E27FC236}">
                <a16:creationId xmlns:a16="http://schemas.microsoft.com/office/drawing/2014/main" id="{990114FB-44FD-321A-98D3-A3D3B29FCE41}"/>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Connector 19">
            <a:extLst>
              <a:ext uri="{FF2B5EF4-FFF2-40B4-BE49-F238E27FC236}">
                <a16:creationId xmlns:a16="http://schemas.microsoft.com/office/drawing/2014/main" id="{BAB9AE38-9CE7-4021-84D6-87D4B8D28C14}"/>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
        <p:nvSpPr>
          <p:cNvPr id="21" name="Rectángulo 3">
            <a:extLst>
              <a:ext uri="{FF2B5EF4-FFF2-40B4-BE49-F238E27FC236}">
                <a16:creationId xmlns:a16="http://schemas.microsoft.com/office/drawing/2014/main" id="{B6747A47-BA18-7E1C-FE04-DF6D1D0F82AC}"/>
              </a:ext>
            </a:extLst>
          </p:cNvPr>
          <p:cNvSpPr/>
          <p:nvPr/>
        </p:nvSpPr>
        <p:spPr>
          <a:xfrm>
            <a:off x="7940842" y="1648326"/>
            <a:ext cx="2141621" cy="986590"/>
          </a:xfrm>
          <a:prstGeom prst="rect">
            <a:avLst/>
          </a:prstGeom>
          <a:solidFill>
            <a:schemeClr val="bg1">
              <a:lumMod val="65000"/>
            </a:schemeClr>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s-CL" b="1" dirty="0">
                <a:solidFill>
                  <a:schemeClr val="bg2"/>
                </a:solidFill>
              </a:rPr>
              <a:t>Entiende tu tarea</a:t>
            </a:r>
          </a:p>
        </p:txBody>
      </p:sp>
      <p:sp>
        <p:nvSpPr>
          <p:cNvPr id="22" name="Flecha abajo 5">
            <a:extLst>
              <a:ext uri="{FF2B5EF4-FFF2-40B4-BE49-F238E27FC236}">
                <a16:creationId xmlns:a16="http://schemas.microsoft.com/office/drawing/2014/main" id="{D6550695-709E-1477-67D4-BC2246870719}"/>
              </a:ext>
            </a:extLst>
          </p:cNvPr>
          <p:cNvSpPr/>
          <p:nvPr/>
        </p:nvSpPr>
        <p:spPr>
          <a:xfrm rot="5400000">
            <a:off x="7224963" y="1944551"/>
            <a:ext cx="300790" cy="428945"/>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30637854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A3B43D2D-0071-6924-87D5-0310C3857678}"/>
              </a:ext>
            </a:extLst>
          </p:cNvPr>
          <p:cNvSpPr>
            <a:spLocks noGrp="1"/>
          </p:cNvSpPr>
          <p:nvPr>
            <p:ph type="title"/>
          </p:nvPr>
        </p:nvSpPr>
        <p:spPr>
          <a:xfrm>
            <a:off x="870016" y="1083500"/>
            <a:ext cx="10571998" cy="970450"/>
          </a:xfrm>
        </p:spPr>
        <p:txBody>
          <a:bodyPr/>
          <a:lstStyle/>
          <a:p>
            <a:r>
              <a:rPr lang="es-CL" b="1" dirty="0">
                <a:latin typeface="Times New Roman" panose="02020603050405020304" pitchFamily="18" charset="0"/>
                <a:cs typeface="Times New Roman" panose="02020603050405020304" pitchFamily="18" charset="0"/>
              </a:rPr>
              <a:t>Actividad : Inicio de un ensayo </a:t>
            </a:r>
          </a:p>
        </p:txBody>
      </p:sp>
      <p:sp>
        <p:nvSpPr>
          <p:cNvPr id="5" name="Marcador de contenido 2">
            <a:extLst>
              <a:ext uri="{FF2B5EF4-FFF2-40B4-BE49-F238E27FC236}">
                <a16:creationId xmlns:a16="http://schemas.microsoft.com/office/drawing/2014/main" id="{10DA2339-AC7E-808D-ECB2-5AFBB2F95469}"/>
              </a:ext>
            </a:extLst>
          </p:cNvPr>
          <p:cNvSpPr>
            <a:spLocks noGrp="1"/>
          </p:cNvSpPr>
          <p:nvPr>
            <p:ph idx="1"/>
          </p:nvPr>
        </p:nvSpPr>
        <p:spPr>
          <a:xfrm>
            <a:off x="818713" y="2684014"/>
            <a:ext cx="10554574" cy="1789663"/>
          </a:xfrm>
        </p:spPr>
        <p:txBody>
          <a:bodyPr/>
          <a:lstStyle/>
          <a:p>
            <a:r>
              <a:rPr lang="es-CL" dirty="0">
                <a:latin typeface="Times New Roman" panose="02020603050405020304" pitchFamily="18" charset="0"/>
                <a:cs typeface="Times New Roman" panose="02020603050405020304" pitchFamily="18" charset="0"/>
              </a:rPr>
              <a:t>Pregunta de </a:t>
            </a:r>
            <a:r>
              <a:rPr lang="es-CL" dirty="0" err="1">
                <a:latin typeface="Times New Roman" panose="02020603050405020304" pitchFamily="18" charset="0"/>
                <a:cs typeface="Times New Roman" panose="02020603050405020304" pitchFamily="18" charset="0"/>
              </a:rPr>
              <a:t>pseudoinvestigación</a:t>
            </a:r>
            <a:endParaRPr lang="es-CL" dirty="0">
              <a:latin typeface="Times New Roman" panose="02020603050405020304" pitchFamily="18" charset="0"/>
              <a:cs typeface="Times New Roman" panose="02020603050405020304" pitchFamily="18" charset="0"/>
            </a:endParaRPr>
          </a:p>
          <a:p>
            <a:r>
              <a:rPr lang="es-CL" dirty="0">
                <a:solidFill>
                  <a:srgbClr val="FF0000"/>
                </a:solidFill>
                <a:latin typeface="Times New Roman" panose="02020603050405020304" pitchFamily="18" charset="0"/>
                <a:cs typeface="Times New Roman" panose="02020603050405020304" pitchFamily="18" charset="0"/>
              </a:rPr>
              <a:t>Justificar la elección</a:t>
            </a:r>
          </a:p>
          <a:p>
            <a:r>
              <a:rPr lang="es-CL" dirty="0">
                <a:latin typeface="Times New Roman" panose="02020603050405020304" pitchFamily="18" charset="0"/>
                <a:cs typeface="Times New Roman" panose="02020603050405020304" pitchFamily="18" charset="0"/>
              </a:rPr>
              <a:t>Buscar al menos 4 fuentes</a:t>
            </a:r>
          </a:p>
        </p:txBody>
      </p:sp>
      <p:sp>
        <p:nvSpPr>
          <p:cNvPr id="6" name="Rectangle 5">
            <a:extLst>
              <a:ext uri="{FF2B5EF4-FFF2-40B4-BE49-F238E27FC236}">
                <a16:creationId xmlns:a16="http://schemas.microsoft.com/office/drawing/2014/main" id="{4BD3F42E-5D9E-0AC6-B5F7-D87F5041FDF0}"/>
              </a:ext>
            </a:extLst>
          </p:cNvPr>
          <p:cNvSpPr/>
          <p:nvPr/>
        </p:nvSpPr>
        <p:spPr>
          <a:xfrm>
            <a:off x="1022304" y="769140"/>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70FBC765-B144-CEA7-B23F-FBA851732AB9}"/>
              </a:ext>
            </a:extLst>
          </p:cNvPr>
          <p:cNvCxnSpPr>
            <a:cxnSpLocks/>
          </p:cNvCxnSpPr>
          <p:nvPr/>
        </p:nvCxnSpPr>
        <p:spPr>
          <a:xfrm flipV="1">
            <a:off x="1022303" y="908915"/>
            <a:ext cx="9995764" cy="34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482984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E4C8321-BB29-1D40-E746-2E891C8D2F1C}"/>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C9E00DF1-50A0-B1C9-33F9-26930829F58D}"/>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
        <p:nvSpPr>
          <p:cNvPr id="6" name="Título 1">
            <a:extLst>
              <a:ext uri="{FF2B5EF4-FFF2-40B4-BE49-F238E27FC236}">
                <a16:creationId xmlns:a16="http://schemas.microsoft.com/office/drawing/2014/main" id="{48835C94-1324-E6FF-9001-3E894D4FD6B0}"/>
              </a:ext>
            </a:extLst>
          </p:cNvPr>
          <p:cNvSpPr txBox="1">
            <a:spLocks/>
          </p:cNvSpPr>
          <p:nvPr/>
        </p:nvSpPr>
        <p:spPr>
          <a:xfrm>
            <a:off x="501445" y="1450078"/>
            <a:ext cx="6977146"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s-CL" dirty="0">
                <a:latin typeface="Times New Roman" panose="02020603050405020304" pitchFamily="18" charset="0"/>
                <a:cs typeface="Times New Roman" panose="02020603050405020304" pitchFamily="18" charset="0"/>
              </a:rPr>
              <a:t>Definición de ensayo</a:t>
            </a:r>
          </a:p>
        </p:txBody>
      </p:sp>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631900" y="2737204"/>
            <a:ext cx="10554574" cy="208829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Composición escrita en prosa, en la cual se expone la interpretación personal sobre un tema en particular.</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Escrito en el cual el autor expone sus ideas.</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Exposición escrita de un tema, la cual es desarrollada en párrafos.</a:t>
            </a:r>
          </a:p>
        </p:txBody>
      </p:sp>
    </p:spTree>
    <p:extLst>
      <p:ext uri="{BB962C8B-B14F-4D97-AF65-F5344CB8AC3E}">
        <p14:creationId xmlns:p14="http://schemas.microsoft.com/office/powerpoint/2010/main" val="17739241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48835C94-1324-E6FF-9001-3E894D4FD6B0}"/>
              </a:ext>
            </a:extLst>
          </p:cNvPr>
          <p:cNvSpPr txBox="1">
            <a:spLocks/>
          </p:cNvSpPr>
          <p:nvPr/>
        </p:nvSpPr>
        <p:spPr>
          <a:xfrm>
            <a:off x="688258" y="1391085"/>
            <a:ext cx="6977146"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L" dirty="0">
                <a:latin typeface="Times New Roman" panose="02020603050405020304" pitchFamily="18" charset="0"/>
                <a:cs typeface="Times New Roman" panose="02020603050405020304" pitchFamily="18" charset="0"/>
              </a:rPr>
              <a:t>Características </a:t>
            </a:r>
          </a:p>
        </p:txBody>
      </p:sp>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592571" y="2579888"/>
            <a:ext cx="10554574" cy="2082647"/>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just">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Su contenido es variado</a:t>
            </a:r>
          </a:p>
          <a:p>
            <a:pPr marL="342900" indent="-342900" algn="just">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Puede contener opiniones criticas, reflexivas, puntos de vista, intereses y visiones del autor.</a:t>
            </a:r>
          </a:p>
          <a:p>
            <a:pPr marL="342900" indent="-342900" algn="just">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Por lo general va acompañado de bibliografía</a:t>
            </a:r>
          </a:p>
        </p:txBody>
      </p:sp>
      <p:sp>
        <p:nvSpPr>
          <p:cNvPr id="4" name="Rectangle 3">
            <a:extLst>
              <a:ext uri="{FF2B5EF4-FFF2-40B4-BE49-F238E27FC236}">
                <a16:creationId xmlns:a16="http://schemas.microsoft.com/office/drawing/2014/main" id="{44B74D8F-33F6-2CA5-87C0-8F0DC48A018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93729E05-E1D6-1D7C-2A5B-8C968482AE01}"/>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9209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48835C94-1324-E6FF-9001-3E894D4FD6B0}"/>
              </a:ext>
            </a:extLst>
          </p:cNvPr>
          <p:cNvSpPr txBox="1">
            <a:spLocks/>
          </p:cNvSpPr>
          <p:nvPr/>
        </p:nvSpPr>
        <p:spPr>
          <a:xfrm>
            <a:off x="688258" y="1391085"/>
            <a:ext cx="6977146"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L" dirty="0">
                <a:latin typeface="Times New Roman" panose="02020603050405020304" pitchFamily="18" charset="0"/>
                <a:cs typeface="Times New Roman" panose="02020603050405020304" pitchFamily="18" charset="0"/>
              </a:rPr>
              <a:t>Estructura </a:t>
            </a:r>
          </a:p>
        </p:txBody>
      </p:sp>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592571" y="2579888"/>
            <a:ext cx="10554574" cy="36365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El estilo y organización de un ensayo , componen su estructura : </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INTRODUCCIÓN (10%)</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DESARROLLO (60-80%)</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CONCLUSIÓN (10%) </a:t>
            </a:r>
          </a:p>
        </p:txBody>
      </p:sp>
      <p:sp>
        <p:nvSpPr>
          <p:cNvPr id="2" name="Rectangle 1">
            <a:extLst>
              <a:ext uri="{FF2B5EF4-FFF2-40B4-BE49-F238E27FC236}">
                <a16:creationId xmlns:a16="http://schemas.microsoft.com/office/drawing/2014/main" id="{5E1DE037-680B-911E-3D65-7CEF94BE44CB}"/>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AAFCEDB-E86F-A2AF-FEE8-433090DA254A}"/>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84070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48835C94-1324-E6FF-9001-3E894D4FD6B0}"/>
              </a:ext>
            </a:extLst>
          </p:cNvPr>
          <p:cNvSpPr txBox="1">
            <a:spLocks/>
          </p:cNvSpPr>
          <p:nvPr/>
        </p:nvSpPr>
        <p:spPr>
          <a:xfrm>
            <a:off x="688258" y="1391085"/>
            <a:ext cx="6977146"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L" dirty="0">
                <a:latin typeface="Times New Roman" panose="02020603050405020304" pitchFamily="18" charset="0"/>
                <a:cs typeface="Times New Roman" panose="02020603050405020304" pitchFamily="18" charset="0"/>
              </a:rPr>
              <a:t>Introducción </a:t>
            </a:r>
          </a:p>
        </p:txBody>
      </p:sp>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592571" y="2579888"/>
            <a:ext cx="10213081" cy="36365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Es una oración o párrafo que inicia e interesa al lector por el tema puede ser:</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Una pregunta</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Reflexión</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Estadística</a:t>
            </a:r>
          </a:p>
        </p:txBody>
      </p:sp>
      <p:sp>
        <p:nvSpPr>
          <p:cNvPr id="2" name="Rectangle 1">
            <a:extLst>
              <a:ext uri="{FF2B5EF4-FFF2-40B4-BE49-F238E27FC236}">
                <a16:creationId xmlns:a16="http://schemas.microsoft.com/office/drawing/2014/main" id="{F8923C89-ACDC-0FBD-6AFF-5BD6F4E7C86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CE3FE888-A00E-CB86-91EF-F2282CE5FD48}"/>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834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966440" y="5806860"/>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Tomado de </a:t>
            </a:r>
            <a:r>
              <a:rPr lang="es-ES" dirty="0" err="1">
                <a:latin typeface="Times New Roman" panose="02020603050405020304" pitchFamily="18" charset="0"/>
                <a:cs typeface="Times New Roman" panose="02020603050405020304" pitchFamily="18" charset="0"/>
              </a:rPr>
              <a:t>Scribbr</a:t>
            </a:r>
            <a:endParaRPr lang="es-CL"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8923C89-ACDC-0FBD-6AFF-5BD6F4E7C86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CE3FE888-A00E-CB86-91EF-F2282CE5FD48}"/>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Marcador de contenido 2">
            <a:extLst>
              <a:ext uri="{FF2B5EF4-FFF2-40B4-BE49-F238E27FC236}">
                <a16:creationId xmlns:a16="http://schemas.microsoft.com/office/drawing/2014/main" id="{356F65E9-F8B5-B269-D04E-0086CA00CE0C}"/>
              </a:ext>
            </a:extLst>
          </p:cNvPr>
          <p:cNvSpPr txBox="1">
            <a:spLocks/>
          </p:cNvSpPr>
          <p:nvPr/>
        </p:nvSpPr>
        <p:spPr>
          <a:xfrm>
            <a:off x="966440" y="1857217"/>
            <a:ext cx="10213081" cy="3636511"/>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highlight>
                  <a:srgbClr val="FFFF00"/>
                </a:highlight>
                <a:latin typeface="Times New Roman" panose="02020603050405020304" pitchFamily="18" charset="0"/>
                <a:cs typeface="Times New Roman" panose="02020603050405020304" pitchFamily="18" charset="0"/>
              </a:rPr>
              <a:t>La invención de Braille marcó un importante punto de inflexión en la historia de la discapacidad</a:t>
            </a:r>
            <a:r>
              <a:rPr lang="es-ES" dirty="0">
                <a:highlight>
                  <a:srgbClr val="00FFFF"/>
                </a:highlight>
                <a:latin typeface="Times New Roman" panose="02020603050405020304" pitchFamily="18" charset="0"/>
                <a:cs typeface="Times New Roman" panose="02020603050405020304" pitchFamily="18" charset="0"/>
              </a:rPr>
              <a:t>. El sistema de escritura de puntos en relieve utilizado por personas ciegas y con discapacidad visual fue desarrollado por Louis Braille en la Francia del siglo XIX. En una sociedad que no valoraba a las personas con discapacidad en general, la ceguera estaba particularmente estigmatizada y la falta de acceso a la lectura y la escritura era una barrera importante para la participación social. La idea de la lectura táctil no era del todo nueva, pero los métodos existentes basados en sistemas videntes eran difíciles de aprender y utilizar.</a:t>
            </a:r>
            <a:r>
              <a:rPr lang="es-ES" dirty="0">
                <a:latin typeface="Times New Roman" panose="02020603050405020304" pitchFamily="18" charset="0"/>
                <a:cs typeface="Times New Roman" panose="02020603050405020304" pitchFamily="18" charset="0"/>
              </a:rPr>
              <a:t> </a:t>
            </a:r>
            <a:r>
              <a:rPr lang="es-ES" dirty="0">
                <a:highlight>
                  <a:srgbClr val="C0C0C0"/>
                </a:highlight>
                <a:latin typeface="Times New Roman" panose="02020603050405020304" pitchFamily="18" charset="0"/>
                <a:cs typeface="Times New Roman" panose="02020603050405020304" pitchFamily="18" charset="0"/>
              </a:rPr>
              <a:t>Como el primer sistema de escritura diseñado para las necesidades de las personas ciegas, Braille fue una nueva e innovadora herramienta de accesibilidad. No solo proporcionó beneficios prácticos, sino que también ayudó a cambiar el estatus cultural de la ceguera. </a:t>
            </a:r>
            <a:r>
              <a:rPr lang="es-ES" dirty="0">
                <a:latin typeface="Times New Roman" panose="02020603050405020304" pitchFamily="18" charset="0"/>
                <a:cs typeface="Times New Roman" panose="02020603050405020304" pitchFamily="18" charset="0"/>
              </a:rPr>
              <a:t>Este ensayo comienza discutiendo la situación de las personas ciegas en la Europa del siglo XIX. Luego describe la invención de Braille y el proceso gradual de su aceptación dentro de la educación para ciegos. Posteriormente, explora los amplios efectos de esta invención en la vida social y cultural de las personas ciegas.</a:t>
            </a:r>
            <a:endParaRPr lang="es-CL" dirty="0">
              <a:latin typeface="Times New Roman" panose="02020603050405020304" pitchFamily="18" charset="0"/>
              <a:cs typeface="Times New Roman" panose="02020603050405020304" pitchFamily="18" charset="0"/>
            </a:endParaRPr>
          </a:p>
        </p:txBody>
      </p:sp>
      <p:sp>
        <p:nvSpPr>
          <p:cNvPr id="5" name="Marcador de contenido 2">
            <a:extLst>
              <a:ext uri="{FF2B5EF4-FFF2-40B4-BE49-F238E27FC236}">
                <a16:creationId xmlns:a16="http://schemas.microsoft.com/office/drawing/2014/main" id="{E0F11CBC-606F-49DD-1AA7-CEB09288C1AB}"/>
              </a:ext>
            </a:extLst>
          </p:cNvPr>
          <p:cNvSpPr txBox="1">
            <a:spLocks/>
          </p:cNvSpPr>
          <p:nvPr/>
        </p:nvSpPr>
        <p:spPr>
          <a:xfrm>
            <a:off x="966440" y="1222707"/>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Ejemplo 1</a:t>
            </a:r>
            <a:endParaRPr lang="es-CL" dirty="0">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A9BC6B8E-867D-730F-DBD5-2B0AFCDFC533}"/>
              </a:ext>
            </a:extLst>
          </p:cNvPr>
          <p:cNvSpPr/>
          <p:nvPr/>
        </p:nvSpPr>
        <p:spPr>
          <a:xfrm>
            <a:off x="5063611" y="5632622"/>
            <a:ext cx="3338005" cy="172392"/>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Atrapar la atención del lector</a:t>
            </a:r>
            <a:endParaRPr lang="en-US" dirty="0">
              <a:solidFill>
                <a:schemeClr val="tx1"/>
              </a:solidFill>
            </a:endParaRPr>
          </a:p>
        </p:txBody>
      </p:sp>
      <p:sp>
        <p:nvSpPr>
          <p:cNvPr id="9" name="Rectangle 8">
            <a:extLst>
              <a:ext uri="{FF2B5EF4-FFF2-40B4-BE49-F238E27FC236}">
                <a16:creationId xmlns:a16="http://schemas.microsoft.com/office/drawing/2014/main" id="{5CE3A0F9-EEB9-C9ED-A357-B80384186E2D}"/>
              </a:ext>
            </a:extLst>
          </p:cNvPr>
          <p:cNvSpPr/>
          <p:nvPr/>
        </p:nvSpPr>
        <p:spPr>
          <a:xfrm>
            <a:off x="5063611" y="6027225"/>
            <a:ext cx="2694041" cy="194048"/>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Contexto</a:t>
            </a:r>
            <a:endParaRPr lang="en-US" dirty="0">
              <a:solidFill>
                <a:schemeClr val="tx1"/>
              </a:solidFill>
            </a:endParaRPr>
          </a:p>
        </p:txBody>
      </p:sp>
      <p:sp>
        <p:nvSpPr>
          <p:cNvPr id="10" name="Rectangle 9">
            <a:extLst>
              <a:ext uri="{FF2B5EF4-FFF2-40B4-BE49-F238E27FC236}">
                <a16:creationId xmlns:a16="http://schemas.microsoft.com/office/drawing/2014/main" id="{86A7D4BC-4BBD-148F-B411-BEC810EA35FA}"/>
              </a:ext>
            </a:extLst>
          </p:cNvPr>
          <p:cNvSpPr/>
          <p:nvPr/>
        </p:nvSpPr>
        <p:spPr>
          <a:xfrm>
            <a:off x="5063611" y="6443484"/>
            <a:ext cx="5122608" cy="19404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Declaración de tesis, pregunta, reflexión</a:t>
            </a:r>
            <a:endParaRPr lang="en-US" dirty="0">
              <a:solidFill>
                <a:schemeClr val="tx1"/>
              </a:solidFill>
            </a:endParaRPr>
          </a:p>
        </p:txBody>
      </p:sp>
    </p:spTree>
    <p:extLst>
      <p:ext uri="{BB962C8B-B14F-4D97-AF65-F5344CB8AC3E}">
        <p14:creationId xmlns:p14="http://schemas.microsoft.com/office/powerpoint/2010/main" val="1710823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966440" y="5806860"/>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Tomado de </a:t>
            </a:r>
            <a:r>
              <a:rPr lang="es-ES" dirty="0" err="1">
                <a:latin typeface="Times New Roman" panose="02020603050405020304" pitchFamily="18" charset="0"/>
                <a:cs typeface="Times New Roman" panose="02020603050405020304" pitchFamily="18" charset="0"/>
              </a:rPr>
              <a:t>Scribbr</a:t>
            </a:r>
            <a:endParaRPr lang="es-CL"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8923C89-ACDC-0FBD-6AFF-5BD6F4E7C86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CE3FE888-A00E-CB86-91EF-F2282CE5FD48}"/>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Marcador de contenido 2">
            <a:extLst>
              <a:ext uri="{FF2B5EF4-FFF2-40B4-BE49-F238E27FC236}">
                <a16:creationId xmlns:a16="http://schemas.microsoft.com/office/drawing/2014/main" id="{356F65E9-F8B5-B269-D04E-0086CA00CE0C}"/>
              </a:ext>
            </a:extLst>
          </p:cNvPr>
          <p:cNvSpPr txBox="1">
            <a:spLocks/>
          </p:cNvSpPr>
          <p:nvPr/>
        </p:nvSpPr>
        <p:spPr>
          <a:xfrm>
            <a:off x="966440" y="1857217"/>
            <a:ext cx="10213081" cy="36365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highlight>
                  <a:srgbClr val="FFFF00"/>
                </a:highlight>
                <a:latin typeface="Times New Roman" panose="02020603050405020304" pitchFamily="18" charset="0"/>
                <a:cs typeface="Times New Roman" panose="02020603050405020304" pitchFamily="18" charset="0"/>
              </a:rPr>
              <a:t>La difusión de Internet ha tenido un efecto de cambio mundial, sobre todo en el mundo de la educación. </a:t>
            </a:r>
            <a:r>
              <a:rPr lang="es-ES" dirty="0">
                <a:highlight>
                  <a:srgbClr val="00FFFF"/>
                </a:highlight>
                <a:latin typeface="Times New Roman" panose="02020603050405020304" pitchFamily="18" charset="0"/>
                <a:cs typeface="Times New Roman" panose="02020603050405020304" pitchFamily="18" charset="0"/>
              </a:rPr>
              <a:t>El uso de Internet en contextos académicos va en aumento y su papel en el aprendizaje es objeto de acalorados debates. Para muchos docentes que no crecieron con esta tecnología, sus efectos parecen alarmantes y potencialmente dañinos. </a:t>
            </a:r>
            <a:r>
              <a:rPr lang="es-ES" dirty="0">
                <a:highlight>
                  <a:srgbClr val="C0C0C0"/>
                </a:highlight>
                <a:latin typeface="Times New Roman" panose="02020603050405020304" pitchFamily="18" charset="0"/>
                <a:cs typeface="Times New Roman" panose="02020603050405020304" pitchFamily="18" charset="0"/>
              </a:rPr>
              <a:t>Esta preocupación, aunque comprensible, es equivocada. Los aspectos negativos del uso de Internet se ven superados por sus beneficios críticos para estudiantes y educadores, como una fuente de información excepcionalmente completa y accesible; un medio de exposición y compromiso con diferentes perspectivas; y un entorno de aprendizaje altamente flexible.</a:t>
            </a:r>
            <a:endParaRPr lang="es-CL" dirty="0">
              <a:highlight>
                <a:srgbClr val="C0C0C0"/>
              </a:highlight>
              <a:latin typeface="Times New Roman" panose="02020603050405020304" pitchFamily="18" charset="0"/>
              <a:cs typeface="Times New Roman" panose="02020603050405020304" pitchFamily="18" charset="0"/>
            </a:endParaRPr>
          </a:p>
        </p:txBody>
      </p:sp>
      <p:sp>
        <p:nvSpPr>
          <p:cNvPr id="5" name="Marcador de contenido 2">
            <a:extLst>
              <a:ext uri="{FF2B5EF4-FFF2-40B4-BE49-F238E27FC236}">
                <a16:creationId xmlns:a16="http://schemas.microsoft.com/office/drawing/2014/main" id="{4F083940-3EBF-89BE-9CBE-3C2E35CE5BA2}"/>
              </a:ext>
            </a:extLst>
          </p:cNvPr>
          <p:cNvSpPr txBox="1">
            <a:spLocks/>
          </p:cNvSpPr>
          <p:nvPr/>
        </p:nvSpPr>
        <p:spPr>
          <a:xfrm>
            <a:off x="966440" y="1222707"/>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Ejemplo 2</a:t>
            </a:r>
            <a:endParaRPr lang="es-CL" dirty="0">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D1FFBBA-D64D-4EF8-5DD9-650924D77D79}"/>
              </a:ext>
            </a:extLst>
          </p:cNvPr>
          <p:cNvSpPr/>
          <p:nvPr/>
        </p:nvSpPr>
        <p:spPr>
          <a:xfrm>
            <a:off x="5063611" y="5632622"/>
            <a:ext cx="2694041" cy="194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Atrapar la atención</a:t>
            </a:r>
            <a:endParaRPr lang="en-US" dirty="0">
              <a:solidFill>
                <a:schemeClr val="tx1"/>
              </a:solidFill>
            </a:endParaRPr>
          </a:p>
        </p:txBody>
      </p:sp>
      <p:sp>
        <p:nvSpPr>
          <p:cNvPr id="7" name="Rectangle 6">
            <a:extLst>
              <a:ext uri="{FF2B5EF4-FFF2-40B4-BE49-F238E27FC236}">
                <a16:creationId xmlns:a16="http://schemas.microsoft.com/office/drawing/2014/main" id="{8DFE3563-158C-9864-BE51-4AE90F018C74}"/>
              </a:ext>
            </a:extLst>
          </p:cNvPr>
          <p:cNvSpPr/>
          <p:nvPr/>
        </p:nvSpPr>
        <p:spPr>
          <a:xfrm>
            <a:off x="5063611" y="6027225"/>
            <a:ext cx="2694041" cy="194048"/>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Contexto</a:t>
            </a:r>
            <a:endParaRPr lang="en-US" dirty="0">
              <a:solidFill>
                <a:schemeClr val="tx1"/>
              </a:solidFill>
            </a:endParaRPr>
          </a:p>
        </p:txBody>
      </p:sp>
      <p:sp>
        <p:nvSpPr>
          <p:cNvPr id="9" name="Rectangle 8">
            <a:extLst>
              <a:ext uri="{FF2B5EF4-FFF2-40B4-BE49-F238E27FC236}">
                <a16:creationId xmlns:a16="http://schemas.microsoft.com/office/drawing/2014/main" id="{31F00381-3385-AD2D-9A9B-500DD3129BB9}"/>
              </a:ext>
            </a:extLst>
          </p:cNvPr>
          <p:cNvSpPr/>
          <p:nvPr/>
        </p:nvSpPr>
        <p:spPr>
          <a:xfrm>
            <a:off x="5063611" y="6443484"/>
            <a:ext cx="5122608" cy="194048"/>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Declaración de tesis, pregunta, reflexión</a:t>
            </a:r>
            <a:endParaRPr lang="en-US" dirty="0">
              <a:solidFill>
                <a:schemeClr val="tx1"/>
              </a:solidFill>
            </a:endParaRPr>
          </a:p>
        </p:txBody>
      </p:sp>
    </p:spTree>
    <p:extLst>
      <p:ext uri="{BB962C8B-B14F-4D97-AF65-F5344CB8AC3E}">
        <p14:creationId xmlns:p14="http://schemas.microsoft.com/office/powerpoint/2010/main" val="3772689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48835C94-1324-E6FF-9001-3E894D4FD6B0}"/>
              </a:ext>
            </a:extLst>
          </p:cNvPr>
          <p:cNvSpPr txBox="1">
            <a:spLocks/>
          </p:cNvSpPr>
          <p:nvPr/>
        </p:nvSpPr>
        <p:spPr>
          <a:xfrm>
            <a:off x="688258" y="1391085"/>
            <a:ext cx="6977146" cy="970450"/>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s-CL" dirty="0">
                <a:latin typeface="Times New Roman" panose="02020603050405020304" pitchFamily="18" charset="0"/>
                <a:cs typeface="Times New Roman" panose="02020603050405020304" pitchFamily="18" charset="0"/>
              </a:rPr>
              <a:t>Desarrollo </a:t>
            </a:r>
          </a:p>
        </p:txBody>
      </p:sp>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592571" y="2579888"/>
            <a:ext cx="10213081" cy="3636511"/>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Se hace uso de párrafos  (párrafos de desarrollo)</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Generalmente cada párrafo, discute un tema dentro del ensayo.</a:t>
            </a:r>
          </a:p>
          <a:p>
            <a:pPr marL="342900" indent="-342900" algn="l">
              <a:buFont typeface="Arial" panose="020B0604020202020204" pitchFamily="34" charset="0"/>
              <a:buChar char="•"/>
            </a:pPr>
            <a:r>
              <a:rPr lang="es-CL" dirty="0">
                <a:latin typeface="Times New Roman" panose="02020603050405020304" pitchFamily="18" charset="0"/>
                <a:cs typeface="Times New Roman" panose="02020603050405020304" pitchFamily="18" charset="0"/>
              </a:rPr>
              <a:t>Entre una idea y otra ( o entre un párrafo y otro ) se utilizan frases o párrafos cortos de transición . Esto se hace para entrelazar las ideas y facilitar la coherencia y la unidad</a:t>
            </a:r>
          </a:p>
        </p:txBody>
      </p:sp>
      <p:sp>
        <p:nvSpPr>
          <p:cNvPr id="2" name="Rectangle 1">
            <a:extLst>
              <a:ext uri="{FF2B5EF4-FFF2-40B4-BE49-F238E27FC236}">
                <a16:creationId xmlns:a16="http://schemas.microsoft.com/office/drawing/2014/main" id="{80565F9E-A210-7E09-C63E-FC987B24A6C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77580DA-A171-1443-8747-737641302805}"/>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33491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Marcador de contenido 2">
            <a:extLst>
              <a:ext uri="{FF2B5EF4-FFF2-40B4-BE49-F238E27FC236}">
                <a16:creationId xmlns:a16="http://schemas.microsoft.com/office/drawing/2014/main" id="{D44E3EC7-6D7D-BB9F-C868-56AB6B5B2107}"/>
              </a:ext>
            </a:extLst>
          </p:cNvPr>
          <p:cNvSpPr txBox="1">
            <a:spLocks/>
          </p:cNvSpPr>
          <p:nvPr/>
        </p:nvSpPr>
        <p:spPr>
          <a:xfrm>
            <a:off x="966440" y="5806860"/>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Tomado de </a:t>
            </a:r>
            <a:r>
              <a:rPr lang="es-ES" dirty="0" err="1">
                <a:latin typeface="Times New Roman" panose="02020603050405020304" pitchFamily="18" charset="0"/>
                <a:cs typeface="Times New Roman" panose="02020603050405020304" pitchFamily="18" charset="0"/>
              </a:rPr>
              <a:t>Scribbr</a:t>
            </a:r>
            <a:endParaRPr lang="es-CL"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F8923C89-ACDC-0FBD-6AFF-5BD6F4E7C865}"/>
              </a:ext>
            </a:extLst>
          </p:cNvPr>
          <p:cNvSpPr/>
          <p:nvPr/>
        </p:nvSpPr>
        <p:spPr>
          <a:xfrm>
            <a:off x="1031358" y="891556"/>
            <a:ext cx="1841382" cy="139775"/>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CE3FE888-A00E-CB86-91EF-F2282CE5FD48}"/>
              </a:ext>
            </a:extLst>
          </p:cNvPr>
          <p:cNvCxnSpPr>
            <a:cxnSpLocks/>
          </p:cNvCxnSpPr>
          <p:nvPr/>
        </p:nvCxnSpPr>
        <p:spPr>
          <a:xfrm flipV="1">
            <a:off x="1031357" y="1031331"/>
            <a:ext cx="9995764" cy="34810"/>
          </a:xfrm>
          <a:prstGeom prst="line">
            <a:avLst/>
          </a:prstGeom>
        </p:spPr>
        <p:style>
          <a:lnRef idx="1">
            <a:schemeClr val="accent1"/>
          </a:lnRef>
          <a:fillRef idx="0">
            <a:schemeClr val="accent1"/>
          </a:fillRef>
          <a:effectRef idx="0">
            <a:schemeClr val="accent1"/>
          </a:effectRef>
          <a:fontRef idx="minor">
            <a:schemeClr val="tx1"/>
          </a:fontRef>
        </p:style>
      </p:cxnSp>
      <p:sp>
        <p:nvSpPr>
          <p:cNvPr id="4" name="Marcador de contenido 2">
            <a:extLst>
              <a:ext uri="{FF2B5EF4-FFF2-40B4-BE49-F238E27FC236}">
                <a16:creationId xmlns:a16="http://schemas.microsoft.com/office/drawing/2014/main" id="{356F65E9-F8B5-B269-D04E-0086CA00CE0C}"/>
              </a:ext>
            </a:extLst>
          </p:cNvPr>
          <p:cNvSpPr txBox="1">
            <a:spLocks/>
          </p:cNvSpPr>
          <p:nvPr/>
        </p:nvSpPr>
        <p:spPr>
          <a:xfrm>
            <a:off x="966440" y="1857217"/>
            <a:ext cx="10213081" cy="3636511"/>
          </a:xfrm>
          <a:prstGeom prst="rect">
            <a:avLst/>
          </a:prstGeom>
        </p:spPr>
        <p:txBody>
          <a:bodyPr vert="horz" lIns="91440" tIns="45720" rIns="91440" bIns="45720" rtlCol="0">
            <a:normAutofit fontScale="92500" lnSpcReduction="1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highlight>
                  <a:srgbClr val="FFFF00"/>
                </a:highlight>
                <a:latin typeface="Times New Roman" panose="02020603050405020304" pitchFamily="18" charset="0"/>
                <a:cs typeface="Times New Roman" panose="02020603050405020304" pitchFamily="18" charset="0"/>
              </a:rPr>
              <a:t>La falta de acceso a la lectura y la escritura puso a las personas ciegas en una grave desventaja en la sociedad del siglo XIX. </a:t>
            </a:r>
            <a:r>
              <a:rPr lang="es-ES" dirty="0">
                <a:highlight>
                  <a:srgbClr val="00FFFF"/>
                </a:highlight>
                <a:latin typeface="Times New Roman" panose="02020603050405020304" pitchFamily="18" charset="0"/>
                <a:cs typeface="Times New Roman" panose="02020603050405020304" pitchFamily="18" charset="0"/>
              </a:rPr>
              <a:t>El texto era uno de los principales métodos a través de los cuales las personas se relacionaban con la cultura, se comunicaban con otros y accedían a la información; sin un sistema de lectura bien desarrollado que no dependiera de la vista, las personas ciegas quedaban excluidas de la participación social (</a:t>
            </a:r>
            <a:r>
              <a:rPr lang="es-ES" dirty="0" err="1">
                <a:highlight>
                  <a:srgbClr val="00FFFF"/>
                </a:highlight>
                <a:latin typeface="Times New Roman" panose="02020603050405020304" pitchFamily="18" charset="0"/>
                <a:cs typeface="Times New Roman" panose="02020603050405020304" pitchFamily="18" charset="0"/>
              </a:rPr>
              <a:t>Weygand</a:t>
            </a:r>
            <a:r>
              <a:rPr lang="es-ES" dirty="0">
                <a:highlight>
                  <a:srgbClr val="00FFFF"/>
                </a:highlight>
                <a:latin typeface="Times New Roman" panose="02020603050405020304" pitchFamily="18" charset="0"/>
                <a:cs typeface="Times New Roman" panose="02020603050405020304" pitchFamily="18" charset="0"/>
              </a:rPr>
              <a:t>, 2009). Si bien las personas discapacitadas en general sufrían discriminación, la ceguera se consideraba en general como la peor discapacidad y se creía comúnmente que las personas ciegas eran incapaces de ejercer una profesión o mejorar a sí mismas a través de la cultura (</a:t>
            </a:r>
            <a:r>
              <a:rPr lang="es-ES" dirty="0" err="1">
                <a:highlight>
                  <a:srgbClr val="00FFFF"/>
                </a:highlight>
                <a:latin typeface="Times New Roman" panose="02020603050405020304" pitchFamily="18" charset="0"/>
                <a:cs typeface="Times New Roman" panose="02020603050405020304" pitchFamily="18" charset="0"/>
              </a:rPr>
              <a:t>Weygand</a:t>
            </a:r>
            <a:r>
              <a:rPr lang="es-ES" dirty="0">
                <a:highlight>
                  <a:srgbClr val="00FFFF"/>
                </a:highlight>
                <a:latin typeface="Times New Roman" panose="02020603050405020304" pitchFamily="18" charset="0"/>
                <a:cs typeface="Times New Roman" panose="02020603050405020304" pitchFamily="18" charset="0"/>
              </a:rPr>
              <a:t>, 2009). </a:t>
            </a:r>
            <a:r>
              <a:rPr lang="es-ES" dirty="0">
                <a:latin typeface="Times New Roman" panose="02020603050405020304" pitchFamily="18" charset="0"/>
                <a:cs typeface="Times New Roman" panose="02020603050405020304" pitchFamily="18" charset="0"/>
              </a:rPr>
              <a:t>Esto demuestra la importancia de la lectura y la escritura en el estatus social de la época: sin acceso al texto, se consideraba imposible participar plenamente en la sociedad. Las personas ciegas estaban excluidas del mundo de los videntes, pero también dependían por completo de las personas videntes para obtener información y educación.</a:t>
            </a:r>
            <a:endParaRPr lang="es-CL"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07D3A4E9-5196-34F5-D4A1-9B7691CEE626}"/>
              </a:ext>
            </a:extLst>
          </p:cNvPr>
          <p:cNvSpPr/>
          <p:nvPr/>
        </p:nvSpPr>
        <p:spPr>
          <a:xfrm>
            <a:off x="3908322" y="5699931"/>
            <a:ext cx="4660493" cy="213857"/>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Introducir la idea principal del </a:t>
            </a:r>
            <a:r>
              <a:rPr lang="es-419" dirty="0" err="1">
                <a:solidFill>
                  <a:schemeClr val="tx1"/>
                </a:solidFill>
              </a:rPr>
              <a:t>parrafo</a:t>
            </a:r>
            <a:endParaRPr lang="en-US" dirty="0">
              <a:solidFill>
                <a:schemeClr val="tx1"/>
              </a:solidFill>
            </a:endParaRPr>
          </a:p>
        </p:txBody>
      </p:sp>
      <p:sp>
        <p:nvSpPr>
          <p:cNvPr id="6" name="Rectangle 5">
            <a:extLst>
              <a:ext uri="{FF2B5EF4-FFF2-40B4-BE49-F238E27FC236}">
                <a16:creationId xmlns:a16="http://schemas.microsoft.com/office/drawing/2014/main" id="{BC0D5890-C1A2-A49E-A183-C5726A6B7F44}"/>
              </a:ext>
            </a:extLst>
          </p:cNvPr>
          <p:cNvSpPr/>
          <p:nvPr/>
        </p:nvSpPr>
        <p:spPr>
          <a:xfrm>
            <a:off x="3908322" y="6070947"/>
            <a:ext cx="4660493" cy="213857"/>
          </a:xfrm>
          <a:prstGeom prst="rect">
            <a:avLst/>
          </a:prstGeom>
          <a:solidFill>
            <a:srgbClr val="00FF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Evidencia</a:t>
            </a:r>
            <a:endParaRPr lang="en-US" dirty="0">
              <a:solidFill>
                <a:schemeClr val="tx1"/>
              </a:solidFill>
            </a:endParaRPr>
          </a:p>
        </p:txBody>
      </p:sp>
      <p:sp>
        <p:nvSpPr>
          <p:cNvPr id="7" name="Rectangle 6">
            <a:extLst>
              <a:ext uri="{FF2B5EF4-FFF2-40B4-BE49-F238E27FC236}">
                <a16:creationId xmlns:a16="http://schemas.microsoft.com/office/drawing/2014/main" id="{C3D989E2-9348-15EA-8638-7E511175F371}"/>
              </a:ext>
            </a:extLst>
          </p:cNvPr>
          <p:cNvSpPr/>
          <p:nvPr/>
        </p:nvSpPr>
        <p:spPr>
          <a:xfrm>
            <a:off x="3908322" y="6491007"/>
            <a:ext cx="4660493" cy="213857"/>
          </a:xfrm>
          <a:prstGeom prst="rect">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s-419" dirty="0">
                <a:solidFill>
                  <a:schemeClr val="tx1"/>
                </a:solidFill>
              </a:rPr>
              <a:t>Interpretación</a:t>
            </a:r>
            <a:endParaRPr lang="en-US" dirty="0">
              <a:solidFill>
                <a:schemeClr val="tx1"/>
              </a:solidFill>
            </a:endParaRPr>
          </a:p>
        </p:txBody>
      </p:sp>
      <p:sp>
        <p:nvSpPr>
          <p:cNvPr id="9" name="Marcador de contenido 2">
            <a:extLst>
              <a:ext uri="{FF2B5EF4-FFF2-40B4-BE49-F238E27FC236}">
                <a16:creationId xmlns:a16="http://schemas.microsoft.com/office/drawing/2014/main" id="{1E7B949D-E867-C266-6F23-45863A4A5C35}"/>
              </a:ext>
            </a:extLst>
          </p:cNvPr>
          <p:cNvSpPr txBox="1">
            <a:spLocks/>
          </p:cNvSpPr>
          <p:nvPr/>
        </p:nvSpPr>
        <p:spPr>
          <a:xfrm>
            <a:off x="966440" y="1222707"/>
            <a:ext cx="2941882" cy="477944"/>
          </a:xfrm>
          <a:prstGeom prst="rect">
            <a:avLst/>
          </a:prstGeom>
        </p:spPr>
        <p:txBody>
          <a:bodyPr vert="horz" lIns="91440" tIns="45720" rIns="91440" bIns="45720" rtlCol="0">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ES" dirty="0">
                <a:latin typeface="Times New Roman" panose="02020603050405020304" pitchFamily="18" charset="0"/>
                <a:cs typeface="Times New Roman" panose="02020603050405020304" pitchFamily="18" charset="0"/>
              </a:rPr>
              <a:t>Ejemplo 1</a:t>
            </a:r>
            <a:endParaRPr lang="es-CL"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171791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1136</TotalTime>
  <Words>1427</Words>
  <Application>Microsoft Office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¿Cómo hacer un ensayo?</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Actividad : Inicio de un ensayo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¿Cómo hacer un ensayo?</dc:title>
  <dc:creator>William Martinez</dc:creator>
  <cp:lastModifiedBy>William Alexander Blanco</cp:lastModifiedBy>
  <cp:revision>44</cp:revision>
  <dcterms:created xsi:type="dcterms:W3CDTF">2023-03-31T04:36:46Z</dcterms:created>
  <dcterms:modified xsi:type="dcterms:W3CDTF">2023-04-11T13:48:17Z</dcterms:modified>
</cp:coreProperties>
</file>