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Public Sans" charset="1" panose="00000000000000000000"/>
      <p:regular r:id="rId13"/>
    </p:embeddedFont>
    <p:embeddedFont>
      <p:font typeface="Public Sans Bold" charset="1" panose="00000000000000000000"/>
      <p:regular r:id="rId14"/>
    </p:embeddedFont>
    <p:embeddedFont>
      <p:font typeface="Public Sans Italics" charset="1" panose="00000000000000000000"/>
      <p:regular r:id="rId15"/>
    </p:embeddedFont>
    <p:embeddedFont>
      <p:font typeface="Public Sans Bold Italics" charset="1" panose="00000000000000000000"/>
      <p:regular r:id="rId16"/>
    </p:embeddedFont>
    <p:embeddedFont>
      <p:font typeface="Cormorant Garamond Bold" charset="1" panose="00000800000000000000"/>
      <p:regular r:id="rId17"/>
    </p:embeddedFont>
    <p:embeddedFont>
      <p:font typeface="Cormorant Garamond Bold Italics" charset="1" panose="00000800000000000000"/>
      <p:regular r:id="rId18"/>
    </p:embeddedFont>
    <p:embeddedFont>
      <p:font typeface="Overpass Light" charset="1" panose="00000400000000000000"/>
      <p:regular r:id="rId19"/>
    </p:embeddedFont>
    <p:embeddedFont>
      <p:font typeface="Overpass Light Bold" charset="1" panose="00000500000000000000"/>
      <p:regular r:id="rId20"/>
    </p:embeddedFont>
    <p:embeddedFont>
      <p:font typeface="Overpass Light Italics" charset="1" panose="00000400000000000000"/>
      <p:regular r:id="rId21"/>
    </p:embeddedFont>
    <p:embeddedFont>
      <p:font typeface="Overpass Light Bold Italics"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16303815" y="9040112"/>
            <a:ext cx="955485" cy="218188"/>
            <a:chOff x="0" y="0"/>
            <a:chExt cx="1273980" cy="290918"/>
          </a:xfrm>
        </p:grpSpPr>
        <p:grpSp>
          <p:nvGrpSpPr>
            <p:cNvPr name="Group 3" id="3"/>
            <p:cNvGrpSpPr>
              <a:grpSpLocks noChangeAspect="true"/>
            </p:cNvGrpSpPr>
            <p:nvPr/>
          </p:nvGrpSpPr>
          <p:grpSpPr>
            <a:xfrm rot="0">
              <a:off x="983062" y="0"/>
              <a:ext cx="290918" cy="290918"/>
              <a:chOff x="0" y="0"/>
              <a:chExt cx="1708150" cy="1708150"/>
            </a:xfrm>
          </p:grpSpPr>
          <p:sp>
            <p:nvSpPr>
              <p:cNvPr name="Freeform 4" id="4"/>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5" id="5"/>
            <p:cNvGrpSpPr>
              <a:grpSpLocks noChangeAspect="true"/>
            </p:cNvGrpSpPr>
            <p:nvPr/>
          </p:nvGrpSpPr>
          <p:grpSpPr>
            <a:xfrm rot="0">
              <a:off x="489944" y="0"/>
              <a:ext cx="290918" cy="290918"/>
              <a:chOff x="0" y="0"/>
              <a:chExt cx="1708150" cy="1708150"/>
            </a:xfrm>
          </p:grpSpPr>
          <p:sp>
            <p:nvSpPr>
              <p:cNvPr name="Freeform 6" id="6"/>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p:nvPr/>
          </p:nvGrpSpPr>
          <p:grpSpPr>
            <a:xfrm rot="0">
              <a:off x="0" y="1587"/>
              <a:ext cx="287744" cy="287744"/>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grpSp>
        <p:nvGrpSpPr>
          <p:cNvPr name="Group 9" id="9"/>
          <p:cNvGrpSpPr/>
          <p:nvPr/>
        </p:nvGrpSpPr>
        <p:grpSpPr>
          <a:xfrm rot="0">
            <a:off x="16327592" y="1028700"/>
            <a:ext cx="907930" cy="907930"/>
            <a:chOff x="0" y="0"/>
            <a:chExt cx="1210574" cy="1210574"/>
          </a:xfrm>
        </p:grpSpPr>
        <p:grpSp>
          <p:nvGrpSpPr>
            <p:cNvPr name="Group 10" id="10"/>
            <p:cNvGrpSpPr/>
            <p:nvPr/>
          </p:nvGrpSpPr>
          <p:grpSpPr>
            <a:xfrm rot="0">
              <a:off x="0" y="0"/>
              <a:ext cx="1210574" cy="1210574"/>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2" id="12"/>
            <p:cNvSpPr txBox="true"/>
            <p:nvPr/>
          </p:nvSpPr>
          <p:spPr>
            <a:xfrm rot="0">
              <a:off x="241518" y="321121"/>
              <a:ext cx="727537" cy="587382"/>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Bold"/>
                </a:rPr>
                <a:t>I</a:t>
              </a:r>
            </a:p>
          </p:txBody>
        </p:sp>
      </p:grpSp>
      <p:sp>
        <p:nvSpPr>
          <p:cNvPr name="AutoShape 13" id="13"/>
          <p:cNvSpPr/>
          <p:nvPr/>
        </p:nvSpPr>
        <p:spPr>
          <a:xfrm rot="0">
            <a:off x="1028700" y="8498387"/>
            <a:ext cx="16230600" cy="32074"/>
          </a:xfrm>
          <a:prstGeom prst="rect">
            <a:avLst/>
          </a:prstGeom>
          <a:solidFill>
            <a:srgbClr val="CDA63C"/>
          </a:solidFill>
        </p:spPr>
      </p:sp>
      <p:pic>
        <p:nvPicPr>
          <p:cNvPr name="Picture 14" id="14"/>
          <p:cNvPicPr>
            <a:picLocks noChangeAspect="true"/>
          </p:cNvPicPr>
          <p:nvPr/>
        </p:nvPicPr>
        <p:blipFill>
          <a:blip r:embed="rId2"/>
          <a:srcRect l="0" t="0" r="0" b="0"/>
          <a:stretch>
            <a:fillRect/>
          </a:stretch>
        </p:blipFill>
        <p:spPr>
          <a:xfrm flipH="false" flipV="false" rot="0">
            <a:off x="1038225" y="1028700"/>
            <a:ext cx="1636786" cy="1636786"/>
          </a:xfrm>
          <a:prstGeom prst="rect">
            <a:avLst/>
          </a:prstGeom>
        </p:spPr>
      </p:pic>
      <p:sp>
        <p:nvSpPr>
          <p:cNvPr name="TextBox 15" id="15"/>
          <p:cNvSpPr txBox="true"/>
          <p:nvPr/>
        </p:nvSpPr>
        <p:spPr>
          <a:xfrm rot="0">
            <a:off x="1028700" y="3702409"/>
            <a:ext cx="10154549" cy="3905250"/>
          </a:xfrm>
          <a:prstGeom prst="rect">
            <a:avLst/>
          </a:prstGeom>
        </p:spPr>
        <p:txBody>
          <a:bodyPr anchor="t" rtlCol="false" tIns="0" lIns="0" bIns="0" rIns="0">
            <a:spAutoFit/>
          </a:bodyPr>
          <a:lstStyle/>
          <a:p>
            <a:pPr>
              <a:lnSpc>
                <a:spcPts val="15000"/>
              </a:lnSpc>
            </a:pPr>
            <a:r>
              <a:rPr lang="en-US" sz="15000">
                <a:solidFill>
                  <a:srgbClr val="299740"/>
                </a:solidFill>
                <a:latin typeface="Cormorant Garamond Bold Bold"/>
              </a:rPr>
              <a:t>Police Body Cameras</a:t>
            </a:r>
          </a:p>
        </p:txBody>
      </p:sp>
      <p:sp>
        <p:nvSpPr>
          <p:cNvPr name="TextBox 16" id="16"/>
          <p:cNvSpPr txBox="true"/>
          <p:nvPr/>
        </p:nvSpPr>
        <p:spPr>
          <a:xfrm rot="5400000">
            <a:off x="16265236" y="5018754"/>
            <a:ext cx="1004067" cy="397510"/>
          </a:xfrm>
          <a:prstGeom prst="rect">
            <a:avLst/>
          </a:prstGeom>
        </p:spPr>
        <p:txBody>
          <a:bodyPr anchor="t" rtlCol="false" tIns="0" lIns="0" bIns="0" rIns="0">
            <a:spAutoFit/>
          </a:bodyPr>
          <a:lstStyle/>
          <a:p>
            <a:pPr algn="ctr">
              <a:lnSpc>
                <a:spcPts val="3079"/>
              </a:lnSpc>
            </a:pPr>
            <a:r>
              <a:rPr lang="en-US" sz="2799">
                <a:solidFill>
                  <a:srgbClr val="1A1B18"/>
                </a:solidFill>
                <a:latin typeface="Cormorant Garamond Bold Bold"/>
              </a:rPr>
              <a:t>RSAK</a:t>
            </a:r>
          </a:p>
        </p:txBody>
      </p:sp>
      <p:sp>
        <p:nvSpPr>
          <p:cNvPr name="TextBox 17" id="17"/>
          <p:cNvSpPr txBox="true"/>
          <p:nvPr/>
        </p:nvSpPr>
        <p:spPr>
          <a:xfrm rot="0">
            <a:off x="1028700" y="8963025"/>
            <a:ext cx="9421303" cy="295275"/>
          </a:xfrm>
          <a:prstGeom prst="rect">
            <a:avLst/>
          </a:prstGeom>
        </p:spPr>
        <p:txBody>
          <a:bodyPr anchor="t" rtlCol="false" tIns="0" lIns="0" bIns="0" rIns="0">
            <a:spAutoFit/>
          </a:bodyPr>
          <a:lstStyle/>
          <a:p>
            <a:pPr>
              <a:lnSpc>
                <a:spcPts val="2100"/>
              </a:lnSpc>
              <a:spcBef>
                <a:spcPct val="0"/>
              </a:spcBef>
            </a:pPr>
            <a:r>
              <a:rPr lang="en-US" sz="1500" spc="44">
                <a:solidFill>
                  <a:srgbClr val="1A1B18"/>
                </a:solidFill>
                <a:latin typeface="Overpass Light"/>
              </a:rPr>
              <a:t>DAVID KIARIE</a:t>
            </a:r>
            <a:r>
              <a:rPr lang="en-US" sz="1500" spc="44">
                <a:solidFill>
                  <a:srgbClr val="1A1B18"/>
                </a:solidFill>
                <a:latin typeface="Overpass Light"/>
              </a:rPr>
              <a:t> | POLICE BODY CAMERAS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815232"/>
            <a:ext cx="13577977" cy="31099"/>
          </a:xfrm>
          <a:prstGeom prst="rect">
            <a:avLst/>
          </a:prstGeom>
          <a:solidFill>
            <a:srgbClr val="CDA63C"/>
          </a:solidFill>
        </p:spPr>
      </p:sp>
      <p:grpSp>
        <p:nvGrpSpPr>
          <p:cNvPr name="Group 3" id="3"/>
          <p:cNvGrpSpPr/>
          <p:nvPr/>
        </p:nvGrpSpPr>
        <p:grpSpPr>
          <a:xfrm rot="0">
            <a:off x="16351370" y="1028700"/>
            <a:ext cx="907930" cy="907930"/>
            <a:chOff x="0" y="0"/>
            <a:chExt cx="1210574" cy="1210574"/>
          </a:xfrm>
        </p:grpSpPr>
        <p:grpSp>
          <p:nvGrpSpPr>
            <p:cNvPr name="Group 4" id="4"/>
            <p:cNvGrpSpPr/>
            <p:nvPr/>
          </p:nvGrpSpPr>
          <p:grpSpPr>
            <a:xfrm rot="0">
              <a:off x="0" y="0"/>
              <a:ext cx="1210574" cy="1210574"/>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6" id="6"/>
            <p:cNvSpPr txBox="true"/>
            <p:nvPr/>
          </p:nvSpPr>
          <p:spPr>
            <a:xfrm rot="0">
              <a:off x="241518" y="321121"/>
              <a:ext cx="727537" cy="587382"/>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a:rPr>
                <a:t>X</a:t>
              </a:r>
            </a:p>
          </p:txBody>
        </p:sp>
      </p:grpSp>
      <p:grpSp>
        <p:nvGrpSpPr>
          <p:cNvPr name="Group 7" id="7"/>
          <p:cNvGrpSpPr/>
          <p:nvPr/>
        </p:nvGrpSpPr>
        <p:grpSpPr>
          <a:xfrm rot="-5400000">
            <a:off x="16327592" y="8671463"/>
            <a:ext cx="955485" cy="218188"/>
            <a:chOff x="0" y="0"/>
            <a:chExt cx="1273980" cy="290918"/>
          </a:xfrm>
        </p:grpSpPr>
        <p:grpSp>
          <p:nvGrpSpPr>
            <p:cNvPr name="Group 8" id="8"/>
            <p:cNvGrpSpPr>
              <a:grpSpLocks noChangeAspect="true"/>
            </p:cNvGrpSpPr>
            <p:nvPr/>
          </p:nvGrpSpPr>
          <p:grpSpPr>
            <a:xfrm rot="0">
              <a:off x="983062" y="0"/>
              <a:ext cx="290918" cy="290918"/>
              <a:chOff x="0" y="0"/>
              <a:chExt cx="1708150" cy="1708150"/>
            </a:xfrm>
          </p:grpSpPr>
          <p:sp>
            <p:nvSpPr>
              <p:cNvPr name="Freeform 9" id="9"/>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0" id="10"/>
            <p:cNvGrpSpPr>
              <a:grpSpLocks noChangeAspect="true"/>
            </p:cNvGrpSpPr>
            <p:nvPr/>
          </p:nvGrpSpPr>
          <p:grpSpPr>
            <a:xfrm rot="0">
              <a:off x="489944" y="0"/>
              <a:ext cx="290918" cy="290918"/>
              <a:chOff x="0" y="0"/>
              <a:chExt cx="1708150" cy="1708150"/>
            </a:xfrm>
          </p:grpSpPr>
          <p:sp>
            <p:nvSpPr>
              <p:cNvPr name="Freeform 11" id="11"/>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p:nvPr/>
          </p:nvGrpSpPr>
          <p:grpSpPr>
            <a:xfrm rot="0">
              <a:off x="0" y="1587"/>
              <a:ext cx="287744" cy="287744"/>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grpSp>
        <p:nvGrpSpPr>
          <p:cNvPr name="Group 14" id="14"/>
          <p:cNvGrpSpPr/>
          <p:nvPr/>
        </p:nvGrpSpPr>
        <p:grpSpPr>
          <a:xfrm rot="0">
            <a:off x="1028700" y="2962334"/>
            <a:ext cx="13063617" cy="6295966"/>
            <a:chOff x="0" y="0"/>
            <a:chExt cx="17418156" cy="8394621"/>
          </a:xfrm>
        </p:grpSpPr>
        <p:pic>
          <p:nvPicPr>
            <p:cNvPr name="Picture 15" id="15"/>
            <p:cNvPicPr>
              <a:picLocks noChangeAspect="true"/>
            </p:cNvPicPr>
            <p:nvPr/>
          </p:nvPicPr>
          <p:blipFill>
            <a:blip r:embed="rId2"/>
            <a:srcRect l="0" t="0" r="0" b="0"/>
            <a:stretch>
              <a:fillRect/>
            </a:stretch>
          </p:blipFill>
          <p:spPr>
            <a:xfrm flipH="false" flipV="false" rot="0">
              <a:off x="0" y="0"/>
              <a:ext cx="17418156" cy="8394621"/>
            </a:xfrm>
            <a:prstGeom prst="rect">
              <a:avLst/>
            </a:prstGeom>
          </p:spPr>
        </p:pic>
        <p:grpSp>
          <p:nvGrpSpPr>
            <p:cNvPr name="Group 16" id="16"/>
            <p:cNvGrpSpPr/>
            <p:nvPr/>
          </p:nvGrpSpPr>
          <p:grpSpPr>
            <a:xfrm rot="0">
              <a:off x="4650200" y="5314533"/>
              <a:ext cx="1407079" cy="337134"/>
              <a:chOff x="0" y="0"/>
              <a:chExt cx="277942" cy="66594"/>
            </a:xfrm>
          </p:grpSpPr>
          <p:sp>
            <p:nvSpPr>
              <p:cNvPr name="Freeform 17" id="17"/>
              <p:cNvSpPr/>
              <p:nvPr/>
            </p:nvSpPr>
            <p:spPr>
              <a:xfrm>
                <a:off x="0" y="0"/>
                <a:ext cx="277942" cy="66594"/>
              </a:xfrm>
              <a:custGeom>
                <a:avLst/>
                <a:gdLst/>
                <a:ahLst/>
                <a:cxnLst/>
                <a:rect r="r" b="b" t="t" l="l"/>
                <a:pathLst>
                  <a:path h="66594" w="277942">
                    <a:moveTo>
                      <a:pt x="0" y="0"/>
                    </a:moveTo>
                    <a:lnTo>
                      <a:pt x="277942" y="0"/>
                    </a:lnTo>
                    <a:lnTo>
                      <a:pt x="277942" y="66594"/>
                    </a:lnTo>
                    <a:lnTo>
                      <a:pt x="0" y="66594"/>
                    </a:lnTo>
                    <a:close/>
                  </a:path>
                </a:pathLst>
              </a:custGeom>
              <a:solidFill>
                <a:srgbClr val="030304"/>
              </a:solidFill>
            </p:spPr>
          </p:sp>
          <p:sp>
            <p:nvSpPr>
              <p:cNvPr name="TextBox 18" id="18"/>
              <p:cNvSpPr txBox="true"/>
              <p:nvPr/>
            </p:nvSpPr>
            <p:spPr>
              <a:xfrm>
                <a:off x="0" y="-85725"/>
                <a:ext cx="812800" cy="898525"/>
              </a:xfrm>
              <a:prstGeom prst="rect">
                <a:avLst/>
              </a:prstGeom>
            </p:spPr>
            <p:txBody>
              <a:bodyPr anchor="ctr" rtlCol="false" tIns="50800" lIns="50800" bIns="50800" rIns="50800"/>
              <a:lstStyle/>
              <a:p>
                <a:pPr algn="ctr">
                  <a:lnSpc>
                    <a:spcPts val="3249"/>
                  </a:lnSpc>
                </a:pPr>
              </a:p>
            </p:txBody>
          </p:sp>
        </p:grpSp>
      </p:grpSp>
      <p:sp>
        <p:nvSpPr>
          <p:cNvPr name="TextBox 19" id="19"/>
          <p:cNvSpPr txBox="true"/>
          <p:nvPr/>
        </p:nvSpPr>
        <p:spPr>
          <a:xfrm rot="0">
            <a:off x="1028700" y="1009650"/>
            <a:ext cx="13577977" cy="476250"/>
          </a:xfrm>
          <a:prstGeom prst="rect">
            <a:avLst/>
          </a:prstGeom>
        </p:spPr>
        <p:txBody>
          <a:bodyPr anchor="t" rtlCol="false" tIns="0" lIns="0" bIns="0" rIns="0">
            <a:spAutoFit/>
          </a:bodyPr>
          <a:lstStyle/>
          <a:p>
            <a:pPr>
              <a:lnSpc>
                <a:spcPts val="3750"/>
              </a:lnSpc>
            </a:pPr>
            <a:r>
              <a:rPr lang="en-US" sz="3000" spc="-44">
                <a:solidFill>
                  <a:srgbClr val="1A1B18"/>
                </a:solidFill>
                <a:latin typeface="Cormorant Garamond Bold Bold"/>
              </a:rPr>
              <a:t>PARTS OF A POLICE BODY CAMERA</a:t>
            </a:r>
          </a:p>
        </p:txBody>
      </p:sp>
      <p:sp>
        <p:nvSpPr>
          <p:cNvPr name="TextBox 20" id="20"/>
          <p:cNvSpPr txBox="true"/>
          <p:nvPr/>
        </p:nvSpPr>
        <p:spPr>
          <a:xfrm rot="5400000">
            <a:off x="16265236" y="4920968"/>
            <a:ext cx="1004067" cy="397510"/>
          </a:xfrm>
          <a:prstGeom prst="rect">
            <a:avLst/>
          </a:prstGeom>
        </p:spPr>
        <p:txBody>
          <a:bodyPr anchor="t" rtlCol="false" tIns="0" lIns="0" bIns="0" rIns="0">
            <a:spAutoFit/>
          </a:bodyPr>
          <a:lstStyle/>
          <a:p>
            <a:pPr algn="ctr">
              <a:lnSpc>
                <a:spcPts val="3079"/>
              </a:lnSpc>
            </a:pPr>
            <a:r>
              <a:rPr lang="en-US" sz="2799">
                <a:solidFill>
                  <a:srgbClr val="1A1B18"/>
                </a:solidFill>
                <a:latin typeface="Cormorant Garamond Bold Bold"/>
              </a:rPr>
              <a:t>RSAK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6303815" y="1028700"/>
            <a:ext cx="955485" cy="218188"/>
            <a:chOff x="0" y="0"/>
            <a:chExt cx="1273980" cy="290918"/>
          </a:xfrm>
        </p:grpSpPr>
        <p:grpSp>
          <p:nvGrpSpPr>
            <p:cNvPr name="Group 3" id="3"/>
            <p:cNvGrpSpPr>
              <a:grpSpLocks noChangeAspect="true"/>
            </p:cNvGrpSpPr>
            <p:nvPr/>
          </p:nvGrpSpPr>
          <p:grpSpPr>
            <a:xfrm rot="0">
              <a:off x="983062" y="0"/>
              <a:ext cx="290918" cy="290918"/>
              <a:chOff x="0" y="0"/>
              <a:chExt cx="1708150" cy="1708150"/>
            </a:xfrm>
          </p:grpSpPr>
          <p:sp>
            <p:nvSpPr>
              <p:cNvPr name="Freeform 4" id="4"/>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5" id="5"/>
            <p:cNvGrpSpPr>
              <a:grpSpLocks noChangeAspect="true"/>
            </p:cNvGrpSpPr>
            <p:nvPr/>
          </p:nvGrpSpPr>
          <p:grpSpPr>
            <a:xfrm rot="0">
              <a:off x="489944" y="0"/>
              <a:ext cx="290918" cy="290918"/>
              <a:chOff x="0" y="0"/>
              <a:chExt cx="1708150" cy="1708150"/>
            </a:xfrm>
          </p:grpSpPr>
          <p:sp>
            <p:nvSpPr>
              <p:cNvPr name="Freeform 6" id="6"/>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p:nvPr/>
          </p:nvGrpSpPr>
          <p:grpSpPr>
            <a:xfrm rot="0">
              <a:off x="0" y="1587"/>
              <a:ext cx="287744" cy="287744"/>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name="TextBox 9" id="9"/>
          <p:cNvSpPr txBox="true"/>
          <p:nvPr/>
        </p:nvSpPr>
        <p:spPr>
          <a:xfrm rot="0">
            <a:off x="1028700" y="1114425"/>
            <a:ext cx="12599572" cy="2679733"/>
          </a:xfrm>
          <a:prstGeom prst="rect">
            <a:avLst/>
          </a:prstGeom>
        </p:spPr>
        <p:txBody>
          <a:bodyPr anchor="t" rtlCol="false" tIns="0" lIns="0" bIns="0" rIns="0">
            <a:spAutoFit/>
          </a:bodyPr>
          <a:lstStyle/>
          <a:p>
            <a:pPr>
              <a:lnSpc>
                <a:spcPts val="10449"/>
              </a:lnSpc>
            </a:pPr>
            <a:r>
              <a:rPr lang="en-US" sz="9499">
                <a:solidFill>
                  <a:srgbClr val="1A1B18"/>
                </a:solidFill>
                <a:latin typeface="Cormorant Garamond Bold"/>
              </a:rPr>
              <a:t>Features of Body</a:t>
            </a:r>
          </a:p>
          <a:p>
            <a:pPr>
              <a:lnSpc>
                <a:spcPts val="10450"/>
              </a:lnSpc>
            </a:pPr>
            <a:r>
              <a:rPr lang="en-US" sz="9500">
                <a:solidFill>
                  <a:srgbClr val="1A1B18"/>
                </a:solidFill>
                <a:latin typeface="Cormorant Garamond Bold"/>
              </a:rPr>
              <a:t>Cameras</a:t>
            </a:r>
          </a:p>
        </p:txBody>
      </p:sp>
      <p:grpSp>
        <p:nvGrpSpPr>
          <p:cNvPr name="Group 10" id="10"/>
          <p:cNvGrpSpPr/>
          <p:nvPr/>
        </p:nvGrpSpPr>
        <p:grpSpPr>
          <a:xfrm rot="0">
            <a:off x="1028700" y="5291553"/>
            <a:ext cx="4140807" cy="3966747"/>
            <a:chOff x="0" y="0"/>
            <a:chExt cx="5521076" cy="5288996"/>
          </a:xfrm>
        </p:grpSpPr>
        <p:sp>
          <p:nvSpPr>
            <p:cNvPr name="AutoShape 11" id="11"/>
            <p:cNvSpPr/>
            <p:nvPr/>
          </p:nvSpPr>
          <p:spPr>
            <a:xfrm rot="0">
              <a:off x="0" y="1778000"/>
              <a:ext cx="5521076" cy="42858"/>
            </a:xfrm>
            <a:prstGeom prst="rect">
              <a:avLst/>
            </a:prstGeom>
            <a:solidFill>
              <a:srgbClr val="CDA63C"/>
            </a:solidFill>
          </p:spPr>
        </p:sp>
        <p:sp>
          <p:nvSpPr>
            <p:cNvPr name="TextBox 12" id="12"/>
            <p:cNvSpPr txBox="true"/>
            <p:nvPr/>
          </p:nvSpPr>
          <p:spPr>
            <a:xfrm rot="0">
              <a:off x="575094" y="297647"/>
              <a:ext cx="4945981" cy="1139839"/>
            </a:xfrm>
            <a:prstGeom prst="rect">
              <a:avLst/>
            </a:prstGeom>
          </p:spPr>
          <p:txBody>
            <a:bodyPr anchor="t" rtlCol="false" tIns="0" lIns="0" bIns="0" rIns="0">
              <a:spAutoFit/>
            </a:bodyPr>
            <a:lstStyle/>
            <a:p>
              <a:pPr>
                <a:lnSpc>
                  <a:spcPts val="3250"/>
                </a:lnSpc>
              </a:pPr>
              <a:r>
                <a:rPr lang="en-US" sz="2499" spc="-37">
                  <a:solidFill>
                    <a:srgbClr val="1A1B18"/>
                  </a:solidFill>
                  <a:latin typeface="Overpass Light Bold"/>
                </a:rPr>
                <a:t>Weather-proof, rugged and durable cameras</a:t>
              </a:r>
            </a:p>
          </p:txBody>
        </p:sp>
        <p:sp>
          <p:nvSpPr>
            <p:cNvPr name="TextBox 13" id="13"/>
            <p:cNvSpPr txBox="true"/>
            <p:nvPr/>
          </p:nvSpPr>
          <p:spPr>
            <a:xfrm rot="0">
              <a:off x="0" y="2308269"/>
              <a:ext cx="5521076" cy="2980727"/>
            </a:xfrm>
            <a:prstGeom prst="rect">
              <a:avLst/>
            </a:prstGeom>
          </p:spPr>
          <p:txBody>
            <a:bodyPr anchor="t" rtlCol="false" tIns="0" lIns="0" bIns="0" rIns="0">
              <a:spAutoFit/>
            </a:bodyPr>
            <a:lstStyle/>
            <a:p>
              <a:pPr>
                <a:lnSpc>
                  <a:spcPts val="2519"/>
                </a:lnSpc>
              </a:pPr>
              <a:r>
                <a:rPr lang="en-US" sz="1799">
                  <a:solidFill>
                    <a:srgbClr val="1A1B18"/>
                  </a:solidFill>
                  <a:latin typeface="Overpass Light"/>
                </a:rPr>
                <a:t>The cameras are impervious to water and hence can be used during the rainy seasons.</a:t>
              </a:r>
            </a:p>
            <a:p>
              <a:pPr>
                <a:lnSpc>
                  <a:spcPts val="2519"/>
                </a:lnSpc>
              </a:pPr>
            </a:p>
            <a:p>
              <a:pPr>
                <a:lnSpc>
                  <a:spcPts val="2519"/>
                </a:lnSpc>
              </a:pPr>
              <a:r>
                <a:rPr lang="en-US" sz="1799">
                  <a:solidFill>
                    <a:srgbClr val="1A1B18"/>
                  </a:solidFill>
                  <a:latin typeface="Overpass Light"/>
                </a:rPr>
                <a:t>They can also withstand harsh weather conditions such as extreme sun and UV rays. They must also be dust-proof.</a:t>
              </a:r>
            </a:p>
          </p:txBody>
        </p:sp>
        <p:sp>
          <p:nvSpPr>
            <p:cNvPr name="AutoShape 14" id="14"/>
            <p:cNvSpPr/>
            <p:nvPr/>
          </p:nvSpPr>
          <p:spPr>
            <a:xfrm rot="0">
              <a:off x="0" y="0"/>
              <a:ext cx="5521076" cy="42858"/>
            </a:xfrm>
            <a:prstGeom prst="rect">
              <a:avLst/>
            </a:prstGeom>
            <a:solidFill>
              <a:srgbClr val="CDA63C"/>
            </a:solidFill>
          </p:spPr>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80592"/>
              <a:ext cx="230038" cy="259674"/>
            </a:xfrm>
            <a:prstGeom prst="rect">
              <a:avLst/>
            </a:prstGeom>
          </p:spPr>
        </p:pic>
      </p:grpSp>
      <p:grpSp>
        <p:nvGrpSpPr>
          <p:cNvPr name="Group 16" id="16"/>
          <p:cNvGrpSpPr/>
          <p:nvPr/>
        </p:nvGrpSpPr>
        <p:grpSpPr>
          <a:xfrm rot="0">
            <a:off x="6595854" y="5291553"/>
            <a:ext cx="4140807" cy="4283457"/>
            <a:chOff x="0" y="0"/>
            <a:chExt cx="5521076" cy="5711276"/>
          </a:xfrm>
        </p:grpSpPr>
        <p:sp>
          <p:nvSpPr>
            <p:cNvPr name="AutoShape 17" id="17"/>
            <p:cNvSpPr/>
            <p:nvPr/>
          </p:nvSpPr>
          <p:spPr>
            <a:xfrm rot="0">
              <a:off x="0" y="1778000"/>
              <a:ext cx="5521076" cy="42858"/>
            </a:xfrm>
            <a:prstGeom prst="rect">
              <a:avLst/>
            </a:prstGeom>
            <a:solidFill>
              <a:srgbClr val="CDA63C"/>
            </a:solidFill>
          </p:spPr>
        </p:sp>
        <p:sp>
          <p:nvSpPr>
            <p:cNvPr name="TextBox 18" id="18"/>
            <p:cNvSpPr txBox="true"/>
            <p:nvPr/>
          </p:nvSpPr>
          <p:spPr>
            <a:xfrm rot="0">
              <a:off x="575094" y="297647"/>
              <a:ext cx="4945981" cy="1139839"/>
            </a:xfrm>
            <a:prstGeom prst="rect">
              <a:avLst/>
            </a:prstGeom>
          </p:spPr>
          <p:txBody>
            <a:bodyPr anchor="t" rtlCol="false" tIns="0" lIns="0" bIns="0" rIns="0">
              <a:spAutoFit/>
            </a:bodyPr>
            <a:lstStyle/>
            <a:p>
              <a:pPr>
                <a:lnSpc>
                  <a:spcPts val="3250"/>
                </a:lnSpc>
              </a:pPr>
              <a:r>
                <a:rPr lang="en-US" sz="2499" spc="-37">
                  <a:solidFill>
                    <a:srgbClr val="1A1B18"/>
                  </a:solidFill>
                  <a:latin typeface="Overpass Light Bold"/>
                </a:rPr>
                <a:t>Excellent video quality recording</a:t>
              </a:r>
            </a:p>
          </p:txBody>
        </p:sp>
        <p:sp>
          <p:nvSpPr>
            <p:cNvPr name="TextBox 19" id="19"/>
            <p:cNvSpPr txBox="true"/>
            <p:nvPr/>
          </p:nvSpPr>
          <p:spPr>
            <a:xfrm rot="0">
              <a:off x="0" y="2308269"/>
              <a:ext cx="5521076" cy="3403007"/>
            </a:xfrm>
            <a:prstGeom prst="rect">
              <a:avLst/>
            </a:prstGeom>
          </p:spPr>
          <p:txBody>
            <a:bodyPr anchor="t" rtlCol="false" tIns="0" lIns="0" bIns="0" rIns="0">
              <a:spAutoFit/>
            </a:bodyPr>
            <a:lstStyle/>
            <a:p>
              <a:pPr>
                <a:lnSpc>
                  <a:spcPts val="2519"/>
                </a:lnSpc>
              </a:pPr>
              <a:r>
                <a:rPr lang="en-US" sz="1799">
                  <a:solidFill>
                    <a:srgbClr val="1A1B18"/>
                  </a:solidFill>
                  <a:latin typeface="Overpass Light"/>
                </a:rPr>
                <a:t>Video recording is the most important and fundamental function of body-worn cameras.</a:t>
              </a:r>
            </a:p>
            <a:p>
              <a:pPr>
                <a:lnSpc>
                  <a:spcPts val="2520"/>
                </a:lnSpc>
              </a:pPr>
            </a:p>
            <a:p>
              <a:pPr>
                <a:lnSpc>
                  <a:spcPts val="2520"/>
                </a:lnSpc>
              </a:pPr>
              <a:r>
                <a:rPr lang="en-US" sz="1800">
                  <a:solidFill>
                    <a:srgbClr val="1A1B18"/>
                  </a:solidFill>
                  <a:latin typeface="Overpass Light"/>
                </a:rPr>
                <a:t>This highly sophisticated bodycam can even meticulously distinguish facial features and profiles very clearly at a distance of 5 to 10 meters in the dark.</a:t>
              </a:r>
            </a:p>
          </p:txBody>
        </p:sp>
        <p:sp>
          <p:nvSpPr>
            <p:cNvPr name="AutoShape 20" id="20"/>
            <p:cNvSpPr/>
            <p:nvPr/>
          </p:nvSpPr>
          <p:spPr>
            <a:xfrm rot="0">
              <a:off x="0" y="0"/>
              <a:ext cx="5521076" cy="42858"/>
            </a:xfrm>
            <a:prstGeom prst="rect">
              <a:avLst/>
            </a:prstGeom>
            <a:solidFill>
              <a:srgbClr val="CDA63C"/>
            </a:solidFill>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80592"/>
              <a:ext cx="230038" cy="259674"/>
            </a:xfrm>
            <a:prstGeom prst="rect">
              <a:avLst/>
            </a:prstGeom>
          </p:spPr>
        </p:pic>
      </p:grpSp>
      <p:grpSp>
        <p:nvGrpSpPr>
          <p:cNvPr name="Group 22" id="22"/>
          <p:cNvGrpSpPr/>
          <p:nvPr/>
        </p:nvGrpSpPr>
        <p:grpSpPr>
          <a:xfrm rot="0">
            <a:off x="12163008" y="5291553"/>
            <a:ext cx="4140807" cy="3966747"/>
            <a:chOff x="0" y="0"/>
            <a:chExt cx="5521076" cy="5288996"/>
          </a:xfrm>
        </p:grpSpPr>
        <p:sp>
          <p:nvSpPr>
            <p:cNvPr name="AutoShape 23" id="23"/>
            <p:cNvSpPr/>
            <p:nvPr/>
          </p:nvSpPr>
          <p:spPr>
            <a:xfrm rot="0">
              <a:off x="0" y="1778000"/>
              <a:ext cx="5521076" cy="42858"/>
            </a:xfrm>
            <a:prstGeom prst="rect">
              <a:avLst/>
            </a:prstGeom>
            <a:solidFill>
              <a:srgbClr val="CDA63C"/>
            </a:solidFill>
          </p:spPr>
        </p:sp>
        <p:sp>
          <p:nvSpPr>
            <p:cNvPr name="TextBox 24" id="24"/>
            <p:cNvSpPr txBox="true"/>
            <p:nvPr/>
          </p:nvSpPr>
          <p:spPr>
            <a:xfrm rot="0">
              <a:off x="575094" y="297647"/>
              <a:ext cx="4945981" cy="1139839"/>
            </a:xfrm>
            <a:prstGeom prst="rect">
              <a:avLst/>
            </a:prstGeom>
          </p:spPr>
          <p:txBody>
            <a:bodyPr anchor="t" rtlCol="false" tIns="0" lIns="0" bIns="0" rIns="0">
              <a:spAutoFit/>
            </a:bodyPr>
            <a:lstStyle/>
            <a:p>
              <a:pPr>
                <a:lnSpc>
                  <a:spcPts val="3250"/>
                </a:lnSpc>
              </a:pPr>
              <a:r>
                <a:rPr lang="en-US" sz="2499" spc="-37">
                  <a:solidFill>
                    <a:srgbClr val="1A1B18"/>
                  </a:solidFill>
                  <a:latin typeface="Overpass Light Bold"/>
                </a:rPr>
                <a:t>Excellent sound quality in the videos</a:t>
              </a:r>
            </a:p>
          </p:txBody>
        </p:sp>
        <p:sp>
          <p:nvSpPr>
            <p:cNvPr name="TextBox 25" id="25"/>
            <p:cNvSpPr txBox="true"/>
            <p:nvPr/>
          </p:nvSpPr>
          <p:spPr>
            <a:xfrm rot="0">
              <a:off x="0" y="2308269"/>
              <a:ext cx="5521076" cy="2980727"/>
            </a:xfrm>
            <a:prstGeom prst="rect">
              <a:avLst/>
            </a:prstGeom>
          </p:spPr>
          <p:txBody>
            <a:bodyPr anchor="t" rtlCol="false" tIns="0" lIns="0" bIns="0" rIns="0">
              <a:spAutoFit/>
            </a:bodyPr>
            <a:lstStyle/>
            <a:p>
              <a:pPr>
                <a:lnSpc>
                  <a:spcPts val="2519"/>
                </a:lnSpc>
              </a:pPr>
              <a:r>
                <a:rPr lang="en-US" sz="1799">
                  <a:solidFill>
                    <a:srgbClr val="1A1B18"/>
                  </a:solidFill>
                  <a:latin typeface="Overpass Light"/>
                </a:rPr>
                <a:t>The microphone attached to the camera is also hi-tech and capable of recording even the background noise.</a:t>
              </a:r>
            </a:p>
            <a:p>
              <a:pPr>
                <a:lnSpc>
                  <a:spcPts val="2520"/>
                </a:lnSpc>
              </a:pPr>
            </a:p>
            <a:p>
              <a:pPr>
                <a:lnSpc>
                  <a:spcPts val="2520"/>
                </a:lnSpc>
              </a:pPr>
              <a:r>
                <a:rPr lang="en-US" sz="1800">
                  <a:solidFill>
                    <a:srgbClr val="1A1B18"/>
                  </a:solidFill>
                  <a:latin typeface="Overpass Light"/>
                </a:rPr>
                <a:t>The cameras can capture the conversation of bystanders in addition to the sound of the targeted situation.</a:t>
              </a:r>
            </a:p>
          </p:txBody>
        </p:sp>
        <p:sp>
          <p:nvSpPr>
            <p:cNvPr name="AutoShape 26" id="26"/>
            <p:cNvSpPr/>
            <p:nvPr/>
          </p:nvSpPr>
          <p:spPr>
            <a:xfrm rot="0">
              <a:off x="0" y="0"/>
              <a:ext cx="5521076" cy="42858"/>
            </a:xfrm>
            <a:prstGeom prst="rect">
              <a:avLst/>
            </a:prstGeom>
            <a:solidFill>
              <a:srgbClr val="CDA63C"/>
            </a:solidFill>
          </p:spPr>
        </p:sp>
        <p:pic>
          <p:nvPicPr>
            <p:cNvPr name="Picture 27" id="2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80592"/>
              <a:ext cx="230038" cy="259674"/>
            </a:xfrm>
            <a:prstGeom prst="rect">
              <a:avLst/>
            </a:prstGeom>
          </p:spPr>
        </p:pic>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6303815" y="1028700"/>
            <a:ext cx="955485" cy="218188"/>
            <a:chOff x="0" y="0"/>
            <a:chExt cx="1273980" cy="290918"/>
          </a:xfrm>
        </p:grpSpPr>
        <p:grpSp>
          <p:nvGrpSpPr>
            <p:cNvPr name="Group 3" id="3"/>
            <p:cNvGrpSpPr>
              <a:grpSpLocks noChangeAspect="true"/>
            </p:cNvGrpSpPr>
            <p:nvPr/>
          </p:nvGrpSpPr>
          <p:grpSpPr>
            <a:xfrm rot="0">
              <a:off x="983062" y="0"/>
              <a:ext cx="290918" cy="290918"/>
              <a:chOff x="0" y="0"/>
              <a:chExt cx="1708150" cy="1708150"/>
            </a:xfrm>
          </p:grpSpPr>
          <p:sp>
            <p:nvSpPr>
              <p:cNvPr name="Freeform 4" id="4"/>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5" id="5"/>
            <p:cNvGrpSpPr>
              <a:grpSpLocks noChangeAspect="true"/>
            </p:cNvGrpSpPr>
            <p:nvPr/>
          </p:nvGrpSpPr>
          <p:grpSpPr>
            <a:xfrm rot="0">
              <a:off x="489944" y="0"/>
              <a:ext cx="290918" cy="290918"/>
              <a:chOff x="0" y="0"/>
              <a:chExt cx="1708150" cy="1708150"/>
            </a:xfrm>
          </p:grpSpPr>
          <p:sp>
            <p:nvSpPr>
              <p:cNvPr name="Freeform 6" id="6"/>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p:nvPr/>
          </p:nvGrpSpPr>
          <p:grpSpPr>
            <a:xfrm rot="0">
              <a:off x="0" y="1587"/>
              <a:ext cx="287744" cy="287744"/>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name="TextBox 9" id="9"/>
          <p:cNvSpPr txBox="true"/>
          <p:nvPr/>
        </p:nvSpPr>
        <p:spPr>
          <a:xfrm rot="0">
            <a:off x="1028700" y="1114425"/>
            <a:ext cx="12599572" cy="2679733"/>
          </a:xfrm>
          <a:prstGeom prst="rect">
            <a:avLst/>
          </a:prstGeom>
        </p:spPr>
        <p:txBody>
          <a:bodyPr anchor="t" rtlCol="false" tIns="0" lIns="0" bIns="0" rIns="0">
            <a:spAutoFit/>
          </a:bodyPr>
          <a:lstStyle/>
          <a:p>
            <a:pPr>
              <a:lnSpc>
                <a:spcPts val="10449"/>
              </a:lnSpc>
            </a:pPr>
            <a:r>
              <a:rPr lang="en-US" sz="9499">
                <a:solidFill>
                  <a:srgbClr val="1A1B18"/>
                </a:solidFill>
                <a:latin typeface="Cormorant Garamond Bold"/>
              </a:rPr>
              <a:t>Features of Body</a:t>
            </a:r>
          </a:p>
          <a:p>
            <a:pPr>
              <a:lnSpc>
                <a:spcPts val="10450"/>
              </a:lnSpc>
            </a:pPr>
            <a:r>
              <a:rPr lang="en-US" sz="9500">
                <a:solidFill>
                  <a:srgbClr val="1A1B18"/>
                </a:solidFill>
                <a:latin typeface="Cormorant Garamond Bold"/>
              </a:rPr>
              <a:t>Cameras</a:t>
            </a:r>
          </a:p>
        </p:txBody>
      </p:sp>
      <p:grpSp>
        <p:nvGrpSpPr>
          <p:cNvPr name="Group 10" id="10"/>
          <p:cNvGrpSpPr/>
          <p:nvPr/>
        </p:nvGrpSpPr>
        <p:grpSpPr>
          <a:xfrm rot="0">
            <a:off x="12163008" y="5291553"/>
            <a:ext cx="4140807" cy="3016616"/>
            <a:chOff x="0" y="0"/>
            <a:chExt cx="5521076" cy="4022155"/>
          </a:xfrm>
        </p:grpSpPr>
        <p:sp>
          <p:nvSpPr>
            <p:cNvPr name="AutoShape 11" id="11"/>
            <p:cNvSpPr/>
            <p:nvPr/>
          </p:nvSpPr>
          <p:spPr>
            <a:xfrm rot="0">
              <a:off x="0" y="1778000"/>
              <a:ext cx="5521076" cy="42858"/>
            </a:xfrm>
            <a:prstGeom prst="rect">
              <a:avLst/>
            </a:prstGeom>
            <a:solidFill>
              <a:srgbClr val="CDA63C"/>
            </a:solidFill>
          </p:spPr>
        </p:sp>
        <p:sp>
          <p:nvSpPr>
            <p:cNvPr name="TextBox 12" id="12"/>
            <p:cNvSpPr txBox="true"/>
            <p:nvPr/>
          </p:nvSpPr>
          <p:spPr>
            <a:xfrm rot="0">
              <a:off x="575094" y="297647"/>
              <a:ext cx="4945981" cy="1139839"/>
            </a:xfrm>
            <a:prstGeom prst="rect">
              <a:avLst/>
            </a:prstGeom>
          </p:spPr>
          <p:txBody>
            <a:bodyPr anchor="t" rtlCol="false" tIns="0" lIns="0" bIns="0" rIns="0">
              <a:spAutoFit/>
            </a:bodyPr>
            <a:lstStyle/>
            <a:p>
              <a:pPr>
                <a:lnSpc>
                  <a:spcPts val="3249"/>
                </a:lnSpc>
              </a:pPr>
              <a:r>
                <a:rPr lang="en-US" sz="2499" spc="-37">
                  <a:solidFill>
                    <a:srgbClr val="1A1B18"/>
                  </a:solidFill>
                  <a:latin typeface="Overpass Light Bold"/>
                </a:rPr>
                <a:t>Cloud</a:t>
              </a:r>
            </a:p>
            <a:p>
              <a:pPr>
                <a:lnSpc>
                  <a:spcPts val="3250"/>
                </a:lnSpc>
              </a:pPr>
              <a:r>
                <a:rPr lang="en-US" sz="2499" spc="-37">
                  <a:solidFill>
                    <a:srgbClr val="1A1B18"/>
                  </a:solidFill>
                  <a:latin typeface="Overpass Light Bold"/>
                </a:rPr>
                <a:t>Connectivity</a:t>
              </a:r>
            </a:p>
          </p:txBody>
        </p:sp>
        <p:sp>
          <p:nvSpPr>
            <p:cNvPr name="TextBox 13" id="13"/>
            <p:cNvSpPr txBox="true"/>
            <p:nvPr/>
          </p:nvSpPr>
          <p:spPr>
            <a:xfrm rot="0">
              <a:off x="0" y="2308269"/>
              <a:ext cx="5521076" cy="1713886"/>
            </a:xfrm>
            <a:prstGeom prst="rect">
              <a:avLst/>
            </a:prstGeom>
          </p:spPr>
          <p:txBody>
            <a:bodyPr anchor="t" rtlCol="false" tIns="0" lIns="0" bIns="0" rIns="0">
              <a:spAutoFit/>
            </a:bodyPr>
            <a:lstStyle/>
            <a:p>
              <a:pPr>
                <a:lnSpc>
                  <a:spcPts val="2519"/>
                </a:lnSpc>
              </a:pPr>
              <a:r>
                <a:rPr lang="en-US" sz="1799">
                  <a:solidFill>
                    <a:srgbClr val="1A1B18"/>
                  </a:solidFill>
                  <a:latin typeface="Overpass Light"/>
                </a:rPr>
                <a:t>It offers central management giving security personnel a complete view of happenings from a large number of cameras in a central control room. </a:t>
              </a:r>
            </a:p>
          </p:txBody>
        </p:sp>
        <p:sp>
          <p:nvSpPr>
            <p:cNvPr name="AutoShape 14" id="14"/>
            <p:cNvSpPr/>
            <p:nvPr/>
          </p:nvSpPr>
          <p:spPr>
            <a:xfrm rot="0">
              <a:off x="0" y="0"/>
              <a:ext cx="5521076" cy="42858"/>
            </a:xfrm>
            <a:prstGeom prst="rect">
              <a:avLst/>
            </a:prstGeom>
            <a:solidFill>
              <a:srgbClr val="CDA63C"/>
            </a:solidFill>
          </p:spPr>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80592"/>
              <a:ext cx="230038" cy="259674"/>
            </a:xfrm>
            <a:prstGeom prst="rect">
              <a:avLst/>
            </a:prstGeom>
          </p:spPr>
        </p:pic>
      </p:grpSp>
      <p:grpSp>
        <p:nvGrpSpPr>
          <p:cNvPr name="Group 16" id="16"/>
          <p:cNvGrpSpPr/>
          <p:nvPr/>
        </p:nvGrpSpPr>
        <p:grpSpPr>
          <a:xfrm rot="0">
            <a:off x="6595854" y="5291553"/>
            <a:ext cx="4140807" cy="3016616"/>
            <a:chOff x="0" y="0"/>
            <a:chExt cx="5521076" cy="4022155"/>
          </a:xfrm>
        </p:grpSpPr>
        <p:sp>
          <p:nvSpPr>
            <p:cNvPr name="AutoShape 17" id="17"/>
            <p:cNvSpPr/>
            <p:nvPr/>
          </p:nvSpPr>
          <p:spPr>
            <a:xfrm rot="0">
              <a:off x="0" y="1778000"/>
              <a:ext cx="5521076" cy="42858"/>
            </a:xfrm>
            <a:prstGeom prst="rect">
              <a:avLst/>
            </a:prstGeom>
            <a:solidFill>
              <a:srgbClr val="CDA63C"/>
            </a:solidFill>
          </p:spPr>
        </p:sp>
        <p:sp>
          <p:nvSpPr>
            <p:cNvPr name="TextBox 18" id="18"/>
            <p:cNvSpPr txBox="true"/>
            <p:nvPr/>
          </p:nvSpPr>
          <p:spPr>
            <a:xfrm rot="0">
              <a:off x="575094" y="297647"/>
              <a:ext cx="4945981" cy="1139839"/>
            </a:xfrm>
            <a:prstGeom prst="rect">
              <a:avLst/>
            </a:prstGeom>
          </p:spPr>
          <p:txBody>
            <a:bodyPr anchor="t" rtlCol="false" tIns="0" lIns="0" bIns="0" rIns="0">
              <a:spAutoFit/>
            </a:bodyPr>
            <a:lstStyle/>
            <a:p>
              <a:pPr>
                <a:lnSpc>
                  <a:spcPts val="3250"/>
                </a:lnSpc>
              </a:pPr>
              <a:r>
                <a:rPr lang="en-US" sz="2499" spc="-37">
                  <a:solidFill>
                    <a:srgbClr val="1A1B18"/>
                  </a:solidFill>
                  <a:latin typeface="Overpass Light Bold"/>
                </a:rPr>
                <a:t>High-Level Tracking and Monitoring</a:t>
              </a:r>
            </a:p>
          </p:txBody>
        </p:sp>
        <p:sp>
          <p:nvSpPr>
            <p:cNvPr name="TextBox 19" id="19"/>
            <p:cNvSpPr txBox="true"/>
            <p:nvPr/>
          </p:nvSpPr>
          <p:spPr>
            <a:xfrm rot="0">
              <a:off x="0" y="2308269"/>
              <a:ext cx="5521076" cy="1713886"/>
            </a:xfrm>
            <a:prstGeom prst="rect">
              <a:avLst/>
            </a:prstGeom>
          </p:spPr>
          <p:txBody>
            <a:bodyPr anchor="t" rtlCol="false" tIns="0" lIns="0" bIns="0" rIns="0">
              <a:spAutoFit/>
            </a:bodyPr>
            <a:lstStyle/>
            <a:p>
              <a:pPr>
                <a:lnSpc>
                  <a:spcPts val="2520"/>
                </a:lnSpc>
              </a:pPr>
              <a:r>
                <a:rPr lang="en-US" sz="1800">
                  <a:solidFill>
                    <a:srgbClr val="1A1B18"/>
                  </a:solidFill>
                  <a:latin typeface="Overpass Light"/>
                </a:rPr>
                <a:t>The body-worn cameras use servers to store the videos hence they can gather live evidence of events with the help of recorded video and audio. </a:t>
              </a:r>
            </a:p>
          </p:txBody>
        </p:sp>
        <p:sp>
          <p:nvSpPr>
            <p:cNvPr name="AutoShape 20" id="20"/>
            <p:cNvSpPr/>
            <p:nvPr/>
          </p:nvSpPr>
          <p:spPr>
            <a:xfrm rot="0">
              <a:off x="0" y="0"/>
              <a:ext cx="5521076" cy="42858"/>
            </a:xfrm>
            <a:prstGeom prst="rect">
              <a:avLst/>
            </a:prstGeom>
            <a:solidFill>
              <a:srgbClr val="CDA63C"/>
            </a:solidFill>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80592"/>
              <a:ext cx="230038" cy="259674"/>
            </a:xfrm>
            <a:prstGeom prst="rect">
              <a:avLst/>
            </a:prstGeom>
          </p:spPr>
        </p:pic>
      </p:grpSp>
      <p:grpSp>
        <p:nvGrpSpPr>
          <p:cNvPr name="Group 22" id="22"/>
          <p:cNvGrpSpPr/>
          <p:nvPr/>
        </p:nvGrpSpPr>
        <p:grpSpPr>
          <a:xfrm rot="0">
            <a:off x="1028700" y="5291553"/>
            <a:ext cx="4140807" cy="4283457"/>
            <a:chOff x="0" y="0"/>
            <a:chExt cx="5521076" cy="5711276"/>
          </a:xfrm>
        </p:grpSpPr>
        <p:sp>
          <p:nvSpPr>
            <p:cNvPr name="AutoShape 23" id="23"/>
            <p:cNvSpPr/>
            <p:nvPr/>
          </p:nvSpPr>
          <p:spPr>
            <a:xfrm rot="0">
              <a:off x="0" y="1778000"/>
              <a:ext cx="5521076" cy="42858"/>
            </a:xfrm>
            <a:prstGeom prst="rect">
              <a:avLst/>
            </a:prstGeom>
            <a:solidFill>
              <a:srgbClr val="CDA63C"/>
            </a:solidFill>
          </p:spPr>
        </p:sp>
        <p:sp>
          <p:nvSpPr>
            <p:cNvPr name="TextBox 24" id="24"/>
            <p:cNvSpPr txBox="true"/>
            <p:nvPr/>
          </p:nvSpPr>
          <p:spPr>
            <a:xfrm rot="0">
              <a:off x="575094" y="297647"/>
              <a:ext cx="4945981" cy="1139839"/>
            </a:xfrm>
            <a:prstGeom prst="rect">
              <a:avLst/>
            </a:prstGeom>
          </p:spPr>
          <p:txBody>
            <a:bodyPr anchor="t" rtlCol="false" tIns="0" lIns="0" bIns="0" rIns="0">
              <a:spAutoFit/>
            </a:bodyPr>
            <a:lstStyle/>
            <a:p>
              <a:pPr>
                <a:lnSpc>
                  <a:spcPts val="3249"/>
                </a:lnSpc>
              </a:pPr>
              <a:r>
                <a:rPr lang="en-US" sz="2499" spc="-37">
                  <a:solidFill>
                    <a:srgbClr val="1A1B18"/>
                  </a:solidFill>
                  <a:latin typeface="Overpass Light Bold"/>
                </a:rPr>
                <a:t>MetaData</a:t>
              </a:r>
            </a:p>
            <a:p>
              <a:pPr>
                <a:lnSpc>
                  <a:spcPts val="3250"/>
                </a:lnSpc>
              </a:pPr>
              <a:r>
                <a:rPr lang="en-US" sz="2499" spc="-37">
                  <a:solidFill>
                    <a:srgbClr val="1A1B18"/>
                  </a:solidFill>
                  <a:latin typeface="Overpass Light Bold"/>
                </a:rPr>
                <a:t>Generation</a:t>
              </a:r>
            </a:p>
          </p:txBody>
        </p:sp>
        <p:sp>
          <p:nvSpPr>
            <p:cNvPr name="TextBox 25" id="25"/>
            <p:cNvSpPr txBox="true"/>
            <p:nvPr/>
          </p:nvSpPr>
          <p:spPr>
            <a:xfrm rot="0">
              <a:off x="0" y="2308269"/>
              <a:ext cx="5521076" cy="3403007"/>
            </a:xfrm>
            <a:prstGeom prst="rect">
              <a:avLst/>
            </a:prstGeom>
          </p:spPr>
          <p:txBody>
            <a:bodyPr anchor="t" rtlCol="false" tIns="0" lIns="0" bIns="0" rIns="0">
              <a:spAutoFit/>
            </a:bodyPr>
            <a:lstStyle/>
            <a:p>
              <a:pPr>
                <a:lnSpc>
                  <a:spcPts val="2519"/>
                </a:lnSpc>
              </a:pPr>
              <a:r>
                <a:rPr lang="en-US" sz="1799">
                  <a:solidFill>
                    <a:srgbClr val="1A1B18"/>
                  </a:solidFill>
                  <a:latin typeface="Overpass Light"/>
                </a:rPr>
                <a:t>The personal and transactional information of the user, device and the activities taking place related to an event or a case is called Metadata.</a:t>
              </a:r>
            </a:p>
            <a:p>
              <a:pPr>
                <a:lnSpc>
                  <a:spcPts val="2520"/>
                </a:lnSpc>
              </a:pPr>
            </a:p>
            <a:p>
              <a:pPr>
                <a:lnSpc>
                  <a:spcPts val="2520"/>
                </a:lnSpc>
              </a:pPr>
              <a:r>
                <a:rPr lang="en-US" sz="1800">
                  <a:solidFill>
                    <a:srgbClr val="1A1B18"/>
                  </a:solidFill>
                  <a:latin typeface="Overpass Light"/>
                </a:rPr>
                <a:t>The date, time, duration, and location of the recorded events are also a part of the Metadata generated.</a:t>
              </a:r>
            </a:p>
          </p:txBody>
        </p:sp>
        <p:sp>
          <p:nvSpPr>
            <p:cNvPr name="AutoShape 26" id="26"/>
            <p:cNvSpPr/>
            <p:nvPr/>
          </p:nvSpPr>
          <p:spPr>
            <a:xfrm rot="0">
              <a:off x="0" y="0"/>
              <a:ext cx="5521076" cy="42858"/>
            </a:xfrm>
            <a:prstGeom prst="rect">
              <a:avLst/>
            </a:prstGeom>
            <a:solidFill>
              <a:srgbClr val="CDA63C"/>
            </a:solidFill>
          </p:spPr>
        </p:sp>
        <p:pic>
          <p:nvPicPr>
            <p:cNvPr name="Picture 27" id="2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80592"/>
              <a:ext cx="230038" cy="259674"/>
            </a:xfrm>
            <a:prstGeom prst="rect">
              <a:avLst/>
            </a:prstGeom>
          </p:spPr>
        </p:pic>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6303815" y="1028700"/>
            <a:ext cx="955485" cy="218188"/>
            <a:chOff x="0" y="0"/>
            <a:chExt cx="1273980" cy="290918"/>
          </a:xfrm>
        </p:grpSpPr>
        <p:grpSp>
          <p:nvGrpSpPr>
            <p:cNvPr name="Group 3" id="3"/>
            <p:cNvGrpSpPr>
              <a:grpSpLocks noChangeAspect="true"/>
            </p:cNvGrpSpPr>
            <p:nvPr/>
          </p:nvGrpSpPr>
          <p:grpSpPr>
            <a:xfrm rot="0">
              <a:off x="983062" y="0"/>
              <a:ext cx="290918" cy="290918"/>
              <a:chOff x="0" y="0"/>
              <a:chExt cx="1708150" cy="1708150"/>
            </a:xfrm>
          </p:grpSpPr>
          <p:sp>
            <p:nvSpPr>
              <p:cNvPr name="Freeform 4" id="4"/>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5" id="5"/>
            <p:cNvGrpSpPr>
              <a:grpSpLocks noChangeAspect="true"/>
            </p:cNvGrpSpPr>
            <p:nvPr/>
          </p:nvGrpSpPr>
          <p:grpSpPr>
            <a:xfrm rot="0">
              <a:off x="489944" y="0"/>
              <a:ext cx="290918" cy="290918"/>
              <a:chOff x="0" y="0"/>
              <a:chExt cx="1708150" cy="1708150"/>
            </a:xfrm>
          </p:grpSpPr>
          <p:sp>
            <p:nvSpPr>
              <p:cNvPr name="Freeform 6" id="6"/>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p:nvPr/>
          </p:nvGrpSpPr>
          <p:grpSpPr>
            <a:xfrm rot="0">
              <a:off x="0" y="1587"/>
              <a:ext cx="287744" cy="287744"/>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name="TextBox 9" id="9"/>
          <p:cNvSpPr txBox="true"/>
          <p:nvPr/>
        </p:nvSpPr>
        <p:spPr>
          <a:xfrm rot="0">
            <a:off x="1028700" y="1114425"/>
            <a:ext cx="12599572" cy="2679733"/>
          </a:xfrm>
          <a:prstGeom prst="rect">
            <a:avLst/>
          </a:prstGeom>
        </p:spPr>
        <p:txBody>
          <a:bodyPr anchor="t" rtlCol="false" tIns="0" lIns="0" bIns="0" rIns="0">
            <a:spAutoFit/>
          </a:bodyPr>
          <a:lstStyle/>
          <a:p>
            <a:pPr>
              <a:lnSpc>
                <a:spcPts val="10449"/>
              </a:lnSpc>
            </a:pPr>
            <a:r>
              <a:rPr lang="en-US" sz="9499">
                <a:solidFill>
                  <a:srgbClr val="1A1B18"/>
                </a:solidFill>
                <a:latin typeface="Cormorant Garamond Bold"/>
              </a:rPr>
              <a:t>Features of Body</a:t>
            </a:r>
          </a:p>
          <a:p>
            <a:pPr>
              <a:lnSpc>
                <a:spcPts val="10450"/>
              </a:lnSpc>
            </a:pPr>
            <a:r>
              <a:rPr lang="en-US" sz="9500">
                <a:solidFill>
                  <a:srgbClr val="1A1B18"/>
                </a:solidFill>
                <a:latin typeface="Cormorant Garamond Bold"/>
              </a:rPr>
              <a:t>Cameras</a:t>
            </a:r>
          </a:p>
        </p:txBody>
      </p:sp>
      <p:grpSp>
        <p:nvGrpSpPr>
          <p:cNvPr name="Group 10" id="10"/>
          <p:cNvGrpSpPr/>
          <p:nvPr/>
        </p:nvGrpSpPr>
        <p:grpSpPr>
          <a:xfrm rot="0">
            <a:off x="1028700" y="5291553"/>
            <a:ext cx="4140807" cy="4600168"/>
            <a:chOff x="0" y="0"/>
            <a:chExt cx="5521076" cy="6133557"/>
          </a:xfrm>
        </p:grpSpPr>
        <p:sp>
          <p:nvSpPr>
            <p:cNvPr name="AutoShape 11" id="11"/>
            <p:cNvSpPr/>
            <p:nvPr/>
          </p:nvSpPr>
          <p:spPr>
            <a:xfrm rot="0">
              <a:off x="0" y="1778000"/>
              <a:ext cx="5521076" cy="42858"/>
            </a:xfrm>
            <a:prstGeom prst="rect">
              <a:avLst/>
            </a:prstGeom>
            <a:solidFill>
              <a:srgbClr val="CDA63C"/>
            </a:solidFill>
          </p:spPr>
        </p:sp>
        <p:sp>
          <p:nvSpPr>
            <p:cNvPr name="TextBox 12" id="12"/>
            <p:cNvSpPr txBox="true"/>
            <p:nvPr/>
          </p:nvSpPr>
          <p:spPr>
            <a:xfrm rot="0">
              <a:off x="575094" y="297647"/>
              <a:ext cx="4945981" cy="1139839"/>
            </a:xfrm>
            <a:prstGeom prst="rect">
              <a:avLst/>
            </a:prstGeom>
          </p:spPr>
          <p:txBody>
            <a:bodyPr anchor="t" rtlCol="false" tIns="0" lIns="0" bIns="0" rIns="0">
              <a:spAutoFit/>
            </a:bodyPr>
            <a:lstStyle/>
            <a:p>
              <a:pPr>
                <a:lnSpc>
                  <a:spcPts val="3250"/>
                </a:lnSpc>
              </a:pPr>
              <a:r>
                <a:rPr lang="en-US" sz="2499" spc="-37">
                  <a:solidFill>
                    <a:srgbClr val="1A1B18"/>
                  </a:solidFill>
                  <a:latin typeface="Overpass Light Bold"/>
                </a:rPr>
                <a:t>All-time Positioning Through Bodycam GPS</a:t>
              </a:r>
            </a:p>
          </p:txBody>
        </p:sp>
        <p:sp>
          <p:nvSpPr>
            <p:cNvPr name="TextBox 13" id="13"/>
            <p:cNvSpPr txBox="true"/>
            <p:nvPr/>
          </p:nvSpPr>
          <p:spPr>
            <a:xfrm rot="0">
              <a:off x="0" y="2308269"/>
              <a:ext cx="5521076" cy="3825288"/>
            </a:xfrm>
            <a:prstGeom prst="rect">
              <a:avLst/>
            </a:prstGeom>
          </p:spPr>
          <p:txBody>
            <a:bodyPr anchor="t" rtlCol="false" tIns="0" lIns="0" bIns="0" rIns="0">
              <a:spAutoFit/>
            </a:bodyPr>
            <a:lstStyle/>
            <a:p>
              <a:pPr>
                <a:lnSpc>
                  <a:spcPts val="2519"/>
                </a:lnSpc>
              </a:pPr>
              <a:r>
                <a:rPr lang="en-US" sz="1799">
                  <a:solidFill>
                    <a:srgbClr val="1A1B18"/>
                  </a:solidFill>
                  <a:latin typeface="Overpass Light"/>
                </a:rPr>
                <a:t>It supports outdoor positioning configurations, such as GPS, GLONASS and AGPS, and indoor Bluetooth positioning.</a:t>
              </a:r>
            </a:p>
            <a:p>
              <a:pPr>
                <a:lnSpc>
                  <a:spcPts val="2519"/>
                </a:lnSpc>
              </a:pPr>
            </a:p>
            <a:p>
              <a:pPr>
                <a:lnSpc>
                  <a:spcPts val="2519"/>
                </a:lnSpc>
              </a:pPr>
              <a:r>
                <a:rPr lang="en-US" sz="1799">
                  <a:solidFill>
                    <a:srgbClr val="1A1B18"/>
                  </a:solidFill>
                  <a:latin typeface="Overpass Light"/>
                </a:rPr>
                <a:t>Even in places such as garages, tunnels and shopping malls, the location of frontline personnel can be tracked in real-time.</a:t>
              </a:r>
            </a:p>
          </p:txBody>
        </p:sp>
        <p:sp>
          <p:nvSpPr>
            <p:cNvPr name="AutoShape 14" id="14"/>
            <p:cNvSpPr/>
            <p:nvPr/>
          </p:nvSpPr>
          <p:spPr>
            <a:xfrm rot="0">
              <a:off x="0" y="0"/>
              <a:ext cx="5521076" cy="42858"/>
            </a:xfrm>
            <a:prstGeom prst="rect">
              <a:avLst/>
            </a:prstGeom>
            <a:solidFill>
              <a:srgbClr val="CDA63C"/>
            </a:solidFill>
          </p:spPr>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80592"/>
              <a:ext cx="230038" cy="259674"/>
            </a:xfrm>
            <a:prstGeom prst="rect">
              <a:avLst/>
            </a:prstGeom>
          </p:spPr>
        </p:pic>
      </p:grpSp>
      <p:grpSp>
        <p:nvGrpSpPr>
          <p:cNvPr name="Group 16" id="16"/>
          <p:cNvGrpSpPr/>
          <p:nvPr/>
        </p:nvGrpSpPr>
        <p:grpSpPr>
          <a:xfrm rot="0">
            <a:off x="6595854" y="5291553"/>
            <a:ext cx="4140807" cy="4600168"/>
            <a:chOff x="0" y="0"/>
            <a:chExt cx="5521076" cy="6133557"/>
          </a:xfrm>
        </p:grpSpPr>
        <p:sp>
          <p:nvSpPr>
            <p:cNvPr name="AutoShape 17" id="17"/>
            <p:cNvSpPr/>
            <p:nvPr/>
          </p:nvSpPr>
          <p:spPr>
            <a:xfrm rot="0">
              <a:off x="0" y="1778000"/>
              <a:ext cx="5521076" cy="42858"/>
            </a:xfrm>
            <a:prstGeom prst="rect">
              <a:avLst/>
            </a:prstGeom>
            <a:solidFill>
              <a:srgbClr val="CDA63C"/>
            </a:solidFill>
          </p:spPr>
        </p:sp>
        <p:sp>
          <p:nvSpPr>
            <p:cNvPr name="TextBox 18" id="18"/>
            <p:cNvSpPr txBox="true"/>
            <p:nvPr/>
          </p:nvSpPr>
          <p:spPr>
            <a:xfrm rot="0">
              <a:off x="575094" y="297647"/>
              <a:ext cx="4945981" cy="1139839"/>
            </a:xfrm>
            <a:prstGeom prst="rect">
              <a:avLst/>
            </a:prstGeom>
          </p:spPr>
          <p:txBody>
            <a:bodyPr anchor="t" rtlCol="false" tIns="0" lIns="0" bIns="0" rIns="0">
              <a:spAutoFit/>
            </a:bodyPr>
            <a:lstStyle/>
            <a:p>
              <a:pPr>
                <a:lnSpc>
                  <a:spcPts val="3249"/>
                </a:lnSpc>
              </a:pPr>
              <a:r>
                <a:rPr lang="en-US" sz="2499" spc="-37">
                  <a:solidFill>
                    <a:srgbClr val="1A1B18"/>
                  </a:solidFill>
                  <a:latin typeface="Overpass Light Bold"/>
                </a:rPr>
                <a:t>High-Level Data</a:t>
              </a:r>
            </a:p>
            <a:p>
              <a:pPr>
                <a:lnSpc>
                  <a:spcPts val="3250"/>
                </a:lnSpc>
              </a:pPr>
              <a:r>
                <a:rPr lang="en-US" sz="2499" spc="-37">
                  <a:solidFill>
                    <a:srgbClr val="1A1B18"/>
                  </a:solidFill>
                  <a:latin typeface="Overpass Light Bold"/>
                </a:rPr>
                <a:t>Security</a:t>
              </a:r>
            </a:p>
          </p:txBody>
        </p:sp>
        <p:sp>
          <p:nvSpPr>
            <p:cNvPr name="TextBox 19" id="19"/>
            <p:cNvSpPr txBox="true"/>
            <p:nvPr/>
          </p:nvSpPr>
          <p:spPr>
            <a:xfrm rot="0">
              <a:off x="0" y="2308269"/>
              <a:ext cx="5521076" cy="3825288"/>
            </a:xfrm>
            <a:prstGeom prst="rect">
              <a:avLst/>
            </a:prstGeom>
          </p:spPr>
          <p:txBody>
            <a:bodyPr anchor="t" rtlCol="false" tIns="0" lIns="0" bIns="0" rIns="0">
              <a:spAutoFit/>
            </a:bodyPr>
            <a:lstStyle/>
            <a:p>
              <a:pPr>
                <a:lnSpc>
                  <a:spcPts val="2519"/>
                </a:lnSpc>
              </a:pPr>
              <a:r>
                <a:rPr lang="en-US" sz="1799">
                  <a:solidFill>
                    <a:srgbClr val="1A1B18"/>
                  </a:solidFill>
                  <a:latin typeface="Overpass Light"/>
                </a:rPr>
                <a:t>It adopts AES-256 encryption in the body-worn camera for high-level data security. The video is tamper-proof with automatic tags of time stamp, device ID, and user ID upon recording.</a:t>
              </a:r>
            </a:p>
            <a:p>
              <a:pPr>
                <a:lnSpc>
                  <a:spcPts val="2519"/>
                </a:lnSpc>
              </a:pPr>
            </a:p>
            <a:p>
              <a:pPr>
                <a:lnSpc>
                  <a:spcPts val="2520"/>
                </a:lnSpc>
              </a:pPr>
              <a:r>
                <a:rPr lang="en-US" sz="1800">
                  <a:solidFill>
                    <a:srgbClr val="1A1B18"/>
                  </a:solidFill>
                  <a:latin typeface="Overpass Light"/>
                </a:rPr>
                <a:t>All footage recorded by the camera is encrypted and only accessible to authorized users.</a:t>
              </a:r>
            </a:p>
          </p:txBody>
        </p:sp>
        <p:sp>
          <p:nvSpPr>
            <p:cNvPr name="AutoShape 20" id="20"/>
            <p:cNvSpPr/>
            <p:nvPr/>
          </p:nvSpPr>
          <p:spPr>
            <a:xfrm rot="0">
              <a:off x="0" y="0"/>
              <a:ext cx="5521076" cy="42858"/>
            </a:xfrm>
            <a:prstGeom prst="rect">
              <a:avLst/>
            </a:prstGeom>
            <a:solidFill>
              <a:srgbClr val="CDA63C"/>
            </a:solidFill>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80592"/>
              <a:ext cx="230038" cy="259674"/>
            </a:xfrm>
            <a:prstGeom prst="rect">
              <a:avLst/>
            </a:prstGeom>
          </p:spPr>
        </p:pic>
      </p:grpSp>
      <p:grpSp>
        <p:nvGrpSpPr>
          <p:cNvPr name="Group 22" id="22"/>
          <p:cNvGrpSpPr/>
          <p:nvPr/>
        </p:nvGrpSpPr>
        <p:grpSpPr>
          <a:xfrm rot="0">
            <a:off x="12163008" y="5291553"/>
            <a:ext cx="4140807" cy="2699906"/>
            <a:chOff x="0" y="0"/>
            <a:chExt cx="5521076" cy="3599875"/>
          </a:xfrm>
        </p:grpSpPr>
        <p:sp>
          <p:nvSpPr>
            <p:cNvPr name="AutoShape 23" id="23"/>
            <p:cNvSpPr/>
            <p:nvPr/>
          </p:nvSpPr>
          <p:spPr>
            <a:xfrm rot="0">
              <a:off x="0" y="1778000"/>
              <a:ext cx="5521076" cy="42858"/>
            </a:xfrm>
            <a:prstGeom prst="rect">
              <a:avLst/>
            </a:prstGeom>
            <a:solidFill>
              <a:srgbClr val="CDA63C"/>
            </a:solidFill>
          </p:spPr>
        </p:sp>
        <p:sp>
          <p:nvSpPr>
            <p:cNvPr name="TextBox 24" id="24"/>
            <p:cNvSpPr txBox="true"/>
            <p:nvPr/>
          </p:nvSpPr>
          <p:spPr>
            <a:xfrm rot="0">
              <a:off x="575094" y="297647"/>
              <a:ext cx="4945981" cy="1139839"/>
            </a:xfrm>
            <a:prstGeom prst="rect">
              <a:avLst/>
            </a:prstGeom>
          </p:spPr>
          <p:txBody>
            <a:bodyPr anchor="t" rtlCol="false" tIns="0" lIns="0" bIns="0" rIns="0">
              <a:spAutoFit/>
            </a:bodyPr>
            <a:lstStyle/>
            <a:p>
              <a:pPr>
                <a:lnSpc>
                  <a:spcPts val="3250"/>
                </a:lnSpc>
              </a:pPr>
              <a:r>
                <a:rPr lang="en-US" sz="2499" spc="-37">
                  <a:solidFill>
                    <a:srgbClr val="1A1B18"/>
                  </a:solidFill>
                  <a:latin typeface="Overpass Light Bold"/>
                </a:rPr>
                <a:t>Compact Bodycam size &amp; friendly User Interface</a:t>
              </a:r>
            </a:p>
          </p:txBody>
        </p:sp>
        <p:sp>
          <p:nvSpPr>
            <p:cNvPr name="TextBox 25" id="25"/>
            <p:cNvSpPr txBox="true"/>
            <p:nvPr/>
          </p:nvSpPr>
          <p:spPr>
            <a:xfrm rot="0">
              <a:off x="0" y="2308269"/>
              <a:ext cx="5521076" cy="1291606"/>
            </a:xfrm>
            <a:prstGeom prst="rect">
              <a:avLst/>
            </a:prstGeom>
          </p:spPr>
          <p:txBody>
            <a:bodyPr anchor="t" rtlCol="false" tIns="0" lIns="0" bIns="0" rIns="0">
              <a:spAutoFit/>
            </a:bodyPr>
            <a:lstStyle/>
            <a:p>
              <a:pPr>
                <a:lnSpc>
                  <a:spcPts val="2520"/>
                </a:lnSpc>
              </a:pPr>
              <a:r>
                <a:rPr lang="en-US" sz="1800">
                  <a:solidFill>
                    <a:srgbClr val="1A1B18"/>
                  </a:solidFill>
                  <a:latin typeface="Overpass Light"/>
                </a:rPr>
                <a:t>It is lightweight and easy to understand the functionalities and how the camera operates.</a:t>
              </a:r>
            </a:p>
          </p:txBody>
        </p:sp>
        <p:sp>
          <p:nvSpPr>
            <p:cNvPr name="AutoShape 26" id="26"/>
            <p:cNvSpPr/>
            <p:nvPr/>
          </p:nvSpPr>
          <p:spPr>
            <a:xfrm rot="0">
              <a:off x="0" y="0"/>
              <a:ext cx="5521076" cy="42858"/>
            </a:xfrm>
            <a:prstGeom prst="rect">
              <a:avLst/>
            </a:prstGeom>
            <a:solidFill>
              <a:srgbClr val="CDA63C"/>
            </a:solidFill>
          </p:spPr>
        </p:sp>
        <p:pic>
          <p:nvPicPr>
            <p:cNvPr name="Picture 27" id="2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80592"/>
              <a:ext cx="230038" cy="259674"/>
            </a:xfrm>
            <a:prstGeom prst="rect">
              <a:avLst/>
            </a:prstGeom>
          </p:spPr>
        </p:pic>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rot="-10800000">
            <a:off x="16163373" y="1010571"/>
            <a:ext cx="28575" cy="8229600"/>
          </a:xfrm>
          <a:prstGeom prst="rect">
            <a:avLst/>
          </a:prstGeom>
          <a:solidFill>
            <a:srgbClr val="CDA63C"/>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77377" y="4831170"/>
            <a:ext cx="420642" cy="382784"/>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77377" y="3512741"/>
            <a:ext cx="420642" cy="382784"/>
          </a:xfrm>
          <a:prstGeom prst="rect">
            <a:avLst/>
          </a:prstGeom>
        </p:spPr>
      </p:pic>
      <p:sp>
        <p:nvSpPr>
          <p:cNvPr name="TextBox 5" id="5"/>
          <p:cNvSpPr txBox="true"/>
          <p:nvPr/>
        </p:nvSpPr>
        <p:spPr>
          <a:xfrm rot="0">
            <a:off x="1028700" y="1048671"/>
            <a:ext cx="6107076" cy="3056770"/>
          </a:xfrm>
          <a:prstGeom prst="rect">
            <a:avLst/>
          </a:prstGeom>
        </p:spPr>
        <p:txBody>
          <a:bodyPr anchor="t" rtlCol="false" tIns="0" lIns="0" bIns="0" rIns="0">
            <a:spAutoFit/>
          </a:bodyPr>
          <a:lstStyle/>
          <a:p>
            <a:pPr>
              <a:lnSpc>
                <a:spcPts val="8049"/>
              </a:lnSpc>
            </a:pPr>
            <a:r>
              <a:rPr lang="en-US" sz="6999">
                <a:solidFill>
                  <a:srgbClr val="1A1B18"/>
                </a:solidFill>
                <a:latin typeface="Cormorant Garamond Bold Bold"/>
              </a:rPr>
              <a:t>Digital Evidence Management System Software </a:t>
            </a:r>
          </a:p>
        </p:txBody>
      </p:sp>
      <p:sp>
        <p:nvSpPr>
          <p:cNvPr name="TextBox 6" id="6"/>
          <p:cNvSpPr txBox="true"/>
          <p:nvPr/>
        </p:nvSpPr>
        <p:spPr>
          <a:xfrm rot="5400000">
            <a:off x="14758522" y="6944874"/>
            <a:ext cx="4341275" cy="285576"/>
          </a:xfrm>
          <a:prstGeom prst="rect">
            <a:avLst/>
          </a:prstGeom>
        </p:spPr>
        <p:txBody>
          <a:bodyPr anchor="t" rtlCol="false" tIns="0" lIns="0" bIns="0" rIns="0">
            <a:spAutoFit/>
          </a:bodyPr>
          <a:lstStyle/>
          <a:p>
            <a:pPr algn="r">
              <a:lnSpc>
                <a:spcPts val="2099"/>
              </a:lnSpc>
              <a:spcBef>
                <a:spcPct val="0"/>
              </a:spcBef>
            </a:pPr>
            <a:r>
              <a:rPr lang="en-US" sz="1499" spc="44">
                <a:solidFill>
                  <a:srgbClr val="1A1B18"/>
                </a:solidFill>
                <a:latin typeface="Overpass Light"/>
              </a:rPr>
              <a:t> DAVID KIARIE </a:t>
            </a:r>
            <a:r>
              <a:rPr lang="en-US" sz="1499" spc="44">
                <a:solidFill>
                  <a:srgbClr val="1A1B18"/>
                </a:solidFill>
                <a:latin typeface="Overpass Light"/>
              </a:rPr>
              <a:t>| POLICE BODY CAMERAS</a:t>
            </a:r>
          </a:p>
        </p:txBody>
      </p:sp>
      <p:sp>
        <p:nvSpPr>
          <p:cNvPr name="TextBox 7" id="7"/>
          <p:cNvSpPr txBox="true"/>
          <p:nvPr/>
        </p:nvSpPr>
        <p:spPr>
          <a:xfrm rot="0">
            <a:off x="16439142" y="1039146"/>
            <a:ext cx="922886" cy="395927"/>
          </a:xfrm>
          <a:prstGeom prst="rect">
            <a:avLst/>
          </a:prstGeom>
        </p:spPr>
        <p:txBody>
          <a:bodyPr anchor="t" rtlCol="false" tIns="0" lIns="0" bIns="0" rIns="0">
            <a:spAutoFit/>
          </a:bodyPr>
          <a:lstStyle/>
          <a:p>
            <a:pPr algn="ctr">
              <a:lnSpc>
                <a:spcPts val="3080"/>
              </a:lnSpc>
            </a:pPr>
            <a:r>
              <a:rPr lang="en-US" sz="2800">
                <a:solidFill>
                  <a:srgbClr val="1A1B18"/>
                </a:solidFill>
                <a:latin typeface="Cormorant Garamond Bold Bold"/>
              </a:rPr>
              <a:t>RSAK</a:t>
            </a:r>
          </a:p>
        </p:txBody>
      </p:sp>
      <p:sp>
        <p:nvSpPr>
          <p:cNvPr name="TextBox 8" id="8"/>
          <p:cNvSpPr txBox="true"/>
          <p:nvPr/>
        </p:nvSpPr>
        <p:spPr>
          <a:xfrm rot="0">
            <a:off x="9483770" y="4745445"/>
            <a:ext cx="4501182" cy="465143"/>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Secure Data Transfer</a:t>
            </a:r>
          </a:p>
        </p:txBody>
      </p:sp>
      <p:sp>
        <p:nvSpPr>
          <p:cNvPr name="TextBox 9" id="9"/>
          <p:cNvSpPr txBox="true"/>
          <p:nvPr/>
        </p:nvSpPr>
        <p:spPr>
          <a:xfrm rot="0">
            <a:off x="9483770" y="5315363"/>
            <a:ext cx="4501182" cy="673425"/>
          </a:xfrm>
          <a:prstGeom prst="rect">
            <a:avLst/>
          </a:prstGeom>
        </p:spPr>
        <p:txBody>
          <a:bodyPr anchor="t" rtlCol="false" tIns="0" lIns="0" bIns="0" rIns="0">
            <a:spAutoFit/>
          </a:bodyPr>
          <a:lstStyle/>
          <a:p>
            <a:pPr>
              <a:lnSpc>
                <a:spcPts val="2520"/>
              </a:lnSpc>
            </a:pPr>
            <a:r>
              <a:rPr lang="en-US" sz="1800">
                <a:solidFill>
                  <a:srgbClr val="1A1B18"/>
                </a:solidFill>
                <a:latin typeface="Overpass Light"/>
              </a:rPr>
              <a:t>Compliant with transfer protocols such as WPA2, SFTP and STP.</a:t>
            </a:r>
          </a:p>
        </p:txBody>
      </p:sp>
      <p:sp>
        <p:nvSpPr>
          <p:cNvPr name="TextBox 10" id="10"/>
          <p:cNvSpPr txBox="true"/>
          <p:nvPr/>
        </p:nvSpPr>
        <p:spPr>
          <a:xfrm rot="0">
            <a:off x="9483770" y="3427016"/>
            <a:ext cx="4501182" cy="465143"/>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Excellent Video Quality</a:t>
            </a:r>
          </a:p>
        </p:txBody>
      </p:sp>
      <p:sp>
        <p:nvSpPr>
          <p:cNvPr name="TextBox 11" id="11"/>
          <p:cNvSpPr txBox="true"/>
          <p:nvPr/>
        </p:nvSpPr>
        <p:spPr>
          <a:xfrm rot="0">
            <a:off x="9483770" y="3996107"/>
            <a:ext cx="4501182" cy="356715"/>
          </a:xfrm>
          <a:prstGeom prst="rect">
            <a:avLst/>
          </a:prstGeom>
        </p:spPr>
        <p:txBody>
          <a:bodyPr anchor="t" rtlCol="false" tIns="0" lIns="0" bIns="0" rIns="0">
            <a:spAutoFit/>
          </a:bodyPr>
          <a:lstStyle/>
          <a:p>
            <a:pPr>
              <a:lnSpc>
                <a:spcPts val="2520"/>
              </a:lnSpc>
            </a:pPr>
            <a:r>
              <a:rPr lang="en-US" sz="1800">
                <a:solidFill>
                  <a:srgbClr val="1A1B18"/>
                </a:solidFill>
                <a:latin typeface="Overpass Light"/>
              </a:rPr>
              <a:t> Video quality is of good quality.</a:t>
            </a:r>
          </a:p>
        </p:txBody>
      </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77377" y="6465038"/>
            <a:ext cx="420642" cy="382784"/>
          </a:xfrm>
          <a:prstGeom prst="rect">
            <a:avLst/>
          </a:prstGeom>
        </p:spPr>
      </p:pic>
      <p:sp>
        <p:nvSpPr>
          <p:cNvPr name="TextBox 13" id="13"/>
          <p:cNvSpPr txBox="true"/>
          <p:nvPr/>
        </p:nvSpPr>
        <p:spPr>
          <a:xfrm rot="0">
            <a:off x="9483770" y="6379313"/>
            <a:ext cx="4501182" cy="465143"/>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 AES Encryption Key</a:t>
            </a:r>
          </a:p>
        </p:txBody>
      </p:sp>
      <p:sp>
        <p:nvSpPr>
          <p:cNvPr name="TextBox 14" id="14"/>
          <p:cNvSpPr txBox="true"/>
          <p:nvPr/>
        </p:nvSpPr>
        <p:spPr>
          <a:xfrm rot="0">
            <a:off x="9483770" y="6949231"/>
            <a:ext cx="4501182" cy="356715"/>
          </a:xfrm>
          <a:prstGeom prst="rect">
            <a:avLst/>
          </a:prstGeom>
        </p:spPr>
        <p:txBody>
          <a:bodyPr anchor="t" rtlCol="false" tIns="0" lIns="0" bIns="0" rIns="0">
            <a:spAutoFit/>
          </a:bodyPr>
          <a:lstStyle/>
          <a:p>
            <a:pPr>
              <a:lnSpc>
                <a:spcPts val="2520"/>
              </a:lnSpc>
            </a:pPr>
            <a:r>
              <a:rPr lang="en-US" sz="1800">
                <a:solidFill>
                  <a:srgbClr val="1A1B18"/>
                </a:solidFill>
                <a:latin typeface="Overpass Light"/>
              </a:rPr>
              <a:t>All recordings are encrypted via AES256.</a:t>
            </a:r>
          </a:p>
        </p:txBody>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77377" y="7783972"/>
            <a:ext cx="420642" cy="382784"/>
          </a:xfrm>
          <a:prstGeom prst="rect">
            <a:avLst/>
          </a:prstGeom>
        </p:spPr>
      </p:pic>
      <p:sp>
        <p:nvSpPr>
          <p:cNvPr name="TextBox 16" id="16"/>
          <p:cNvSpPr txBox="true"/>
          <p:nvPr/>
        </p:nvSpPr>
        <p:spPr>
          <a:xfrm rot="0">
            <a:off x="9483770" y="7698247"/>
            <a:ext cx="4501182" cy="465143"/>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Digital Signature</a:t>
            </a:r>
          </a:p>
        </p:txBody>
      </p:sp>
      <p:sp>
        <p:nvSpPr>
          <p:cNvPr name="TextBox 17" id="17"/>
          <p:cNvSpPr txBox="true"/>
          <p:nvPr/>
        </p:nvSpPr>
        <p:spPr>
          <a:xfrm rot="0">
            <a:off x="9483770" y="8268164"/>
            <a:ext cx="4501182" cy="990136"/>
          </a:xfrm>
          <a:prstGeom prst="rect">
            <a:avLst/>
          </a:prstGeom>
        </p:spPr>
        <p:txBody>
          <a:bodyPr anchor="t" rtlCol="false" tIns="0" lIns="0" bIns="0" rIns="0">
            <a:spAutoFit/>
          </a:bodyPr>
          <a:lstStyle/>
          <a:p>
            <a:pPr>
              <a:lnSpc>
                <a:spcPts val="2520"/>
              </a:lnSpc>
            </a:pPr>
            <a:r>
              <a:rPr lang="en-US" sz="1800">
                <a:solidFill>
                  <a:srgbClr val="1A1B18"/>
                </a:solidFill>
                <a:latin typeface="Overpass Light"/>
              </a:rPr>
              <a:t>We retain an encrypted master file of the original video and ensure its integrity using hash-based verification.</a:t>
            </a:r>
          </a:p>
        </p:txBody>
      </p:sp>
      <p:pic>
        <p:nvPicPr>
          <p:cNvPr name="Picture 18" id="1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8417392"/>
            <a:ext cx="420642" cy="382784"/>
          </a:xfrm>
          <a:prstGeom prst="rect">
            <a:avLst/>
          </a:prstGeom>
        </p:spPr>
      </p:pic>
      <p:sp>
        <p:nvSpPr>
          <p:cNvPr name="TextBox 19" id="19"/>
          <p:cNvSpPr txBox="true"/>
          <p:nvPr/>
        </p:nvSpPr>
        <p:spPr>
          <a:xfrm rot="0">
            <a:off x="1735092" y="8331667"/>
            <a:ext cx="4501182" cy="465143"/>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Controlled Access</a:t>
            </a:r>
          </a:p>
        </p:txBody>
      </p:sp>
      <p:sp>
        <p:nvSpPr>
          <p:cNvPr name="TextBox 20" id="20"/>
          <p:cNvSpPr txBox="true"/>
          <p:nvPr/>
        </p:nvSpPr>
        <p:spPr>
          <a:xfrm rot="0">
            <a:off x="1735092" y="8901585"/>
            <a:ext cx="4501182" cy="356715"/>
          </a:xfrm>
          <a:prstGeom prst="rect">
            <a:avLst/>
          </a:prstGeom>
        </p:spPr>
        <p:txBody>
          <a:bodyPr anchor="t" rtlCol="false" tIns="0" lIns="0" bIns="0" rIns="0">
            <a:spAutoFit/>
          </a:bodyPr>
          <a:lstStyle/>
          <a:p>
            <a:pPr>
              <a:lnSpc>
                <a:spcPts val="2520"/>
              </a:lnSpc>
            </a:pPr>
            <a:r>
              <a:rPr lang="en-US" sz="1800">
                <a:solidFill>
                  <a:srgbClr val="1A1B18"/>
                </a:solidFill>
                <a:latin typeface="Overpass Light"/>
              </a:rPr>
              <a:t>Password controlled access levels.</a:t>
            </a:r>
          </a:p>
        </p:txBody>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150104"/>
            <a:ext cx="420642" cy="382784"/>
          </a:xfrm>
          <a:prstGeom prst="rect">
            <a:avLst/>
          </a:prstGeom>
        </p:spPr>
      </p:pic>
      <p:sp>
        <p:nvSpPr>
          <p:cNvPr name="TextBox 22" id="22"/>
          <p:cNvSpPr txBox="true"/>
          <p:nvPr/>
        </p:nvSpPr>
        <p:spPr>
          <a:xfrm rot="0">
            <a:off x="1735092" y="6064379"/>
            <a:ext cx="4501182" cy="465143"/>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Device Management</a:t>
            </a:r>
          </a:p>
        </p:txBody>
      </p:sp>
      <p:sp>
        <p:nvSpPr>
          <p:cNvPr name="TextBox 23" id="23"/>
          <p:cNvSpPr txBox="true"/>
          <p:nvPr/>
        </p:nvSpPr>
        <p:spPr>
          <a:xfrm rot="0">
            <a:off x="1735092" y="6634296"/>
            <a:ext cx="4501182" cy="1306846"/>
          </a:xfrm>
          <a:prstGeom prst="rect">
            <a:avLst/>
          </a:prstGeom>
        </p:spPr>
        <p:txBody>
          <a:bodyPr anchor="t" rtlCol="false" tIns="0" lIns="0" bIns="0" rIns="0">
            <a:spAutoFit/>
          </a:bodyPr>
          <a:lstStyle/>
          <a:p>
            <a:pPr>
              <a:lnSpc>
                <a:spcPts val="2520"/>
              </a:lnSpc>
            </a:pPr>
            <a:r>
              <a:rPr lang="en-US" sz="1800">
                <a:solidFill>
                  <a:srgbClr val="1A1B18"/>
                </a:solidFill>
                <a:latin typeface="Overpass Light"/>
              </a:rPr>
              <a:t>Scan officer/user ID and camera serial number with a barcode scanner to book cameras out(assigned) and book in to automatically upload footage.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10800000">
            <a:off x="16303815" y="9040112"/>
            <a:ext cx="955485" cy="218188"/>
            <a:chOff x="0" y="0"/>
            <a:chExt cx="1273980" cy="290918"/>
          </a:xfrm>
        </p:grpSpPr>
        <p:grpSp>
          <p:nvGrpSpPr>
            <p:cNvPr name="Group 3" id="3"/>
            <p:cNvGrpSpPr>
              <a:grpSpLocks noChangeAspect="true"/>
            </p:cNvGrpSpPr>
            <p:nvPr/>
          </p:nvGrpSpPr>
          <p:grpSpPr>
            <a:xfrm rot="0">
              <a:off x="983062" y="0"/>
              <a:ext cx="290918" cy="290918"/>
              <a:chOff x="0" y="0"/>
              <a:chExt cx="1708150" cy="1708150"/>
            </a:xfrm>
          </p:grpSpPr>
          <p:sp>
            <p:nvSpPr>
              <p:cNvPr name="Freeform 4" id="4"/>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5" id="5"/>
            <p:cNvGrpSpPr>
              <a:grpSpLocks noChangeAspect="true"/>
            </p:cNvGrpSpPr>
            <p:nvPr/>
          </p:nvGrpSpPr>
          <p:grpSpPr>
            <a:xfrm rot="0">
              <a:off x="489944" y="0"/>
              <a:ext cx="290918" cy="290918"/>
              <a:chOff x="0" y="0"/>
              <a:chExt cx="1708150" cy="1708150"/>
            </a:xfrm>
          </p:grpSpPr>
          <p:sp>
            <p:nvSpPr>
              <p:cNvPr name="Freeform 6" id="6"/>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p:nvPr/>
          </p:nvGrpSpPr>
          <p:grpSpPr>
            <a:xfrm rot="0">
              <a:off x="0" y="1587"/>
              <a:ext cx="287744" cy="287744"/>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name="AutoShape 9" id="9"/>
          <p:cNvSpPr/>
          <p:nvPr/>
        </p:nvSpPr>
        <p:spPr>
          <a:xfrm rot="0">
            <a:off x="1028700" y="4149138"/>
            <a:ext cx="6794875" cy="0"/>
          </a:xfrm>
          <a:prstGeom prst="line">
            <a:avLst/>
          </a:prstGeom>
          <a:ln cap="flat" w="38100">
            <a:solidFill>
              <a:srgbClr val="CDA63C"/>
            </a:solidFill>
            <a:prstDash val="solid"/>
            <a:headEnd type="none" len="sm" w="sm"/>
            <a:tailEnd type="none" len="sm" w="sm"/>
          </a:ln>
        </p:spPr>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5655776"/>
            <a:ext cx="420642" cy="382784"/>
          </a:xfrm>
          <a:prstGeom prst="rect">
            <a:avLst/>
          </a:prstGeom>
        </p:spPr>
      </p:pic>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352790"/>
            <a:ext cx="420642" cy="382784"/>
          </a:xfrm>
          <a:prstGeom prst="rect">
            <a:avLst/>
          </a:prstGeom>
        </p:spPr>
      </p:pic>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7048211"/>
            <a:ext cx="420642" cy="382784"/>
          </a:xfrm>
          <a:prstGeom prst="rect">
            <a:avLst/>
          </a:prstGeom>
        </p:spPr>
      </p:pic>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7743632"/>
            <a:ext cx="420642" cy="382784"/>
          </a:xfrm>
          <a:prstGeom prst="rect">
            <a:avLst/>
          </a:prstGeom>
        </p:spPr>
      </p:pic>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8439054"/>
            <a:ext cx="420642" cy="382784"/>
          </a:xfrm>
          <a:prstGeom prst="rect">
            <a:avLst/>
          </a:prstGeom>
        </p:spPr>
      </p:pic>
      <p:sp>
        <p:nvSpPr>
          <p:cNvPr name="TextBox 15" id="15"/>
          <p:cNvSpPr txBox="true"/>
          <p:nvPr/>
        </p:nvSpPr>
        <p:spPr>
          <a:xfrm rot="0">
            <a:off x="1028700" y="1114425"/>
            <a:ext cx="8158162" cy="2679733"/>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Body Camera Reflector Vest</a:t>
            </a:r>
          </a:p>
        </p:txBody>
      </p:sp>
      <p:grpSp>
        <p:nvGrpSpPr>
          <p:cNvPr name="Group 16" id="16"/>
          <p:cNvGrpSpPr/>
          <p:nvPr/>
        </p:nvGrpSpPr>
        <p:grpSpPr>
          <a:xfrm rot="0">
            <a:off x="8507766" y="1028700"/>
            <a:ext cx="8996750" cy="7855474"/>
            <a:chOff x="0" y="0"/>
            <a:chExt cx="11995667" cy="10473965"/>
          </a:xfrm>
        </p:grpSpPr>
        <p:pic>
          <p:nvPicPr>
            <p:cNvPr name="Picture 17" id="17"/>
            <p:cNvPicPr>
              <a:picLocks noChangeAspect="true"/>
            </p:cNvPicPr>
            <p:nvPr/>
          </p:nvPicPr>
          <p:blipFill>
            <a:blip r:embed="rId4"/>
            <a:srcRect l="0" t="0" r="0" b="12685"/>
            <a:stretch>
              <a:fillRect/>
            </a:stretch>
          </p:blipFill>
          <p:spPr>
            <a:xfrm flipH="false" flipV="false" rot="0">
              <a:off x="0" y="0"/>
              <a:ext cx="11995667" cy="10473965"/>
            </a:xfrm>
            <a:prstGeom prst="rect">
              <a:avLst/>
            </a:prstGeom>
          </p:spPr>
        </p:pic>
        <p:grpSp>
          <p:nvGrpSpPr>
            <p:cNvPr name="Group 18" id="18"/>
            <p:cNvGrpSpPr/>
            <p:nvPr/>
          </p:nvGrpSpPr>
          <p:grpSpPr>
            <a:xfrm rot="0">
              <a:off x="0" y="0"/>
              <a:ext cx="3250954" cy="2642816"/>
              <a:chOff x="0" y="0"/>
              <a:chExt cx="607292" cy="493689"/>
            </a:xfrm>
          </p:grpSpPr>
          <p:sp>
            <p:nvSpPr>
              <p:cNvPr name="Freeform 19" id="19"/>
              <p:cNvSpPr/>
              <p:nvPr/>
            </p:nvSpPr>
            <p:spPr>
              <a:xfrm>
                <a:off x="0" y="0"/>
                <a:ext cx="607292" cy="493689"/>
              </a:xfrm>
              <a:custGeom>
                <a:avLst/>
                <a:gdLst/>
                <a:ahLst/>
                <a:cxnLst/>
                <a:rect r="r" b="b" t="t" l="l"/>
                <a:pathLst>
                  <a:path h="493689" w="607292">
                    <a:moveTo>
                      <a:pt x="0" y="0"/>
                    </a:moveTo>
                    <a:lnTo>
                      <a:pt x="607292" y="0"/>
                    </a:lnTo>
                    <a:lnTo>
                      <a:pt x="607292" y="493689"/>
                    </a:lnTo>
                    <a:lnTo>
                      <a:pt x="0" y="493689"/>
                    </a:lnTo>
                    <a:close/>
                  </a:path>
                </a:pathLst>
              </a:custGeom>
              <a:solidFill>
                <a:srgbClr val="FFFFFF"/>
              </a:solidFill>
            </p:spPr>
          </p:sp>
          <p:sp>
            <p:nvSpPr>
              <p:cNvPr name="TextBox 20" id="20"/>
              <p:cNvSpPr txBox="true"/>
              <p:nvPr/>
            </p:nvSpPr>
            <p:spPr>
              <a:xfrm>
                <a:off x="0" y="-95250"/>
                <a:ext cx="812800" cy="908050"/>
              </a:xfrm>
              <a:prstGeom prst="rect">
                <a:avLst/>
              </a:prstGeom>
            </p:spPr>
            <p:txBody>
              <a:bodyPr anchor="ctr" rtlCol="false" tIns="51925" lIns="51925" bIns="51925" rIns="51925"/>
              <a:lstStyle/>
              <a:p>
                <a:pPr algn="ctr">
                  <a:lnSpc>
                    <a:spcPts val="3436"/>
                  </a:lnSpc>
                </a:pPr>
              </a:p>
            </p:txBody>
          </p:sp>
        </p:grpSp>
      </p:grpSp>
      <p:sp>
        <p:nvSpPr>
          <p:cNvPr name="TextBox 21" id="21"/>
          <p:cNvSpPr txBox="true"/>
          <p:nvPr/>
        </p:nvSpPr>
        <p:spPr>
          <a:xfrm rot="0">
            <a:off x="1717915" y="5601897"/>
            <a:ext cx="2708223" cy="465143"/>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Water-proof Fabric</a:t>
            </a:r>
          </a:p>
        </p:txBody>
      </p:sp>
      <p:sp>
        <p:nvSpPr>
          <p:cNvPr name="TextBox 22" id="22"/>
          <p:cNvSpPr txBox="true"/>
          <p:nvPr/>
        </p:nvSpPr>
        <p:spPr>
          <a:xfrm rot="0">
            <a:off x="1717915" y="6298911"/>
            <a:ext cx="4880459" cy="463550"/>
          </a:xfrm>
          <a:prstGeom prst="rect">
            <a:avLst/>
          </a:prstGeom>
        </p:spPr>
        <p:txBody>
          <a:bodyPr anchor="t" rtlCol="false" tIns="0" lIns="0" bIns="0" rIns="0">
            <a:spAutoFit/>
          </a:bodyPr>
          <a:lstStyle/>
          <a:p>
            <a:pPr>
              <a:lnSpc>
                <a:spcPts val="3249"/>
              </a:lnSpc>
            </a:pPr>
            <a:r>
              <a:rPr lang="en-US" sz="2499" spc="-37">
                <a:solidFill>
                  <a:srgbClr val="1A1B18"/>
                </a:solidFill>
                <a:latin typeface="Overpass Light Bold"/>
              </a:rPr>
              <a:t>High-Visibility Reflective Materials</a:t>
            </a:r>
          </a:p>
        </p:txBody>
      </p:sp>
      <p:sp>
        <p:nvSpPr>
          <p:cNvPr name="TextBox 23" id="23"/>
          <p:cNvSpPr txBox="true"/>
          <p:nvPr/>
        </p:nvSpPr>
        <p:spPr>
          <a:xfrm rot="0">
            <a:off x="1717915" y="6994332"/>
            <a:ext cx="1695610" cy="463550"/>
          </a:xfrm>
          <a:prstGeom prst="rect">
            <a:avLst/>
          </a:prstGeom>
        </p:spPr>
        <p:txBody>
          <a:bodyPr anchor="t" rtlCol="false" tIns="0" lIns="0" bIns="0" rIns="0">
            <a:spAutoFit/>
          </a:bodyPr>
          <a:lstStyle/>
          <a:p>
            <a:pPr>
              <a:lnSpc>
                <a:spcPts val="3249"/>
              </a:lnSpc>
            </a:pPr>
            <a:r>
              <a:rPr lang="en-US" sz="2499" spc="-37">
                <a:solidFill>
                  <a:srgbClr val="1A1B18"/>
                </a:solidFill>
                <a:latin typeface="Overpass Light Bold"/>
              </a:rPr>
              <a:t>Heavy Duty</a:t>
            </a:r>
          </a:p>
        </p:txBody>
      </p:sp>
      <p:sp>
        <p:nvSpPr>
          <p:cNvPr name="TextBox 24" id="24"/>
          <p:cNvSpPr txBox="true"/>
          <p:nvPr/>
        </p:nvSpPr>
        <p:spPr>
          <a:xfrm rot="0">
            <a:off x="1717915" y="7689754"/>
            <a:ext cx="6105661" cy="463550"/>
          </a:xfrm>
          <a:prstGeom prst="rect">
            <a:avLst/>
          </a:prstGeom>
        </p:spPr>
        <p:txBody>
          <a:bodyPr anchor="t" rtlCol="false" tIns="0" lIns="0" bIns="0" rIns="0">
            <a:spAutoFit/>
          </a:bodyPr>
          <a:lstStyle/>
          <a:p>
            <a:pPr>
              <a:lnSpc>
                <a:spcPts val="3249"/>
              </a:lnSpc>
            </a:pPr>
            <a:r>
              <a:rPr lang="en-US" sz="2499" spc="-37">
                <a:solidFill>
                  <a:srgbClr val="1A1B18"/>
                </a:solidFill>
                <a:latin typeface="Overpass Light Bold"/>
              </a:rPr>
              <a:t>Vivid Colors To Distinguish Various Officers</a:t>
            </a:r>
          </a:p>
        </p:txBody>
      </p:sp>
      <p:sp>
        <p:nvSpPr>
          <p:cNvPr name="TextBox 25" id="25"/>
          <p:cNvSpPr txBox="true"/>
          <p:nvPr/>
        </p:nvSpPr>
        <p:spPr>
          <a:xfrm rot="0">
            <a:off x="1717915" y="8385175"/>
            <a:ext cx="6105661" cy="873125"/>
          </a:xfrm>
          <a:prstGeom prst="rect">
            <a:avLst/>
          </a:prstGeom>
        </p:spPr>
        <p:txBody>
          <a:bodyPr anchor="t" rtlCol="false" tIns="0" lIns="0" bIns="0" rIns="0">
            <a:spAutoFit/>
          </a:bodyPr>
          <a:lstStyle/>
          <a:p>
            <a:pPr>
              <a:lnSpc>
                <a:spcPts val="3249"/>
              </a:lnSpc>
            </a:pPr>
            <a:r>
              <a:rPr lang="en-US" sz="2499" spc="-37">
                <a:solidFill>
                  <a:srgbClr val="1A1B18"/>
                </a:solidFill>
                <a:latin typeface="Overpass Light Bold"/>
              </a:rPr>
              <a:t>Durable Materials that won't fade upon exposure to sun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4997870"/>
            <a:ext cx="16230600" cy="29294"/>
          </a:xfrm>
          <a:prstGeom prst="rect">
            <a:avLst/>
          </a:prstGeom>
          <a:solidFill>
            <a:srgbClr val="CDA63C"/>
          </a:solidFill>
        </p:spPr>
      </p:sp>
      <p:sp>
        <p:nvSpPr>
          <p:cNvPr name="TextBox 3" id="3"/>
          <p:cNvSpPr txBox="true"/>
          <p:nvPr/>
        </p:nvSpPr>
        <p:spPr>
          <a:xfrm rot="0">
            <a:off x="985838" y="2035834"/>
            <a:ext cx="10704587" cy="2679733"/>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Benefits of Using Body Cameras</a:t>
            </a:r>
          </a:p>
        </p:txBody>
      </p:sp>
      <p:grpSp>
        <p:nvGrpSpPr>
          <p:cNvPr name="Group 4" id="4"/>
          <p:cNvGrpSpPr/>
          <p:nvPr/>
        </p:nvGrpSpPr>
        <p:grpSpPr>
          <a:xfrm rot="-10800000">
            <a:off x="1028700" y="1028700"/>
            <a:ext cx="955485" cy="218188"/>
            <a:chOff x="0" y="0"/>
            <a:chExt cx="1273980" cy="290918"/>
          </a:xfrm>
        </p:grpSpPr>
        <p:grpSp>
          <p:nvGrpSpPr>
            <p:cNvPr name="Group 5" id="5"/>
            <p:cNvGrpSpPr>
              <a:grpSpLocks noChangeAspect="true"/>
            </p:cNvGrpSpPr>
            <p:nvPr/>
          </p:nvGrpSpPr>
          <p:grpSpPr>
            <a:xfrm rot="0">
              <a:off x="983062" y="0"/>
              <a:ext cx="290918" cy="290918"/>
              <a:chOff x="0" y="0"/>
              <a:chExt cx="1708150" cy="1708150"/>
            </a:xfrm>
          </p:grpSpPr>
          <p:sp>
            <p:nvSpPr>
              <p:cNvPr name="Freeform 6" id="6"/>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a:grpSpLocks noChangeAspect="true"/>
            </p:cNvGrpSpPr>
            <p:nvPr/>
          </p:nvGrpSpPr>
          <p:grpSpPr>
            <a:xfrm rot="0">
              <a:off x="489944" y="0"/>
              <a:ext cx="290918" cy="290918"/>
              <a:chOff x="0" y="0"/>
              <a:chExt cx="1708150" cy="1708150"/>
            </a:xfrm>
          </p:grpSpPr>
          <p:sp>
            <p:nvSpPr>
              <p:cNvPr name="Freeform 8" id="8"/>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p:nvPr/>
          </p:nvGrpSpPr>
          <p:grpSpPr>
            <a:xfrm rot="0">
              <a:off x="0" y="1587"/>
              <a:ext cx="287744" cy="287744"/>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grpSp>
        <p:nvGrpSpPr>
          <p:cNvPr name="Group 11" id="11"/>
          <p:cNvGrpSpPr/>
          <p:nvPr/>
        </p:nvGrpSpPr>
        <p:grpSpPr>
          <a:xfrm rot="0">
            <a:off x="1028700" y="6106260"/>
            <a:ext cx="647254" cy="647254"/>
            <a:chOff x="0" y="0"/>
            <a:chExt cx="863006" cy="863006"/>
          </a:xfrm>
        </p:grpSpPr>
        <p:grpSp>
          <p:nvGrpSpPr>
            <p:cNvPr name="Group 12" id="12"/>
            <p:cNvGrpSpPr/>
            <p:nvPr/>
          </p:nvGrpSpPr>
          <p:grpSpPr>
            <a:xfrm rot="0">
              <a:off x="0" y="0"/>
              <a:ext cx="863006" cy="863006"/>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19C95"/>
              </a:solidFill>
            </p:spPr>
          </p:sp>
        </p:grpSp>
        <p:sp>
          <p:nvSpPr>
            <p:cNvPr name="TextBox 14" id="14"/>
            <p:cNvSpPr txBox="true"/>
            <p:nvPr/>
          </p:nvSpPr>
          <p:spPr>
            <a:xfrm rot="0">
              <a:off x="156093" y="243706"/>
              <a:ext cx="550820" cy="375594"/>
            </a:xfrm>
            <a:prstGeom prst="rect">
              <a:avLst/>
            </a:prstGeom>
          </p:spPr>
          <p:txBody>
            <a:bodyPr anchor="t" rtlCol="false" tIns="0" lIns="0" bIns="0" rIns="0">
              <a:spAutoFit/>
            </a:bodyPr>
            <a:lstStyle/>
            <a:p>
              <a:pPr algn="ctr" marL="0" indent="0" lvl="0">
                <a:lnSpc>
                  <a:spcPts val="2274"/>
                </a:lnSpc>
              </a:pPr>
              <a:r>
                <a:rPr lang="en-US" sz="1895" spc="28">
                  <a:solidFill>
                    <a:srgbClr val="FFFFFF"/>
                  </a:solidFill>
                  <a:latin typeface="Public Sans Bold"/>
                </a:rPr>
                <a:t>01</a:t>
              </a:r>
            </a:p>
          </p:txBody>
        </p:sp>
      </p:grpSp>
      <p:grpSp>
        <p:nvGrpSpPr>
          <p:cNvPr name="Group 15" id="15"/>
          <p:cNvGrpSpPr/>
          <p:nvPr/>
        </p:nvGrpSpPr>
        <p:grpSpPr>
          <a:xfrm rot="0">
            <a:off x="1028700" y="7988693"/>
            <a:ext cx="647254" cy="647254"/>
            <a:chOff x="0" y="0"/>
            <a:chExt cx="863006" cy="863006"/>
          </a:xfrm>
        </p:grpSpPr>
        <p:grpSp>
          <p:nvGrpSpPr>
            <p:cNvPr name="Group 16" id="16"/>
            <p:cNvGrpSpPr/>
            <p:nvPr/>
          </p:nvGrpSpPr>
          <p:grpSpPr>
            <a:xfrm rot="0">
              <a:off x="0" y="0"/>
              <a:ext cx="863006" cy="863006"/>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52629"/>
              </a:solidFill>
            </p:spPr>
          </p:sp>
        </p:grpSp>
        <p:sp>
          <p:nvSpPr>
            <p:cNvPr name="TextBox 18" id="18"/>
            <p:cNvSpPr txBox="true"/>
            <p:nvPr/>
          </p:nvSpPr>
          <p:spPr>
            <a:xfrm rot="0">
              <a:off x="156093" y="243706"/>
              <a:ext cx="550820" cy="375594"/>
            </a:xfrm>
            <a:prstGeom prst="rect">
              <a:avLst/>
            </a:prstGeom>
          </p:spPr>
          <p:txBody>
            <a:bodyPr anchor="t" rtlCol="false" tIns="0" lIns="0" bIns="0" rIns="0">
              <a:spAutoFit/>
            </a:bodyPr>
            <a:lstStyle/>
            <a:p>
              <a:pPr algn="ctr" marL="0" indent="0" lvl="0">
                <a:lnSpc>
                  <a:spcPts val="2274"/>
                </a:lnSpc>
              </a:pPr>
              <a:r>
                <a:rPr lang="en-US" sz="1895" spc="28">
                  <a:solidFill>
                    <a:srgbClr val="FFFFFF"/>
                  </a:solidFill>
                  <a:latin typeface="Public Sans Bold"/>
                </a:rPr>
                <a:t>02</a:t>
              </a:r>
            </a:p>
          </p:txBody>
        </p:sp>
      </p:grpSp>
      <p:grpSp>
        <p:nvGrpSpPr>
          <p:cNvPr name="Group 19" id="19"/>
          <p:cNvGrpSpPr/>
          <p:nvPr/>
        </p:nvGrpSpPr>
        <p:grpSpPr>
          <a:xfrm rot="0">
            <a:off x="9927602" y="6106260"/>
            <a:ext cx="647254" cy="647254"/>
            <a:chOff x="0" y="0"/>
            <a:chExt cx="863006" cy="863006"/>
          </a:xfrm>
        </p:grpSpPr>
        <p:grpSp>
          <p:nvGrpSpPr>
            <p:cNvPr name="Group 20" id="20"/>
            <p:cNvGrpSpPr/>
            <p:nvPr/>
          </p:nvGrpSpPr>
          <p:grpSpPr>
            <a:xfrm rot="0">
              <a:off x="0" y="0"/>
              <a:ext cx="863006" cy="863006"/>
              <a:chOff x="0" y="0"/>
              <a:chExt cx="6350000" cy="6350000"/>
            </a:xfrm>
          </p:grpSpPr>
          <p:sp>
            <p:nvSpPr>
              <p:cNvPr name="Freeform 21" id="2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A1B18"/>
              </a:solidFill>
            </p:spPr>
          </p:sp>
        </p:grpSp>
        <p:sp>
          <p:nvSpPr>
            <p:cNvPr name="TextBox 22" id="22"/>
            <p:cNvSpPr txBox="true"/>
            <p:nvPr/>
          </p:nvSpPr>
          <p:spPr>
            <a:xfrm rot="0">
              <a:off x="156093" y="243706"/>
              <a:ext cx="550820" cy="375594"/>
            </a:xfrm>
            <a:prstGeom prst="rect">
              <a:avLst/>
            </a:prstGeom>
          </p:spPr>
          <p:txBody>
            <a:bodyPr anchor="t" rtlCol="false" tIns="0" lIns="0" bIns="0" rIns="0">
              <a:spAutoFit/>
            </a:bodyPr>
            <a:lstStyle/>
            <a:p>
              <a:pPr algn="ctr" marL="0" indent="0" lvl="0">
                <a:lnSpc>
                  <a:spcPts val="2274"/>
                </a:lnSpc>
              </a:pPr>
              <a:r>
                <a:rPr lang="en-US" sz="1895" spc="28">
                  <a:solidFill>
                    <a:srgbClr val="FFFFFF"/>
                  </a:solidFill>
                  <a:latin typeface="Public Sans Bold"/>
                </a:rPr>
                <a:t>03</a:t>
              </a:r>
            </a:p>
          </p:txBody>
        </p:sp>
      </p:grpSp>
      <p:grpSp>
        <p:nvGrpSpPr>
          <p:cNvPr name="Group 23" id="23"/>
          <p:cNvGrpSpPr/>
          <p:nvPr/>
        </p:nvGrpSpPr>
        <p:grpSpPr>
          <a:xfrm rot="0">
            <a:off x="9927602" y="7988693"/>
            <a:ext cx="647254" cy="647254"/>
            <a:chOff x="0" y="0"/>
            <a:chExt cx="863006" cy="863006"/>
          </a:xfrm>
        </p:grpSpPr>
        <p:grpSp>
          <p:nvGrpSpPr>
            <p:cNvPr name="Group 24" id="24"/>
            <p:cNvGrpSpPr/>
            <p:nvPr/>
          </p:nvGrpSpPr>
          <p:grpSpPr>
            <a:xfrm rot="0">
              <a:off x="0" y="0"/>
              <a:ext cx="863006" cy="863006"/>
              <a:chOff x="0" y="0"/>
              <a:chExt cx="6350000" cy="6350000"/>
            </a:xfrm>
          </p:grpSpPr>
          <p:sp>
            <p:nvSpPr>
              <p:cNvPr name="Freeform 25" id="2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19C95"/>
              </a:solidFill>
            </p:spPr>
          </p:sp>
        </p:grpSp>
        <p:sp>
          <p:nvSpPr>
            <p:cNvPr name="TextBox 26" id="26"/>
            <p:cNvSpPr txBox="true"/>
            <p:nvPr/>
          </p:nvSpPr>
          <p:spPr>
            <a:xfrm rot="0">
              <a:off x="156093" y="243706"/>
              <a:ext cx="550820" cy="375594"/>
            </a:xfrm>
            <a:prstGeom prst="rect">
              <a:avLst/>
            </a:prstGeom>
          </p:spPr>
          <p:txBody>
            <a:bodyPr anchor="t" rtlCol="false" tIns="0" lIns="0" bIns="0" rIns="0">
              <a:spAutoFit/>
            </a:bodyPr>
            <a:lstStyle/>
            <a:p>
              <a:pPr algn="ctr" marL="0" indent="0" lvl="0">
                <a:lnSpc>
                  <a:spcPts val="2274"/>
                </a:lnSpc>
              </a:pPr>
              <a:r>
                <a:rPr lang="en-US" sz="1895" spc="28">
                  <a:solidFill>
                    <a:srgbClr val="FFFFFF"/>
                  </a:solidFill>
                  <a:latin typeface="Public Sans Bold"/>
                </a:rPr>
                <a:t>04</a:t>
              </a:r>
            </a:p>
          </p:txBody>
        </p:sp>
      </p:grpSp>
      <p:sp>
        <p:nvSpPr>
          <p:cNvPr name="AutoShape 27" id="27"/>
          <p:cNvSpPr/>
          <p:nvPr/>
        </p:nvSpPr>
        <p:spPr>
          <a:xfrm rot="0">
            <a:off x="1028700" y="7350417"/>
            <a:ext cx="6694729" cy="9525"/>
          </a:xfrm>
          <a:prstGeom prst="rect">
            <a:avLst/>
          </a:prstGeom>
          <a:solidFill>
            <a:srgbClr val="A19C95"/>
          </a:solidFill>
        </p:spPr>
      </p:sp>
      <p:sp>
        <p:nvSpPr>
          <p:cNvPr name="TextBox 28" id="28"/>
          <p:cNvSpPr txBox="true"/>
          <p:nvPr/>
        </p:nvSpPr>
        <p:spPr>
          <a:xfrm rot="0">
            <a:off x="2345234" y="6010152"/>
            <a:ext cx="5554482" cy="782320"/>
          </a:xfrm>
          <a:prstGeom prst="rect">
            <a:avLst/>
          </a:prstGeom>
        </p:spPr>
        <p:txBody>
          <a:bodyPr anchor="t" rtlCol="false" tIns="0" lIns="0" bIns="0" rIns="0">
            <a:spAutoFit/>
          </a:bodyPr>
          <a:lstStyle/>
          <a:p>
            <a:pPr marL="0" indent="0" lvl="0">
              <a:lnSpc>
                <a:spcPts val="3079"/>
              </a:lnSpc>
              <a:spcBef>
                <a:spcPct val="0"/>
              </a:spcBef>
            </a:pPr>
            <a:r>
              <a:rPr lang="en-US" sz="2200">
                <a:solidFill>
                  <a:srgbClr val="252629"/>
                </a:solidFill>
                <a:latin typeface="Public Sans"/>
              </a:rPr>
              <a:t>They improve police accountability and lower reports of police misconduct.</a:t>
            </a:r>
          </a:p>
        </p:txBody>
      </p:sp>
      <p:sp>
        <p:nvSpPr>
          <p:cNvPr name="TextBox 29" id="29"/>
          <p:cNvSpPr txBox="true"/>
          <p:nvPr/>
        </p:nvSpPr>
        <p:spPr>
          <a:xfrm rot="0">
            <a:off x="2345234" y="7697323"/>
            <a:ext cx="5554482" cy="1172845"/>
          </a:xfrm>
          <a:prstGeom prst="rect">
            <a:avLst/>
          </a:prstGeom>
        </p:spPr>
        <p:txBody>
          <a:bodyPr anchor="t" rtlCol="false" tIns="0" lIns="0" bIns="0" rIns="0">
            <a:spAutoFit/>
          </a:bodyPr>
          <a:lstStyle/>
          <a:p>
            <a:pPr marL="0" indent="0" lvl="0">
              <a:lnSpc>
                <a:spcPts val="3079"/>
              </a:lnSpc>
              <a:spcBef>
                <a:spcPct val="0"/>
              </a:spcBef>
            </a:pPr>
            <a:r>
              <a:rPr lang="en-US" sz="2200">
                <a:solidFill>
                  <a:srgbClr val="252629"/>
                </a:solidFill>
                <a:latin typeface="Public Sans"/>
              </a:rPr>
              <a:t>They are a good police reform tool and have strong support from members of the public.</a:t>
            </a:r>
          </a:p>
        </p:txBody>
      </p:sp>
      <p:sp>
        <p:nvSpPr>
          <p:cNvPr name="TextBox 30" id="30"/>
          <p:cNvSpPr txBox="true"/>
          <p:nvPr/>
        </p:nvSpPr>
        <p:spPr>
          <a:xfrm rot="0">
            <a:off x="11244136" y="7697323"/>
            <a:ext cx="5554482" cy="1172845"/>
          </a:xfrm>
          <a:prstGeom prst="rect">
            <a:avLst/>
          </a:prstGeom>
        </p:spPr>
        <p:txBody>
          <a:bodyPr anchor="t" rtlCol="false" tIns="0" lIns="0" bIns="0" rIns="0">
            <a:spAutoFit/>
          </a:bodyPr>
          <a:lstStyle/>
          <a:p>
            <a:pPr marL="0" indent="0" lvl="0">
              <a:lnSpc>
                <a:spcPts val="3079"/>
              </a:lnSpc>
              <a:spcBef>
                <a:spcPct val="0"/>
              </a:spcBef>
            </a:pPr>
            <a:r>
              <a:rPr lang="en-US" sz="2200">
                <a:solidFill>
                  <a:srgbClr val="252629"/>
                </a:solidFill>
                <a:latin typeface="Public Sans"/>
              </a:rPr>
              <a:t>A smart policing in the fight against crime and as a safety measure to protect the men and women in blue during operations.</a:t>
            </a:r>
          </a:p>
        </p:txBody>
      </p:sp>
      <p:sp>
        <p:nvSpPr>
          <p:cNvPr name="TextBox 31" id="31"/>
          <p:cNvSpPr txBox="true"/>
          <p:nvPr/>
        </p:nvSpPr>
        <p:spPr>
          <a:xfrm rot="0">
            <a:off x="11244136" y="6010152"/>
            <a:ext cx="5554482" cy="782320"/>
          </a:xfrm>
          <a:prstGeom prst="rect">
            <a:avLst/>
          </a:prstGeom>
        </p:spPr>
        <p:txBody>
          <a:bodyPr anchor="t" rtlCol="false" tIns="0" lIns="0" bIns="0" rIns="0">
            <a:spAutoFit/>
          </a:bodyPr>
          <a:lstStyle/>
          <a:p>
            <a:pPr marL="0" indent="0" lvl="0">
              <a:lnSpc>
                <a:spcPts val="3079"/>
              </a:lnSpc>
              <a:spcBef>
                <a:spcPct val="0"/>
              </a:spcBef>
            </a:pPr>
            <a:r>
              <a:rPr lang="en-US" sz="2199">
                <a:solidFill>
                  <a:srgbClr val="252629"/>
                </a:solidFill>
                <a:latin typeface="Public Sans"/>
              </a:rPr>
              <a:t>Reduce cases of bribery on our Kenyan roads.</a:t>
            </a:r>
          </a:p>
        </p:txBody>
      </p:sp>
      <p:sp>
        <p:nvSpPr>
          <p:cNvPr name="AutoShape 32" id="32"/>
          <p:cNvSpPr/>
          <p:nvPr/>
        </p:nvSpPr>
        <p:spPr>
          <a:xfrm rot="0">
            <a:off x="1028700" y="9248775"/>
            <a:ext cx="6694729" cy="9525"/>
          </a:xfrm>
          <a:prstGeom prst="rect">
            <a:avLst/>
          </a:prstGeom>
          <a:solidFill>
            <a:srgbClr val="A19C95"/>
          </a:solidFill>
        </p:spPr>
      </p:sp>
      <p:sp>
        <p:nvSpPr>
          <p:cNvPr name="AutoShape 33" id="33"/>
          <p:cNvSpPr/>
          <p:nvPr/>
        </p:nvSpPr>
        <p:spPr>
          <a:xfrm rot="0">
            <a:off x="9927602" y="7366341"/>
            <a:ext cx="7331698" cy="9525"/>
          </a:xfrm>
          <a:prstGeom prst="rect">
            <a:avLst/>
          </a:prstGeom>
          <a:solidFill>
            <a:srgbClr val="A19C95"/>
          </a:solidFill>
        </p:spPr>
      </p:sp>
      <p:sp>
        <p:nvSpPr>
          <p:cNvPr name="AutoShape 34" id="34"/>
          <p:cNvSpPr/>
          <p:nvPr/>
        </p:nvSpPr>
        <p:spPr>
          <a:xfrm rot="0">
            <a:off x="9927602" y="9248775"/>
            <a:ext cx="7331698" cy="9525"/>
          </a:xfrm>
          <a:prstGeom prst="rect">
            <a:avLst/>
          </a:prstGeom>
          <a:solidFill>
            <a:srgbClr val="A19C95"/>
          </a:solidFill>
        </p:spPr>
      </p:sp>
      <p:grpSp>
        <p:nvGrpSpPr>
          <p:cNvPr name="Group 35" id="35"/>
          <p:cNvGrpSpPr/>
          <p:nvPr/>
        </p:nvGrpSpPr>
        <p:grpSpPr>
          <a:xfrm rot="0">
            <a:off x="16313889" y="1028700"/>
            <a:ext cx="945411" cy="915043"/>
            <a:chOff x="0" y="0"/>
            <a:chExt cx="1260548" cy="1220058"/>
          </a:xfrm>
        </p:grpSpPr>
        <p:grpSp>
          <p:nvGrpSpPr>
            <p:cNvPr name="Group 36" id="36"/>
            <p:cNvGrpSpPr/>
            <p:nvPr/>
          </p:nvGrpSpPr>
          <p:grpSpPr>
            <a:xfrm rot="0">
              <a:off x="0" y="0"/>
              <a:ext cx="1260548" cy="1220058"/>
              <a:chOff x="0" y="0"/>
              <a:chExt cx="6350000" cy="6350000"/>
            </a:xfrm>
          </p:grpSpPr>
          <p:sp>
            <p:nvSpPr>
              <p:cNvPr name="Freeform 37" id="3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38" id="38"/>
            <p:cNvSpPr txBox="true"/>
            <p:nvPr/>
          </p:nvSpPr>
          <p:spPr>
            <a:xfrm rot="0">
              <a:off x="157084" y="318934"/>
              <a:ext cx="946380" cy="620289"/>
            </a:xfrm>
            <a:prstGeom prst="rect">
              <a:avLst/>
            </a:prstGeom>
          </p:spPr>
          <p:txBody>
            <a:bodyPr anchor="t" rtlCol="false" tIns="0" lIns="0" bIns="0" rIns="0">
              <a:spAutoFit/>
            </a:bodyPr>
            <a:lstStyle/>
            <a:p>
              <a:pPr algn="ctr">
                <a:lnSpc>
                  <a:spcPts val="3582"/>
                </a:lnSpc>
              </a:pPr>
              <a:r>
                <a:rPr lang="en-US" sz="3257">
                  <a:solidFill>
                    <a:srgbClr val="FAFAFA"/>
                  </a:solidFill>
                  <a:latin typeface="Cormorant Garamond Bold Bold"/>
                </a:rPr>
                <a:t>XVI</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004923" y="8671463"/>
            <a:ext cx="955485" cy="218188"/>
            <a:chOff x="0" y="0"/>
            <a:chExt cx="1273980" cy="290918"/>
          </a:xfrm>
        </p:grpSpPr>
        <p:grpSp>
          <p:nvGrpSpPr>
            <p:cNvPr name="Group 3" id="3"/>
            <p:cNvGrpSpPr>
              <a:grpSpLocks noChangeAspect="true"/>
            </p:cNvGrpSpPr>
            <p:nvPr/>
          </p:nvGrpSpPr>
          <p:grpSpPr>
            <a:xfrm rot="0">
              <a:off x="983062" y="0"/>
              <a:ext cx="290918" cy="290918"/>
              <a:chOff x="0" y="0"/>
              <a:chExt cx="1708150" cy="1708150"/>
            </a:xfrm>
          </p:grpSpPr>
          <p:sp>
            <p:nvSpPr>
              <p:cNvPr name="Freeform 4" id="4"/>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nvGrpSpPr>
            <p:cNvPr name="Group 5" id="5"/>
            <p:cNvGrpSpPr>
              <a:grpSpLocks noChangeAspect="true"/>
            </p:cNvGrpSpPr>
            <p:nvPr/>
          </p:nvGrpSpPr>
          <p:grpSpPr>
            <a:xfrm rot="0">
              <a:off x="489944" y="0"/>
              <a:ext cx="290918" cy="290918"/>
              <a:chOff x="0" y="0"/>
              <a:chExt cx="1708150" cy="1708150"/>
            </a:xfrm>
          </p:grpSpPr>
          <p:sp>
            <p:nvSpPr>
              <p:cNvPr name="Freeform 6" id="6"/>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nvGrpSpPr>
            <p:cNvPr name="Group 7" id="7"/>
            <p:cNvGrpSpPr/>
            <p:nvPr/>
          </p:nvGrpSpPr>
          <p:grpSpPr>
            <a:xfrm rot="0">
              <a:off x="0" y="1587"/>
              <a:ext cx="287744" cy="287744"/>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grpSp>
        <p:nvGrpSpPr>
          <p:cNvPr name="Group 9" id="9"/>
          <p:cNvGrpSpPr/>
          <p:nvPr/>
        </p:nvGrpSpPr>
        <p:grpSpPr>
          <a:xfrm rot="0">
            <a:off x="1028700" y="1028700"/>
            <a:ext cx="1066033" cy="1056957"/>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1" id="11"/>
          <p:cNvSpPr txBox="true"/>
          <p:nvPr/>
        </p:nvSpPr>
        <p:spPr>
          <a:xfrm rot="-5400000">
            <a:off x="1017152" y="4970616"/>
            <a:ext cx="959601" cy="397510"/>
          </a:xfrm>
          <a:prstGeom prst="rect">
            <a:avLst/>
          </a:prstGeom>
        </p:spPr>
        <p:txBody>
          <a:bodyPr anchor="t" rtlCol="false" tIns="0" lIns="0" bIns="0" rIns="0">
            <a:spAutoFit/>
          </a:bodyPr>
          <a:lstStyle/>
          <a:p>
            <a:pPr algn="ctr">
              <a:lnSpc>
                <a:spcPts val="3079"/>
              </a:lnSpc>
            </a:pPr>
            <a:r>
              <a:rPr lang="en-US" sz="2799">
                <a:solidFill>
                  <a:srgbClr val="000000"/>
                </a:solidFill>
                <a:latin typeface="Cormorant Garamond Bold Bold"/>
              </a:rPr>
              <a:t>RSAK</a:t>
            </a:r>
          </a:p>
        </p:txBody>
      </p:sp>
      <p:sp>
        <p:nvSpPr>
          <p:cNvPr name="TextBox 12" id="12"/>
          <p:cNvSpPr txBox="true"/>
          <p:nvPr/>
        </p:nvSpPr>
        <p:spPr>
          <a:xfrm rot="5400000">
            <a:off x="15007700" y="6940025"/>
            <a:ext cx="4341275" cy="295275"/>
          </a:xfrm>
          <a:prstGeom prst="rect">
            <a:avLst/>
          </a:prstGeom>
        </p:spPr>
        <p:txBody>
          <a:bodyPr anchor="t" rtlCol="false" tIns="0" lIns="0" bIns="0" rIns="0">
            <a:spAutoFit/>
          </a:bodyPr>
          <a:lstStyle/>
          <a:p>
            <a:pPr algn="r">
              <a:lnSpc>
                <a:spcPts val="2100"/>
              </a:lnSpc>
              <a:spcBef>
                <a:spcPct val="0"/>
              </a:spcBef>
            </a:pPr>
            <a:r>
              <a:rPr lang="en-US" sz="1500" spc="44">
                <a:solidFill>
                  <a:srgbClr val="000000"/>
                </a:solidFill>
                <a:latin typeface="Overpass Light"/>
              </a:rPr>
              <a:t> DAVID KIARIE </a:t>
            </a:r>
            <a:r>
              <a:rPr lang="en-US" sz="1500" spc="44">
                <a:solidFill>
                  <a:srgbClr val="000000"/>
                </a:solidFill>
                <a:latin typeface="Overpass Light"/>
              </a:rPr>
              <a:t>| POLICE BODY CAMERAS</a:t>
            </a:r>
          </a:p>
        </p:txBody>
      </p:sp>
      <p:sp>
        <p:nvSpPr>
          <p:cNvPr name="TextBox 13" id="13"/>
          <p:cNvSpPr txBox="true"/>
          <p:nvPr/>
        </p:nvSpPr>
        <p:spPr>
          <a:xfrm rot="0">
            <a:off x="1085778" y="1348383"/>
            <a:ext cx="951878" cy="455692"/>
          </a:xfrm>
          <a:prstGeom prst="rect">
            <a:avLst/>
          </a:prstGeom>
        </p:spPr>
        <p:txBody>
          <a:bodyPr anchor="t" rtlCol="false" tIns="0" lIns="0" bIns="0" rIns="0">
            <a:spAutoFit/>
          </a:bodyPr>
          <a:lstStyle/>
          <a:p>
            <a:pPr algn="ctr">
              <a:lnSpc>
                <a:spcPts val="3582"/>
              </a:lnSpc>
            </a:pPr>
            <a:r>
              <a:rPr lang="en-US" sz="3257">
                <a:solidFill>
                  <a:srgbClr val="FAFAFA"/>
                </a:solidFill>
                <a:latin typeface="Cormorant Garamond Bold Bold"/>
              </a:rPr>
              <a:t>XVII</a:t>
            </a:r>
          </a:p>
        </p:txBody>
      </p:sp>
      <p:grpSp>
        <p:nvGrpSpPr>
          <p:cNvPr name="Group 14" id="14"/>
          <p:cNvGrpSpPr/>
          <p:nvPr/>
        </p:nvGrpSpPr>
        <p:grpSpPr>
          <a:xfrm rot="0">
            <a:off x="4616210" y="2999059"/>
            <a:ext cx="9055579" cy="4288883"/>
            <a:chOff x="0" y="0"/>
            <a:chExt cx="12074106" cy="5718510"/>
          </a:xfrm>
        </p:grpSpPr>
        <p:sp>
          <p:nvSpPr>
            <p:cNvPr name="AutoShape 15" id="15"/>
            <p:cNvSpPr/>
            <p:nvPr/>
          </p:nvSpPr>
          <p:spPr>
            <a:xfrm rot="0">
              <a:off x="0" y="2422991"/>
              <a:ext cx="12074106" cy="34767"/>
            </a:xfrm>
            <a:prstGeom prst="rect">
              <a:avLst/>
            </a:prstGeom>
            <a:solidFill>
              <a:srgbClr val="CDA63C"/>
            </a:solidFill>
          </p:spPr>
        </p:sp>
        <p:pic>
          <p:nvPicPr>
            <p:cNvPr name="Picture 16" id="16"/>
            <p:cNvPicPr>
              <a:picLocks noChangeAspect="true"/>
            </p:cNvPicPr>
            <p:nvPr/>
          </p:nvPicPr>
          <p:blipFill>
            <a:blip r:embed="rId2"/>
            <a:srcRect l="0" t="0" r="0" b="0"/>
            <a:stretch>
              <a:fillRect/>
            </a:stretch>
          </p:blipFill>
          <p:spPr>
            <a:xfrm flipH="false" flipV="false" rot="0">
              <a:off x="0" y="4212125"/>
              <a:ext cx="634199" cy="634199"/>
            </a:xfrm>
            <a:prstGeom prst="rect">
              <a:avLst/>
            </a:prstGeom>
          </p:spPr>
        </p:pic>
        <p:pic>
          <p:nvPicPr>
            <p:cNvPr name="Picture 17" id="17"/>
            <p:cNvPicPr>
              <a:picLocks noChangeAspect="true"/>
            </p:cNvPicPr>
            <p:nvPr/>
          </p:nvPicPr>
          <p:blipFill>
            <a:blip r:embed="rId3"/>
            <a:srcRect l="0" t="0" r="0" b="0"/>
            <a:stretch>
              <a:fillRect/>
            </a:stretch>
          </p:blipFill>
          <p:spPr>
            <a:xfrm flipH="false" flipV="false" rot="0">
              <a:off x="18937" y="5103249"/>
              <a:ext cx="615261" cy="615261"/>
            </a:xfrm>
            <a:prstGeom prst="rect">
              <a:avLst/>
            </a:prstGeom>
          </p:spPr>
        </p:pic>
        <p:sp>
          <p:nvSpPr>
            <p:cNvPr name="TextBox 18" id="18"/>
            <p:cNvSpPr txBox="true"/>
            <p:nvPr/>
          </p:nvSpPr>
          <p:spPr>
            <a:xfrm rot="0">
              <a:off x="0" y="85725"/>
              <a:ext cx="12074106" cy="1840442"/>
            </a:xfrm>
            <a:prstGeom prst="rect">
              <a:avLst/>
            </a:prstGeom>
          </p:spPr>
          <p:txBody>
            <a:bodyPr anchor="t" rtlCol="false" tIns="0" lIns="0" bIns="0" rIns="0">
              <a:spAutoFit/>
            </a:bodyPr>
            <a:lstStyle/>
            <a:p>
              <a:pPr>
                <a:lnSpc>
                  <a:spcPts val="10450"/>
                </a:lnSpc>
              </a:pPr>
              <a:r>
                <a:rPr lang="en-US" sz="9500">
                  <a:solidFill>
                    <a:srgbClr val="299740"/>
                  </a:solidFill>
                  <a:latin typeface="Cormorant Garamond Bold Bold"/>
                </a:rPr>
                <a:t>Thank You!</a:t>
              </a:r>
            </a:p>
          </p:txBody>
        </p:sp>
        <p:sp>
          <p:nvSpPr>
            <p:cNvPr name="TextBox 19" id="19"/>
            <p:cNvSpPr txBox="true"/>
            <p:nvPr/>
          </p:nvSpPr>
          <p:spPr>
            <a:xfrm rot="0">
              <a:off x="0" y="3141906"/>
              <a:ext cx="12074106" cy="589492"/>
            </a:xfrm>
            <a:prstGeom prst="rect">
              <a:avLst/>
            </a:prstGeom>
          </p:spPr>
          <p:txBody>
            <a:bodyPr anchor="t" rtlCol="false" tIns="0" lIns="0" bIns="0" rIns="0">
              <a:spAutoFit/>
            </a:bodyPr>
            <a:lstStyle/>
            <a:p>
              <a:pPr>
                <a:lnSpc>
                  <a:spcPts val="3249"/>
                </a:lnSpc>
              </a:pPr>
              <a:r>
                <a:rPr lang="en-US" sz="2499" spc="-37">
                  <a:solidFill>
                    <a:srgbClr val="000000"/>
                  </a:solidFill>
                  <a:latin typeface="Overpass Light Bold"/>
                </a:rPr>
                <a:t>Do you have any questions? We're always here for you.</a:t>
              </a:r>
            </a:p>
          </p:txBody>
        </p:sp>
        <p:sp>
          <p:nvSpPr>
            <p:cNvPr name="TextBox 20" id="20"/>
            <p:cNvSpPr txBox="true"/>
            <p:nvPr/>
          </p:nvSpPr>
          <p:spPr>
            <a:xfrm rot="0">
              <a:off x="884572" y="4191616"/>
              <a:ext cx="8419676" cy="589492"/>
            </a:xfrm>
            <a:prstGeom prst="rect">
              <a:avLst/>
            </a:prstGeom>
          </p:spPr>
          <p:txBody>
            <a:bodyPr anchor="t" rtlCol="false" tIns="0" lIns="0" bIns="0" rIns="0">
              <a:spAutoFit/>
            </a:bodyPr>
            <a:lstStyle/>
            <a:p>
              <a:pPr>
                <a:lnSpc>
                  <a:spcPts val="3249"/>
                </a:lnSpc>
                <a:spcBef>
                  <a:spcPct val="0"/>
                </a:spcBef>
              </a:pPr>
              <a:r>
                <a:rPr lang="en-US" sz="2499" spc="-37">
                  <a:solidFill>
                    <a:srgbClr val="CDA63C"/>
                  </a:solidFill>
                  <a:latin typeface="Overpass Light Bold"/>
                </a:rPr>
                <a:t>info@roadsafetyassociationofkenya.org</a:t>
              </a:r>
            </a:p>
          </p:txBody>
        </p:sp>
        <p:sp>
          <p:nvSpPr>
            <p:cNvPr name="TextBox 21" id="21"/>
            <p:cNvSpPr txBox="true"/>
            <p:nvPr/>
          </p:nvSpPr>
          <p:spPr>
            <a:xfrm rot="0">
              <a:off x="884572" y="5112006"/>
              <a:ext cx="3001962" cy="521547"/>
            </a:xfrm>
            <a:prstGeom prst="rect">
              <a:avLst/>
            </a:prstGeom>
          </p:spPr>
          <p:txBody>
            <a:bodyPr anchor="t" rtlCol="false" tIns="0" lIns="0" bIns="0" rIns="0">
              <a:spAutoFit/>
            </a:bodyPr>
            <a:lstStyle/>
            <a:p>
              <a:pPr algn="ctr">
                <a:lnSpc>
                  <a:spcPts val="2860"/>
                </a:lnSpc>
                <a:spcBef>
                  <a:spcPct val="0"/>
                </a:spcBef>
              </a:pPr>
              <a:r>
                <a:rPr lang="en-US" sz="2200" spc="-33">
                  <a:solidFill>
                    <a:srgbClr val="CDA63C"/>
                  </a:solidFill>
                  <a:latin typeface="Overpass Light Bold"/>
                </a:rPr>
                <a:t>+254 746 736525</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9619527" y="3584697"/>
            <a:ext cx="7239000" cy="9525"/>
          </a:xfrm>
          <a:prstGeom prst="rect">
            <a:avLst/>
          </a:prstGeom>
          <a:solidFill>
            <a:srgbClr val="1A1B18"/>
          </a:solidFill>
        </p:spPr>
      </p:sp>
      <p:grpSp>
        <p:nvGrpSpPr>
          <p:cNvPr name="Group 3" id="3"/>
          <p:cNvGrpSpPr/>
          <p:nvPr/>
        </p:nvGrpSpPr>
        <p:grpSpPr>
          <a:xfrm rot="0">
            <a:off x="1028700" y="3230014"/>
            <a:ext cx="7537595" cy="3826971"/>
            <a:chOff x="0" y="0"/>
            <a:chExt cx="10050127" cy="5102628"/>
          </a:xfrm>
        </p:grpSpPr>
        <p:sp>
          <p:nvSpPr>
            <p:cNvPr name="TextBox 4" id="4"/>
            <p:cNvSpPr txBox="true"/>
            <p:nvPr/>
          </p:nvSpPr>
          <p:spPr>
            <a:xfrm rot="0">
              <a:off x="0" y="0"/>
              <a:ext cx="10050127" cy="4013200"/>
            </a:xfrm>
            <a:prstGeom prst="rect">
              <a:avLst/>
            </a:prstGeom>
          </p:spPr>
          <p:txBody>
            <a:bodyPr anchor="t" rtlCol="false" tIns="0" lIns="0" bIns="0" rIns="0">
              <a:spAutoFit/>
            </a:bodyPr>
            <a:lstStyle/>
            <a:p>
              <a:pPr algn="l" marL="0" indent="0" lvl="0">
                <a:lnSpc>
                  <a:spcPts val="11879"/>
                </a:lnSpc>
                <a:spcBef>
                  <a:spcPct val="0"/>
                </a:spcBef>
              </a:pPr>
              <a:r>
                <a:rPr lang="en-US" sz="9899">
                  <a:solidFill>
                    <a:srgbClr val="299740"/>
                  </a:solidFill>
                  <a:latin typeface="Cormorant Garamond Bold"/>
                </a:rPr>
                <a:t>Key Objectives</a:t>
              </a:r>
            </a:p>
            <a:p>
              <a:pPr algn="l" marL="0" indent="0" lvl="0">
                <a:lnSpc>
                  <a:spcPts val="11879"/>
                </a:lnSpc>
                <a:spcBef>
                  <a:spcPct val="0"/>
                </a:spcBef>
              </a:pPr>
              <a:r>
                <a:rPr lang="en-US" sz="9899" u="none">
                  <a:solidFill>
                    <a:srgbClr val="299740"/>
                  </a:solidFill>
                  <a:latin typeface="Cormorant Garamond Bold"/>
                </a:rPr>
                <a:t>At A Glance</a:t>
              </a:r>
            </a:p>
          </p:txBody>
        </p:sp>
        <p:sp>
          <p:nvSpPr>
            <p:cNvPr name="TextBox 5" id="5"/>
            <p:cNvSpPr txBox="true"/>
            <p:nvPr/>
          </p:nvSpPr>
          <p:spPr>
            <a:xfrm rot="0">
              <a:off x="0" y="4589972"/>
              <a:ext cx="10050127" cy="512657"/>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1A1B18"/>
                  </a:solidFill>
                  <a:latin typeface="Public Sans"/>
                </a:rPr>
                <a:t>Key topics to cover in this presentation today.</a:t>
              </a:r>
            </a:p>
          </p:txBody>
        </p:sp>
      </p:grpSp>
      <p:grpSp>
        <p:nvGrpSpPr>
          <p:cNvPr name="Group 6" id="6"/>
          <p:cNvGrpSpPr/>
          <p:nvPr/>
        </p:nvGrpSpPr>
        <p:grpSpPr>
          <a:xfrm rot="0">
            <a:off x="9619527" y="1569192"/>
            <a:ext cx="7372350" cy="1478741"/>
            <a:chOff x="0" y="0"/>
            <a:chExt cx="9829800" cy="1971655"/>
          </a:xfrm>
        </p:grpSpPr>
        <p:sp>
          <p:nvSpPr>
            <p:cNvPr name="TextBox 7" id="7"/>
            <p:cNvSpPr txBox="true"/>
            <p:nvPr/>
          </p:nvSpPr>
          <p:spPr>
            <a:xfrm rot="0">
              <a:off x="0" y="0"/>
              <a:ext cx="9829800" cy="1219200"/>
            </a:xfrm>
            <a:prstGeom prst="rect">
              <a:avLst/>
            </a:prstGeom>
          </p:spPr>
          <p:txBody>
            <a:bodyPr anchor="t" rtlCol="false" tIns="0" lIns="0" bIns="0" rIns="0">
              <a:spAutoFit/>
            </a:bodyPr>
            <a:lstStyle/>
            <a:p>
              <a:pPr algn="l" marL="0" indent="0" lvl="0">
                <a:lnSpc>
                  <a:spcPts val="7200"/>
                </a:lnSpc>
                <a:spcBef>
                  <a:spcPct val="0"/>
                </a:spcBef>
              </a:pPr>
              <a:r>
                <a:rPr lang="en-US" sz="6000">
                  <a:solidFill>
                    <a:srgbClr val="299740"/>
                  </a:solidFill>
                  <a:latin typeface="Libre Baskerville"/>
                </a:rPr>
                <a:t>01</a:t>
              </a:r>
            </a:p>
          </p:txBody>
        </p:sp>
        <p:sp>
          <p:nvSpPr>
            <p:cNvPr name="TextBox 8" id="8"/>
            <p:cNvSpPr txBox="true"/>
            <p:nvPr/>
          </p:nvSpPr>
          <p:spPr>
            <a:xfrm rot="0">
              <a:off x="0" y="1405447"/>
              <a:ext cx="9829800" cy="566208"/>
            </a:xfrm>
            <a:prstGeom prst="rect">
              <a:avLst/>
            </a:prstGeom>
          </p:spPr>
          <p:txBody>
            <a:bodyPr anchor="t" rtlCol="false" tIns="0" lIns="0" bIns="0" rIns="0">
              <a:spAutoFit/>
            </a:bodyPr>
            <a:lstStyle/>
            <a:p>
              <a:pPr algn="l" marL="0" indent="0" lvl="0">
                <a:lnSpc>
                  <a:spcPts val="3500"/>
                </a:lnSpc>
                <a:spcBef>
                  <a:spcPct val="0"/>
                </a:spcBef>
              </a:pPr>
              <a:r>
                <a:rPr lang="en-US" sz="2500" spc="37">
                  <a:solidFill>
                    <a:srgbClr val="252629"/>
                  </a:solidFill>
                  <a:latin typeface="Public Sans Bold"/>
                </a:rPr>
                <a:t>WHY DO WE NEED POLICE BODY CAMERAS?</a:t>
              </a:r>
            </a:p>
          </p:txBody>
        </p:sp>
      </p:grpSp>
      <p:grpSp>
        <p:nvGrpSpPr>
          <p:cNvPr name="Group 9" id="9"/>
          <p:cNvGrpSpPr/>
          <p:nvPr/>
        </p:nvGrpSpPr>
        <p:grpSpPr>
          <a:xfrm rot="0">
            <a:off x="9619527" y="4130985"/>
            <a:ext cx="7372350" cy="1478741"/>
            <a:chOff x="0" y="0"/>
            <a:chExt cx="9829800" cy="1971655"/>
          </a:xfrm>
        </p:grpSpPr>
        <p:sp>
          <p:nvSpPr>
            <p:cNvPr name="TextBox 10" id="10"/>
            <p:cNvSpPr txBox="true"/>
            <p:nvPr/>
          </p:nvSpPr>
          <p:spPr>
            <a:xfrm rot="0">
              <a:off x="0" y="0"/>
              <a:ext cx="9829800" cy="1219200"/>
            </a:xfrm>
            <a:prstGeom prst="rect">
              <a:avLst/>
            </a:prstGeom>
          </p:spPr>
          <p:txBody>
            <a:bodyPr anchor="t" rtlCol="false" tIns="0" lIns="0" bIns="0" rIns="0">
              <a:spAutoFit/>
            </a:bodyPr>
            <a:lstStyle/>
            <a:p>
              <a:pPr algn="l" marL="0" indent="0" lvl="0">
                <a:lnSpc>
                  <a:spcPts val="7200"/>
                </a:lnSpc>
                <a:spcBef>
                  <a:spcPct val="0"/>
                </a:spcBef>
              </a:pPr>
              <a:r>
                <a:rPr lang="en-US" sz="6000">
                  <a:solidFill>
                    <a:srgbClr val="299740"/>
                  </a:solidFill>
                  <a:latin typeface="Libre Baskerville"/>
                </a:rPr>
                <a:t>02</a:t>
              </a:r>
            </a:p>
          </p:txBody>
        </p:sp>
        <p:sp>
          <p:nvSpPr>
            <p:cNvPr name="TextBox 11" id="11"/>
            <p:cNvSpPr txBox="true"/>
            <p:nvPr/>
          </p:nvSpPr>
          <p:spPr>
            <a:xfrm rot="0">
              <a:off x="0" y="1405447"/>
              <a:ext cx="9829800" cy="566208"/>
            </a:xfrm>
            <a:prstGeom prst="rect">
              <a:avLst/>
            </a:prstGeom>
          </p:spPr>
          <p:txBody>
            <a:bodyPr anchor="t" rtlCol="false" tIns="0" lIns="0" bIns="0" rIns="0">
              <a:spAutoFit/>
            </a:bodyPr>
            <a:lstStyle/>
            <a:p>
              <a:pPr algn="l" marL="0" indent="0" lvl="0">
                <a:lnSpc>
                  <a:spcPts val="3500"/>
                </a:lnSpc>
                <a:spcBef>
                  <a:spcPct val="0"/>
                </a:spcBef>
              </a:pPr>
              <a:r>
                <a:rPr lang="en-US" sz="2500" spc="37">
                  <a:solidFill>
                    <a:srgbClr val="252629"/>
                  </a:solidFill>
                  <a:latin typeface="Public Sans Bold"/>
                </a:rPr>
                <a:t>THE SOURCING PROCESS</a:t>
              </a:r>
            </a:p>
          </p:txBody>
        </p:sp>
      </p:grpSp>
      <p:grpSp>
        <p:nvGrpSpPr>
          <p:cNvPr name="Group 12" id="12"/>
          <p:cNvGrpSpPr/>
          <p:nvPr/>
        </p:nvGrpSpPr>
        <p:grpSpPr>
          <a:xfrm rot="0">
            <a:off x="9619527" y="6692778"/>
            <a:ext cx="7372350" cy="1478741"/>
            <a:chOff x="0" y="0"/>
            <a:chExt cx="9829800" cy="1971655"/>
          </a:xfrm>
        </p:grpSpPr>
        <p:sp>
          <p:nvSpPr>
            <p:cNvPr name="TextBox 13" id="13"/>
            <p:cNvSpPr txBox="true"/>
            <p:nvPr/>
          </p:nvSpPr>
          <p:spPr>
            <a:xfrm rot="0">
              <a:off x="0" y="0"/>
              <a:ext cx="9829800" cy="1219200"/>
            </a:xfrm>
            <a:prstGeom prst="rect">
              <a:avLst/>
            </a:prstGeom>
          </p:spPr>
          <p:txBody>
            <a:bodyPr anchor="t" rtlCol="false" tIns="0" lIns="0" bIns="0" rIns="0">
              <a:spAutoFit/>
            </a:bodyPr>
            <a:lstStyle/>
            <a:p>
              <a:pPr algn="l" marL="0" indent="0" lvl="0">
                <a:lnSpc>
                  <a:spcPts val="7200"/>
                </a:lnSpc>
                <a:spcBef>
                  <a:spcPct val="0"/>
                </a:spcBef>
              </a:pPr>
              <a:r>
                <a:rPr lang="en-US" sz="6000">
                  <a:solidFill>
                    <a:srgbClr val="299740"/>
                  </a:solidFill>
                  <a:latin typeface="Libre Baskerville"/>
                </a:rPr>
                <a:t>03</a:t>
              </a:r>
            </a:p>
          </p:txBody>
        </p:sp>
        <p:sp>
          <p:nvSpPr>
            <p:cNvPr name="TextBox 14" id="14"/>
            <p:cNvSpPr txBox="true"/>
            <p:nvPr/>
          </p:nvSpPr>
          <p:spPr>
            <a:xfrm rot="0">
              <a:off x="0" y="1405447"/>
              <a:ext cx="9829800" cy="566208"/>
            </a:xfrm>
            <a:prstGeom prst="rect">
              <a:avLst/>
            </a:prstGeom>
          </p:spPr>
          <p:txBody>
            <a:bodyPr anchor="t" rtlCol="false" tIns="0" lIns="0" bIns="0" rIns="0">
              <a:spAutoFit/>
            </a:bodyPr>
            <a:lstStyle/>
            <a:p>
              <a:pPr algn="l" marL="0" indent="0" lvl="0">
                <a:lnSpc>
                  <a:spcPts val="3500"/>
                </a:lnSpc>
                <a:spcBef>
                  <a:spcPct val="0"/>
                </a:spcBef>
              </a:pPr>
              <a:r>
                <a:rPr lang="en-US" sz="2500" spc="37">
                  <a:solidFill>
                    <a:srgbClr val="252629"/>
                  </a:solidFill>
                  <a:latin typeface="Public Sans Bold"/>
                </a:rPr>
                <a:t>ADOPTION OF POLICE BODY CAMERAS</a:t>
              </a:r>
            </a:p>
          </p:txBody>
        </p:sp>
      </p:grpSp>
      <p:sp>
        <p:nvSpPr>
          <p:cNvPr name="AutoShape 15" id="15"/>
          <p:cNvSpPr/>
          <p:nvPr/>
        </p:nvSpPr>
        <p:spPr>
          <a:xfrm rot="0">
            <a:off x="9619527" y="6146490"/>
            <a:ext cx="7239000" cy="9525"/>
          </a:xfrm>
          <a:prstGeom prst="rect">
            <a:avLst/>
          </a:prstGeom>
          <a:solidFill>
            <a:srgbClr val="1A1B18"/>
          </a:solidFill>
        </p:spPr>
      </p:sp>
      <p:sp>
        <p:nvSpPr>
          <p:cNvPr name="AutoShape 16" id="16"/>
          <p:cNvSpPr/>
          <p:nvPr/>
        </p:nvSpPr>
        <p:spPr>
          <a:xfrm rot="0">
            <a:off x="9619527" y="8708283"/>
            <a:ext cx="7239000" cy="9525"/>
          </a:xfrm>
          <a:prstGeom prst="rect">
            <a:avLst/>
          </a:prstGeom>
          <a:solidFill>
            <a:srgbClr val="1A1B18"/>
          </a:solidFill>
        </p:spPr>
      </p:sp>
      <p:grpSp>
        <p:nvGrpSpPr>
          <p:cNvPr name="Group 17" id="17"/>
          <p:cNvGrpSpPr/>
          <p:nvPr/>
        </p:nvGrpSpPr>
        <p:grpSpPr>
          <a:xfrm rot="0">
            <a:off x="1028700" y="9040112"/>
            <a:ext cx="955485" cy="218188"/>
            <a:chOff x="0" y="0"/>
            <a:chExt cx="1273980" cy="290918"/>
          </a:xfrm>
        </p:grpSpPr>
        <p:grpSp>
          <p:nvGrpSpPr>
            <p:cNvPr name="Group 18" id="18"/>
            <p:cNvGrpSpPr>
              <a:grpSpLocks noChangeAspect="true"/>
            </p:cNvGrpSpPr>
            <p:nvPr/>
          </p:nvGrpSpPr>
          <p:grpSpPr>
            <a:xfrm rot="0">
              <a:off x="983062" y="0"/>
              <a:ext cx="290918" cy="290918"/>
              <a:chOff x="0" y="0"/>
              <a:chExt cx="1708150" cy="1708150"/>
            </a:xfrm>
          </p:grpSpPr>
          <p:sp>
            <p:nvSpPr>
              <p:cNvPr name="Freeform 19" id="19"/>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0" id="20"/>
            <p:cNvGrpSpPr>
              <a:grpSpLocks noChangeAspect="true"/>
            </p:cNvGrpSpPr>
            <p:nvPr/>
          </p:nvGrpSpPr>
          <p:grpSpPr>
            <a:xfrm rot="0">
              <a:off x="489944" y="0"/>
              <a:ext cx="290918" cy="290918"/>
              <a:chOff x="0" y="0"/>
              <a:chExt cx="1708150" cy="1708150"/>
            </a:xfrm>
          </p:grpSpPr>
          <p:sp>
            <p:nvSpPr>
              <p:cNvPr name="Freeform 21" id="21"/>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2" id="22"/>
            <p:cNvGrpSpPr/>
            <p:nvPr/>
          </p:nvGrpSpPr>
          <p:grpSpPr>
            <a:xfrm rot="0">
              <a:off x="0" y="1587"/>
              <a:ext cx="287744" cy="287744"/>
              <a:chOff x="0" y="0"/>
              <a:chExt cx="6350000" cy="6350000"/>
            </a:xfrm>
          </p:grpSpPr>
          <p:sp>
            <p:nvSpPr>
              <p:cNvPr name="Freeform 23" id="2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grpSp>
        <p:nvGrpSpPr>
          <p:cNvPr name="Group 24" id="24"/>
          <p:cNvGrpSpPr/>
          <p:nvPr/>
        </p:nvGrpSpPr>
        <p:grpSpPr>
          <a:xfrm rot="0">
            <a:off x="1028700" y="1028700"/>
            <a:ext cx="907930" cy="907930"/>
            <a:chOff x="0" y="0"/>
            <a:chExt cx="1210574" cy="1210574"/>
          </a:xfrm>
        </p:grpSpPr>
        <p:grpSp>
          <p:nvGrpSpPr>
            <p:cNvPr name="Group 25" id="25"/>
            <p:cNvGrpSpPr/>
            <p:nvPr/>
          </p:nvGrpSpPr>
          <p:grpSpPr>
            <a:xfrm rot="0">
              <a:off x="0" y="0"/>
              <a:ext cx="1210574" cy="1210574"/>
              <a:chOff x="0" y="0"/>
              <a:chExt cx="6350000" cy="6350000"/>
            </a:xfrm>
          </p:grpSpPr>
          <p:sp>
            <p:nvSpPr>
              <p:cNvPr name="Freeform 26" id="2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27" id="27"/>
            <p:cNvSpPr txBox="true"/>
            <p:nvPr/>
          </p:nvSpPr>
          <p:spPr>
            <a:xfrm rot="0">
              <a:off x="152509" y="321121"/>
              <a:ext cx="905555" cy="587382"/>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Bold"/>
                </a:rPr>
                <a:t>II</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28700" y="5363320"/>
            <a:ext cx="9077040" cy="3894980"/>
          </a:xfrm>
          <a:prstGeom prst="rect">
            <a:avLst/>
          </a:prstGeom>
        </p:spPr>
        <p:txBody>
          <a:bodyPr anchor="t" rtlCol="false" tIns="0" lIns="0" bIns="0" rIns="0">
            <a:spAutoFit/>
          </a:bodyPr>
          <a:lstStyle/>
          <a:p>
            <a:pPr>
              <a:lnSpc>
                <a:spcPts val="2799"/>
              </a:lnSpc>
            </a:pPr>
            <a:r>
              <a:rPr lang="en-US" sz="1999">
                <a:solidFill>
                  <a:srgbClr val="1A1B18"/>
                </a:solidFill>
                <a:latin typeface="Overpass Light"/>
              </a:rPr>
              <a:t>In policing equipment, a body camera or wearable camera, also known as body-worn video (BWV), body-worn camera (BWC), or bodycam, is a </a:t>
            </a:r>
            <a:r>
              <a:rPr lang="en-US" sz="1999">
                <a:solidFill>
                  <a:srgbClr val="1A1B18"/>
                </a:solidFill>
                <a:latin typeface="Overpass Light"/>
              </a:rPr>
              <a:t>wearable</a:t>
            </a:r>
            <a:r>
              <a:rPr lang="en-US" sz="1999">
                <a:solidFill>
                  <a:srgbClr val="1A1B18"/>
                </a:solidFill>
                <a:latin typeface="Overpass Light"/>
              </a:rPr>
              <a:t> audio, video, or photographic recording system used by </a:t>
            </a:r>
            <a:r>
              <a:rPr lang="en-US" sz="1999">
                <a:solidFill>
                  <a:srgbClr val="1A1B18"/>
                </a:solidFill>
                <a:latin typeface="Overpass Light"/>
              </a:rPr>
              <a:t>police</a:t>
            </a:r>
            <a:r>
              <a:rPr lang="en-US" sz="1999">
                <a:solidFill>
                  <a:srgbClr val="1A1B18"/>
                </a:solidFill>
                <a:latin typeface="Overpass Light"/>
              </a:rPr>
              <a:t> to record events in which </a:t>
            </a:r>
            <a:r>
              <a:rPr lang="en-US" sz="1999">
                <a:solidFill>
                  <a:srgbClr val="1A1B18"/>
                </a:solidFill>
                <a:latin typeface="Overpass Light"/>
              </a:rPr>
              <a:t>law enforcement officers</a:t>
            </a:r>
            <a:r>
              <a:rPr lang="en-US" sz="1999">
                <a:solidFill>
                  <a:srgbClr val="1A1B18"/>
                </a:solidFill>
                <a:latin typeface="Overpass Light"/>
              </a:rPr>
              <a:t> are involved, from the perspective of the officer wearing it. They are typically worn on the torso of the body and pinned on the officer's </a:t>
            </a:r>
            <a:r>
              <a:rPr lang="en-US" sz="1999">
                <a:solidFill>
                  <a:srgbClr val="1A1B18"/>
                </a:solidFill>
                <a:latin typeface="Overpass Light"/>
              </a:rPr>
              <a:t>uniform</a:t>
            </a:r>
            <a:r>
              <a:rPr lang="en-US" sz="1999">
                <a:solidFill>
                  <a:srgbClr val="1A1B18"/>
                </a:solidFill>
                <a:latin typeface="Overpass Light"/>
              </a:rPr>
              <a:t>. </a:t>
            </a:r>
          </a:p>
          <a:p>
            <a:pPr>
              <a:lnSpc>
                <a:spcPts val="2799"/>
              </a:lnSpc>
            </a:pPr>
          </a:p>
          <a:p>
            <a:pPr>
              <a:lnSpc>
                <a:spcPts val="2800"/>
              </a:lnSpc>
            </a:pPr>
            <a:r>
              <a:rPr lang="en-US" sz="2000">
                <a:solidFill>
                  <a:srgbClr val="1A1B18"/>
                </a:solidFill>
                <a:latin typeface="Overpass Light"/>
              </a:rPr>
              <a:t>Body cameras are used by law enforcement to record their interactions with the public, or gather </a:t>
            </a:r>
            <a:r>
              <a:rPr lang="en-US" sz="2000">
                <a:solidFill>
                  <a:srgbClr val="1A1B18"/>
                </a:solidFill>
                <a:latin typeface="Overpass Light"/>
              </a:rPr>
              <a:t>video evidence</a:t>
            </a:r>
            <a:r>
              <a:rPr lang="en-US" sz="2000">
                <a:solidFill>
                  <a:srgbClr val="1A1B18"/>
                </a:solidFill>
                <a:latin typeface="Overpass Light"/>
              </a:rPr>
              <a:t> at crime scenes. Current body cameras are much lighter and smaller than the first experiments with wearable cameras as early as the late 1990s.</a:t>
            </a:r>
          </a:p>
        </p:txBody>
      </p:sp>
      <p:grpSp>
        <p:nvGrpSpPr>
          <p:cNvPr name="Group 3" id="3"/>
          <p:cNvGrpSpPr/>
          <p:nvPr/>
        </p:nvGrpSpPr>
        <p:grpSpPr>
          <a:xfrm rot="0">
            <a:off x="1028700" y="1075831"/>
            <a:ext cx="13577977" cy="4034685"/>
            <a:chOff x="0" y="0"/>
            <a:chExt cx="18103970" cy="5379580"/>
          </a:xfrm>
        </p:grpSpPr>
        <p:sp>
          <p:nvSpPr>
            <p:cNvPr name="TextBox 4" id="4"/>
            <p:cNvSpPr txBox="true"/>
            <p:nvPr/>
          </p:nvSpPr>
          <p:spPr>
            <a:xfrm rot="0">
              <a:off x="0" y="1778027"/>
              <a:ext cx="10667757" cy="3601553"/>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Bold"/>
                </a:rPr>
                <a:t>What Are Body Cameras?</a:t>
              </a:r>
            </a:p>
          </p:txBody>
        </p:sp>
        <p:sp>
          <p:nvSpPr>
            <p:cNvPr name="TextBox 5" id="5"/>
            <p:cNvSpPr txBox="true"/>
            <p:nvPr/>
          </p:nvSpPr>
          <p:spPr>
            <a:xfrm rot="0">
              <a:off x="0" y="-19050"/>
              <a:ext cx="18103970" cy="628650"/>
            </a:xfrm>
            <a:prstGeom prst="rect">
              <a:avLst/>
            </a:prstGeom>
          </p:spPr>
          <p:txBody>
            <a:bodyPr anchor="t" rtlCol="false" tIns="0" lIns="0" bIns="0" rIns="0">
              <a:spAutoFit/>
            </a:bodyPr>
            <a:lstStyle/>
            <a:p>
              <a:pPr>
                <a:lnSpc>
                  <a:spcPts val="3750"/>
                </a:lnSpc>
              </a:pPr>
              <a:r>
                <a:rPr lang="en-US" sz="3000" spc="-44">
                  <a:solidFill>
                    <a:srgbClr val="299740"/>
                  </a:solidFill>
                  <a:latin typeface="Cormorant Garamond Bold"/>
                </a:rPr>
                <a:t>PART ONE</a:t>
              </a:r>
            </a:p>
          </p:txBody>
        </p:sp>
        <p:sp>
          <p:nvSpPr>
            <p:cNvPr name="AutoShape 6" id="6"/>
            <p:cNvSpPr/>
            <p:nvPr/>
          </p:nvSpPr>
          <p:spPr>
            <a:xfrm rot="0">
              <a:off x="0" y="1048709"/>
              <a:ext cx="18103970" cy="41466"/>
            </a:xfrm>
            <a:prstGeom prst="rect">
              <a:avLst/>
            </a:prstGeom>
            <a:solidFill>
              <a:srgbClr val="CDA63C"/>
            </a:solidFill>
          </p:spPr>
        </p:sp>
      </p:grpSp>
      <p:grpSp>
        <p:nvGrpSpPr>
          <p:cNvPr name="Group 7" id="7"/>
          <p:cNvGrpSpPr/>
          <p:nvPr/>
        </p:nvGrpSpPr>
        <p:grpSpPr>
          <a:xfrm rot="0">
            <a:off x="16351370" y="1028700"/>
            <a:ext cx="907930" cy="907930"/>
            <a:chOff x="0" y="0"/>
            <a:chExt cx="1210574" cy="1210574"/>
          </a:xfrm>
        </p:grpSpPr>
        <p:grpSp>
          <p:nvGrpSpPr>
            <p:cNvPr name="Group 8" id="8"/>
            <p:cNvGrpSpPr/>
            <p:nvPr/>
          </p:nvGrpSpPr>
          <p:grpSpPr>
            <a:xfrm rot="0">
              <a:off x="0" y="0"/>
              <a:ext cx="1210574" cy="1210574"/>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0" id="10"/>
            <p:cNvSpPr txBox="true"/>
            <p:nvPr/>
          </p:nvSpPr>
          <p:spPr>
            <a:xfrm rot="0">
              <a:off x="241518" y="321121"/>
              <a:ext cx="727537" cy="587382"/>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Bold"/>
                </a:rPr>
                <a:t>III</a:t>
              </a:r>
            </a:p>
          </p:txBody>
        </p:sp>
      </p:grpSp>
      <p:grpSp>
        <p:nvGrpSpPr>
          <p:cNvPr name="Group 11" id="11"/>
          <p:cNvGrpSpPr/>
          <p:nvPr/>
        </p:nvGrpSpPr>
        <p:grpSpPr>
          <a:xfrm rot="-5400000">
            <a:off x="16327592" y="8671463"/>
            <a:ext cx="955485" cy="218188"/>
            <a:chOff x="0" y="0"/>
            <a:chExt cx="1273980" cy="290918"/>
          </a:xfrm>
        </p:grpSpPr>
        <p:grpSp>
          <p:nvGrpSpPr>
            <p:cNvPr name="Group 12" id="12"/>
            <p:cNvGrpSpPr>
              <a:grpSpLocks noChangeAspect="true"/>
            </p:cNvGrpSpPr>
            <p:nvPr/>
          </p:nvGrpSpPr>
          <p:grpSpPr>
            <a:xfrm rot="0">
              <a:off x="983062" y="0"/>
              <a:ext cx="290918" cy="290918"/>
              <a:chOff x="0" y="0"/>
              <a:chExt cx="1708150" cy="1708150"/>
            </a:xfrm>
          </p:grpSpPr>
          <p:sp>
            <p:nvSpPr>
              <p:cNvPr name="Freeform 13" id="13"/>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a:grpSpLocks noChangeAspect="true"/>
            </p:cNvGrpSpPr>
            <p:nvPr/>
          </p:nvGrpSpPr>
          <p:grpSpPr>
            <a:xfrm rot="0">
              <a:off x="489944" y="0"/>
              <a:ext cx="290918" cy="290918"/>
              <a:chOff x="0" y="0"/>
              <a:chExt cx="1708150" cy="1708150"/>
            </a:xfrm>
          </p:grpSpPr>
          <p:sp>
            <p:nvSpPr>
              <p:cNvPr name="Freeform 15" id="15"/>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6" id="16"/>
            <p:cNvGrpSpPr/>
            <p:nvPr/>
          </p:nvGrpSpPr>
          <p:grpSpPr>
            <a:xfrm rot="0">
              <a:off x="0" y="1587"/>
              <a:ext cx="287744" cy="287744"/>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name="TextBox 18" id="18"/>
          <p:cNvSpPr txBox="true"/>
          <p:nvPr/>
        </p:nvSpPr>
        <p:spPr>
          <a:xfrm rot="5400000">
            <a:off x="16265236" y="4920968"/>
            <a:ext cx="1004067" cy="397510"/>
          </a:xfrm>
          <a:prstGeom prst="rect">
            <a:avLst/>
          </a:prstGeom>
        </p:spPr>
        <p:txBody>
          <a:bodyPr anchor="t" rtlCol="false" tIns="0" lIns="0" bIns="0" rIns="0">
            <a:spAutoFit/>
          </a:bodyPr>
          <a:lstStyle/>
          <a:p>
            <a:pPr algn="ctr">
              <a:lnSpc>
                <a:spcPts val="3079"/>
              </a:lnSpc>
            </a:pPr>
            <a:r>
              <a:rPr lang="en-US" sz="2799">
                <a:solidFill>
                  <a:srgbClr val="1A1B18"/>
                </a:solidFill>
                <a:latin typeface="Cormorant Garamond Bold Bold"/>
              </a:rPr>
              <a:t>RSAK</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907930" cy="907930"/>
            <a:chOff x="0" y="0"/>
            <a:chExt cx="1210574" cy="1210574"/>
          </a:xfrm>
        </p:grpSpPr>
        <p:grpSp>
          <p:nvGrpSpPr>
            <p:cNvPr name="Group 3" id="3"/>
            <p:cNvGrpSpPr/>
            <p:nvPr/>
          </p:nvGrpSpPr>
          <p:grpSpPr>
            <a:xfrm rot="0">
              <a:off x="0" y="0"/>
              <a:ext cx="1210574" cy="1210574"/>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5" id="5"/>
            <p:cNvSpPr txBox="true"/>
            <p:nvPr/>
          </p:nvSpPr>
          <p:spPr>
            <a:xfrm rot="0">
              <a:off x="241518" y="321121"/>
              <a:ext cx="727537" cy="587382"/>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a:rPr>
                <a:t>IV</a:t>
              </a:r>
            </a:p>
          </p:txBody>
        </p:sp>
      </p:grpSp>
      <p:sp>
        <p:nvSpPr>
          <p:cNvPr name="TextBox 6" id="6"/>
          <p:cNvSpPr txBox="true"/>
          <p:nvPr/>
        </p:nvSpPr>
        <p:spPr>
          <a:xfrm rot="-5400000">
            <a:off x="-1023147" y="6638100"/>
            <a:ext cx="4945124" cy="295275"/>
          </a:xfrm>
          <a:prstGeom prst="rect">
            <a:avLst/>
          </a:prstGeom>
        </p:spPr>
        <p:txBody>
          <a:bodyPr anchor="t" rtlCol="false" tIns="0" lIns="0" bIns="0" rIns="0">
            <a:spAutoFit/>
          </a:bodyPr>
          <a:lstStyle/>
          <a:p>
            <a:pPr>
              <a:lnSpc>
                <a:spcPts val="2100"/>
              </a:lnSpc>
              <a:spcBef>
                <a:spcPct val="0"/>
              </a:spcBef>
            </a:pPr>
            <a:r>
              <a:rPr lang="en-US" sz="1500" spc="44">
                <a:solidFill>
                  <a:srgbClr val="1A1B18"/>
                </a:solidFill>
                <a:latin typeface="Overpass Light"/>
              </a:rPr>
              <a:t> DAVID KIARIE </a:t>
            </a:r>
            <a:r>
              <a:rPr lang="en-US" sz="1500" spc="44">
                <a:solidFill>
                  <a:srgbClr val="1A1B18"/>
                </a:solidFill>
                <a:latin typeface="Overpass Light"/>
              </a:rPr>
              <a:t>| POLICE BODY CAMERAS</a:t>
            </a:r>
          </a:p>
        </p:txBody>
      </p:sp>
      <p:grpSp>
        <p:nvGrpSpPr>
          <p:cNvPr name="Group 7" id="7"/>
          <p:cNvGrpSpPr/>
          <p:nvPr/>
        </p:nvGrpSpPr>
        <p:grpSpPr>
          <a:xfrm rot="0">
            <a:off x="4119050" y="2302035"/>
            <a:ext cx="10049900" cy="5682929"/>
            <a:chOff x="0" y="0"/>
            <a:chExt cx="13399867" cy="7577239"/>
          </a:xfrm>
        </p:grpSpPr>
        <p:sp>
          <p:nvSpPr>
            <p:cNvPr name="TextBox 8" id="8"/>
            <p:cNvSpPr txBox="true"/>
            <p:nvPr/>
          </p:nvSpPr>
          <p:spPr>
            <a:xfrm rot="0">
              <a:off x="0" y="-19050"/>
              <a:ext cx="13399867" cy="628650"/>
            </a:xfrm>
            <a:prstGeom prst="rect">
              <a:avLst/>
            </a:prstGeom>
          </p:spPr>
          <p:txBody>
            <a:bodyPr anchor="t" rtlCol="false" tIns="0" lIns="0" bIns="0" rIns="0">
              <a:spAutoFit/>
            </a:bodyPr>
            <a:lstStyle/>
            <a:p>
              <a:pPr>
                <a:lnSpc>
                  <a:spcPts val="3750"/>
                </a:lnSpc>
              </a:pPr>
              <a:r>
                <a:rPr lang="en-US" sz="3000" spc="-44">
                  <a:solidFill>
                    <a:srgbClr val="1A1B18"/>
                  </a:solidFill>
                  <a:latin typeface="Cormorant Garamond Bold Bold"/>
                </a:rPr>
                <a:t>Why Do We Need Body Cameras?</a:t>
              </a:r>
            </a:p>
          </p:txBody>
        </p:sp>
        <p:sp>
          <p:nvSpPr>
            <p:cNvPr name="TextBox 9" id="9"/>
            <p:cNvSpPr txBox="true"/>
            <p:nvPr/>
          </p:nvSpPr>
          <p:spPr>
            <a:xfrm rot="0">
              <a:off x="0" y="2120472"/>
              <a:ext cx="13399867" cy="5456767"/>
            </a:xfrm>
            <a:prstGeom prst="rect">
              <a:avLst/>
            </a:prstGeom>
          </p:spPr>
          <p:txBody>
            <a:bodyPr anchor="t" rtlCol="false" tIns="0" lIns="0" bIns="0" rIns="0">
              <a:spAutoFit/>
            </a:bodyPr>
            <a:lstStyle/>
            <a:p>
              <a:pPr>
                <a:lnSpc>
                  <a:spcPts val="8049"/>
                </a:lnSpc>
              </a:pPr>
              <a:r>
                <a:rPr lang="en-US" sz="6999">
                  <a:solidFill>
                    <a:srgbClr val="1A1B18"/>
                  </a:solidFill>
                  <a:latin typeface="Cormorant Garamond Bold Bold"/>
                </a:rPr>
                <a:t>To help fight corruption and enhance transparency and accountability on our roads.</a:t>
              </a:r>
            </a:p>
          </p:txBody>
        </p:sp>
        <p:sp>
          <p:nvSpPr>
            <p:cNvPr name="AutoShape 10" id="10"/>
            <p:cNvSpPr/>
            <p:nvPr/>
          </p:nvSpPr>
          <p:spPr>
            <a:xfrm rot="0">
              <a:off x="0" y="1325083"/>
              <a:ext cx="13399867" cy="41807"/>
            </a:xfrm>
            <a:prstGeom prst="rect">
              <a:avLst/>
            </a:prstGeom>
            <a:solidFill>
              <a:srgbClr val="CDA63C"/>
            </a:solidFill>
          </p:spPr>
        </p:sp>
      </p:grpSp>
      <p:grpSp>
        <p:nvGrpSpPr>
          <p:cNvPr name="Group 11" id="11"/>
          <p:cNvGrpSpPr/>
          <p:nvPr/>
        </p:nvGrpSpPr>
        <p:grpSpPr>
          <a:xfrm rot="5400000">
            <a:off x="16672463" y="1373571"/>
            <a:ext cx="955485" cy="218188"/>
            <a:chOff x="0" y="0"/>
            <a:chExt cx="1273980" cy="290918"/>
          </a:xfrm>
        </p:grpSpPr>
        <p:grpSp>
          <p:nvGrpSpPr>
            <p:cNvPr name="Group 12" id="12"/>
            <p:cNvGrpSpPr>
              <a:grpSpLocks noChangeAspect="true"/>
            </p:cNvGrpSpPr>
            <p:nvPr/>
          </p:nvGrpSpPr>
          <p:grpSpPr>
            <a:xfrm rot="0">
              <a:off x="983062" y="0"/>
              <a:ext cx="290918" cy="290918"/>
              <a:chOff x="0" y="0"/>
              <a:chExt cx="1708150" cy="1708150"/>
            </a:xfrm>
          </p:grpSpPr>
          <p:sp>
            <p:nvSpPr>
              <p:cNvPr name="Freeform 13" id="13"/>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a:grpSpLocks noChangeAspect="true"/>
            </p:cNvGrpSpPr>
            <p:nvPr/>
          </p:nvGrpSpPr>
          <p:grpSpPr>
            <a:xfrm rot="0">
              <a:off x="489944" y="0"/>
              <a:ext cx="290918" cy="290918"/>
              <a:chOff x="0" y="0"/>
              <a:chExt cx="1708150" cy="1708150"/>
            </a:xfrm>
          </p:grpSpPr>
          <p:sp>
            <p:nvSpPr>
              <p:cNvPr name="Freeform 15" id="15"/>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6" id="16"/>
            <p:cNvGrpSpPr/>
            <p:nvPr/>
          </p:nvGrpSpPr>
          <p:grpSpPr>
            <a:xfrm rot="0">
              <a:off x="0" y="1587"/>
              <a:ext cx="287744" cy="287744"/>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28700" y="6063417"/>
            <a:ext cx="9077040" cy="3194883"/>
          </a:xfrm>
          <a:prstGeom prst="rect">
            <a:avLst/>
          </a:prstGeom>
        </p:spPr>
        <p:txBody>
          <a:bodyPr anchor="t" rtlCol="false" tIns="0" lIns="0" bIns="0" rIns="0">
            <a:spAutoFit/>
          </a:bodyPr>
          <a:lstStyle/>
          <a:p>
            <a:pPr>
              <a:lnSpc>
                <a:spcPts val="2799"/>
              </a:lnSpc>
            </a:pPr>
            <a:r>
              <a:rPr lang="en-US" sz="1999">
                <a:solidFill>
                  <a:srgbClr val="1A1B18"/>
                </a:solidFill>
                <a:latin typeface="Overpass Light"/>
              </a:rPr>
              <a:t>The Road Safety Association of Kenya conducted a selective sourcing process for several local companies that are known for their track records and can handle the sourcing process' complexity.</a:t>
            </a:r>
          </a:p>
          <a:p>
            <a:pPr>
              <a:lnSpc>
                <a:spcPts val="2799"/>
              </a:lnSpc>
            </a:pPr>
          </a:p>
          <a:p>
            <a:pPr>
              <a:lnSpc>
                <a:spcPts val="2800"/>
              </a:lnSpc>
            </a:pPr>
            <a:r>
              <a:rPr lang="en-US" sz="2000">
                <a:solidFill>
                  <a:srgbClr val="1A1B18"/>
                </a:solidFill>
                <a:latin typeface="Overpass Light"/>
              </a:rPr>
              <a:t>RSAK recommends using a suitable local company that enables employment opportunities for citizens, demonstrates adequate capacity to handle the body camera's complexity and has qualified personnel. RSAK reviewed the financial and quality elements of the suitable company against the marking criteria alongside the submissions of other shortlisted competitors.</a:t>
            </a:r>
          </a:p>
        </p:txBody>
      </p:sp>
      <p:grpSp>
        <p:nvGrpSpPr>
          <p:cNvPr name="Group 3" id="3"/>
          <p:cNvGrpSpPr/>
          <p:nvPr/>
        </p:nvGrpSpPr>
        <p:grpSpPr>
          <a:xfrm rot="0">
            <a:off x="1028700" y="1075831"/>
            <a:ext cx="13577977" cy="4034685"/>
            <a:chOff x="0" y="0"/>
            <a:chExt cx="18103970" cy="5379580"/>
          </a:xfrm>
        </p:grpSpPr>
        <p:sp>
          <p:nvSpPr>
            <p:cNvPr name="TextBox 4" id="4"/>
            <p:cNvSpPr txBox="true"/>
            <p:nvPr/>
          </p:nvSpPr>
          <p:spPr>
            <a:xfrm rot="0">
              <a:off x="0" y="1778027"/>
              <a:ext cx="10667757" cy="3601553"/>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The Sourcing Process</a:t>
              </a:r>
            </a:p>
          </p:txBody>
        </p:sp>
        <p:sp>
          <p:nvSpPr>
            <p:cNvPr name="TextBox 5" id="5"/>
            <p:cNvSpPr txBox="true"/>
            <p:nvPr/>
          </p:nvSpPr>
          <p:spPr>
            <a:xfrm rot="0">
              <a:off x="0" y="-19050"/>
              <a:ext cx="18103970" cy="628650"/>
            </a:xfrm>
            <a:prstGeom prst="rect">
              <a:avLst/>
            </a:prstGeom>
          </p:spPr>
          <p:txBody>
            <a:bodyPr anchor="t" rtlCol="false" tIns="0" lIns="0" bIns="0" rIns="0">
              <a:spAutoFit/>
            </a:bodyPr>
            <a:lstStyle/>
            <a:p>
              <a:pPr>
                <a:lnSpc>
                  <a:spcPts val="3750"/>
                </a:lnSpc>
              </a:pPr>
              <a:r>
                <a:rPr lang="en-US" sz="3000" spc="-44">
                  <a:solidFill>
                    <a:srgbClr val="299740"/>
                  </a:solidFill>
                  <a:latin typeface="Cormorant Garamond Bold"/>
                </a:rPr>
                <a:t>PART TWO</a:t>
              </a:r>
            </a:p>
          </p:txBody>
        </p:sp>
        <p:sp>
          <p:nvSpPr>
            <p:cNvPr name="AutoShape 6" id="6"/>
            <p:cNvSpPr/>
            <p:nvPr/>
          </p:nvSpPr>
          <p:spPr>
            <a:xfrm rot="0">
              <a:off x="0" y="1048709"/>
              <a:ext cx="18103970" cy="41466"/>
            </a:xfrm>
            <a:prstGeom prst="rect">
              <a:avLst/>
            </a:prstGeom>
            <a:solidFill>
              <a:srgbClr val="CDA63C"/>
            </a:solidFill>
          </p:spPr>
        </p:sp>
      </p:grpSp>
      <p:grpSp>
        <p:nvGrpSpPr>
          <p:cNvPr name="Group 7" id="7"/>
          <p:cNvGrpSpPr/>
          <p:nvPr/>
        </p:nvGrpSpPr>
        <p:grpSpPr>
          <a:xfrm rot="0">
            <a:off x="16351370" y="1028700"/>
            <a:ext cx="907930" cy="907930"/>
            <a:chOff x="0" y="0"/>
            <a:chExt cx="1210574" cy="1210574"/>
          </a:xfrm>
        </p:grpSpPr>
        <p:grpSp>
          <p:nvGrpSpPr>
            <p:cNvPr name="Group 8" id="8"/>
            <p:cNvGrpSpPr/>
            <p:nvPr/>
          </p:nvGrpSpPr>
          <p:grpSpPr>
            <a:xfrm rot="0">
              <a:off x="0" y="0"/>
              <a:ext cx="1210574" cy="1210574"/>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0" id="10"/>
            <p:cNvSpPr txBox="true"/>
            <p:nvPr/>
          </p:nvSpPr>
          <p:spPr>
            <a:xfrm rot="0">
              <a:off x="241518" y="321121"/>
              <a:ext cx="727537" cy="587382"/>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Bold"/>
                </a:rPr>
                <a:t>V</a:t>
              </a:r>
            </a:p>
          </p:txBody>
        </p:sp>
      </p:grpSp>
      <p:grpSp>
        <p:nvGrpSpPr>
          <p:cNvPr name="Group 11" id="11"/>
          <p:cNvGrpSpPr/>
          <p:nvPr/>
        </p:nvGrpSpPr>
        <p:grpSpPr>
          <a:xfrm rot="-5400000">
            <a:off x="16327592" y="8671463"/>
            <a:ext cx="955485" cy="218188"/>
            <a:chOff x="0" y="0"/>
            <a:chExt cx="1273980" cy="290918"/>
          </a:xfrm>
        </p:grpSpPr>
        <p:grpSp>
          <p:nvGrpSpPr>
            <p:cNvPr name="Group 12" id="12"/>
            <p:cNvGrpSpPr>
              <a:grpSpLocks noChangeAspect="true"/>
            </p:cNvGrpSpPr>
            <p:nvPr/>
          </p:nvGrpSpPr>
          <p:grpSpPr>
            <a:xfrm rot="0">
              <a:off x="983062" y="0"/>
              <a:ext cx="290918" cy="290918"/>
              <a:chOff x="0" y="0"/>
              <a:chExt cx="1708150" cy="1708150"/>
            </a:xfrm>
          </p:grpSpPr>
          <p:sp>
            <p:nvSpPr>
              <p:cNvPr name="Freeform 13" id="13"/>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a:grpSpLocks noChangeAspect="true"/>
            </p:cNvGrpSpPr>
            <p:nvPr/>
          </p:nvGrpSpPr>
          <p:grpSpPr>
            <a:xfrm rot="0">
              <a:off x="489944" y="0"/>
              <a:ext cx="290918" cy="290918"/>
              <a:chOff x="0" y="0"/>
              <a:chExt cx="1708150" cy="1708150"/>
            </a:xfrm>
          </p:grpSpPr>
          <p:sp>
            <p:nvSpPr>
              <p:cNvPr name="Freeform 15" id="15"/>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6" id="16"/>
            <p:cNvGrpSpPr/>
            <p:nvPr/>
          </p:nvGrpSpPr>
          <p:grpSpPr>
            <a:xfrm rot="0">
              <a:off x="0" y="1587"/>
              <a:ext cx="287744" cy="287744"/>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name="TextBox 18" id="18"/>
          <p:cNvSpPr txBox="true"/>
          <p:nvPr/>
        </p:nvSpPr>
        <p:spPr>
          <a:xfrm rot="5400000">
            <a:off x="16265236" y="4920968"/>
            <a:ext cx="1004067" cy="397510"/>
          </a:xfrm>
          <a:prstGeom prst="rect">
            <a:avLst/>
          </a:prstGeom>
        </p:spPr>
        <p:txBody>
          <a:bodyPr anchor="t" rtlCol="false" tIns="0" lIns="0" bIns="0" rIns="0">
            <a:spAutoFit/>
          </a:bodyPr>
          <a:lstStyle/>
          <a:p>
            <a:pPr algn="ctr">
              <a:lnSpc>
                <a:spcPts val="3079"/>
              </a:lnSpc>
            </a:pPr>
            <a:r>
              <a:rPr lang="en-US" sz="2799">
                <a:solidFill>
                  <a:srgbClr val="1A1B18"/>
                </a:solidFill>
                <a:latin typeface="Cormorant Garamond Bold Bold"/>
              </a:rPr>
              <a:t>RSAK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51370" y="1028700"/>
            <a:ext cx="907930" cy="907930"/>
            <a:chOff x="0" y="0"/>
            <a:chExt cx="1210574" cy="1210574"/>
          </a:xfrm>
        </p:grpSpPr>
        <p:grpSp>
          <p:nvGrpSpPr>
            <p:cNvPr name="Group 3" id="3"/>
            <p:cNvGrpSpPr/>
            <p:nvPr/>
          </p:nvGrpSpPr>
          <p:grpSpPr>
            <a:xfrm rot="0">
              <a:off x="0" y="0"/>
              <a:ext cx="1210574" cy="1210574"/>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5" id="5"/>
            <p:cNvSpPr txBox="true"/>
            <p:nvPr/>
          </p:nvSpPr>
          <p:spPr>
            <a:xfrm rot="0">
              <a:off x="241518" y="321121"/>
              <a:ext cx="727537" cy="587382"/>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Bold"/>
                </a:rPr>
                <a:t>VI</a:t>
              </a:r>
            </a:p>
          </p:txBody>
        </p:sp>
      </p:grpSp>
      <p:sp>
        <p:nvSpPr>
          <p:cNvPr name="AutoShape 6" id="6"/>
          <p:cNvSpPr/>
          <p:nvPr/>
        </p:nvSpPr>
        <p:spPr>
          <a:xfrm rot="0">
            <a:off x="1028700" y="4997870"/>
            <a:ext cx="16230600" cy="29294"/>
          </a:xfrm>
          <a:prstGeom prst="rect">
            <a:avLst/>
          </a:prstGeom>
          <a:solidFill>
            <a:srgbClr val="CDA63C"/>
          </a:solidFill>
        </p:spPr>
      </p:sp>
      <p:sp>
        <p:nvSpPr>
          <p:cNvPr name="TextBox 7" id="7"/>
          <p:cNvSpPr txBox="true"/>
          <p:nvPr/>
        </p:nvSpPr>
        <p:spPr>
          <a:xfrm rot="0">
            <a:off x="985838" y="2035834"/>
            <a:ext cx="10704587" cy="2679733"/>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Sourcing Process Criteria</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5856164"/>
            <a:ext cx="420642" cy="382784"/>
          </a:xfrm>
          <a:prstGeom prst="rect">
            <a:avLst/>
          </a:prstGeom>
        </p:spPr>
      </p:pic>
      <p:grpSp>
        <p:nvGrpSpPr>
          <p:cNvPr name="Group 9" id="9"/>
          <p:cNvGrpSpPr/>
          <p:nvPr/>
        </p:nvGrpSpPr>
        <p:grpSpPr>
          <a:xfrm rot="0">
            <a:off x="1717915" y="5859435"/>
            <a:ext cx="3622444" cy="3139894"/>
            <a:chOff x="0" y="0"/>
            <a:chExt cx="4829925" cy="4186525"/>
          </a:xfrm>
        </p:grpSpPr>
        <p:sp>
          <p:nvSpPr>
            <p:cNvPr name="TextBox 10" id="10"/>
            <p:cNvSpPr txBox="true"/>
            <p:nvPr/>
          </p:nvSpPr>
          <p:spPr>
            <a:xfrm rot="0">
              <a:off x="0" y="-85725"/>
              <a:ext cx="4829925" cy="591615"/>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Local Company</a:t>
              </a:r>
            </a:p>
          </p:txBody>
        </p:sp>
        <p:sp>
          <p:nvSpPr>
            <p:cNvPr name="TextBox 11" id="11"/>
            <p:cNvSpPr txBox="true"/>
            <p:nvPr/>
          </p:nvSpPr>
          <p:spPr>
            <a:xfrm rot="0">
              <a:off x="0" y="891892"/>
              <a:ext cx="4829925" cy="3294633"/>
            </a:xfrm>
            <a:prstGeom prst="rect">
              <a:avLst/>
            </a:prstGeom>
          </p:spPr>
          <p:txBody>
            <a:bodyPr anchor="t" rtlCol="false" tIns="0" lIns="0" bIns="0" rIns="0">
              <a:spAutoFit/>
            </a:bodyPr>
            <a:lstStyle/>
            <a:p>
              <a:pPr>
                <a:lnSpc>
                  <a:spcPts val="2799"/>
                </a:lnSpc>
              </a:pPr>
              <a:r>
                <a:rPr lang="en-US" sz="1999">
                  <a:solidFill>
                    <a:srgbClr val="1A1B18"/>
                  </a:solidFill>
                  <a:latin typeface="Overpass Light"/>
                </a:rPr>
                <a:t>The company must be owned by a Kenyan and have an 80% local workforce.</a:t>
              </a:r>
            </a:p>
            <a:p>
              <a:pPr>
                <a:lnSpc>
                  <a:spcPts val="2799"/>
                </a:lnSpc>
              </a:pPr>
            </a:p>
            <a:p>
              <a:pPr>
                <a:lnSpc>
                  <a:spcPts val="2799"/>
                </a:lnSpc>
              </a:pPr>
              <a:r>
                <a:rPr lang="en-US" sz="1999">
                  <a:solidFill>
                    <a:srgbClr val="1A1B18"/>
                  </a:solidFill>
                  <a:latin typeface="Overpass Light"/>
                </a:rPr>
                <a:t>They must also have a track record of good conduct with the authorities.</a:t>
              </a:r>
            </a:p>
          </p:txBody>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988171" y="5856164"/>
            <a:ext cx="420642" cy="382784"/>
          </a:xfrm>
          <a:prstGeom prst="rect">
            <a:avLst/>
          </a:prstGeom>
        </p:spPr>
      </p:pic>
      <p:grpSp>
        <p:nvGrpSpPr>
          <p:cNvPr name="Group 13" id="13"/>
          <p:cNvGrpSpPr/>
          <p:nvPr/>
        </p:nvGrpSpPr>
        <p:grpSpPr>
          <a:xfrm rot="0">
            <a:off x="7677385" y="5859435"/>
            <a:ext cx="3622444" cy="3839990"/>
            <a:chOff x="0" y="0"/>
            <a:chExt cx="4829925" cy="5119987"/>
          </a:xfrm>
        </p:grpSpPr>
        <p:sp>
          <p:nvSpPr>
            <p:cNvPr name="TextBox 14" id="14"/>
            <p:cNvSpPr txBox="true"/>
            <p:nvPr/>
          </p:nvSpPr>
          <p:spPr>
            <a:xfrm rot="0">
              <a:off x="0" y="-85725"/>
              <a:ext cx="4829925" cy="591615"/>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Adequate Capacity</a:t>
              </a:r>
            </a:p>
          </p:txBody>
        </p:sp>
        <p:sp>
          <p:nvSpPr>
            <p:cNvPr name="TextBox 15" id="15"/>
            <p:cNvSpPr txBox="true"/>
            <p:nvPr/>
          </p:nvSpPr>
          <p:spPr>
            <a:xfrm rot="0">
              <a:off x="0" y="891892"/>
              <a:ext cx="4829925" cy="4228094"/>
            </a:xfrm>
            <a:prstGeom prst="rect">
              <a:avLst/>
            </a:prstGeom>
          </p:spPr>
          <p:txBody>
            <a:bodyPr anchor="t" rtlCol="false" tIns="0" lIns="0" bIns="0" rIns="0">
              <a:spAutoFit/>
            </a:bodyPr>
            <a:lstStyle/>
            <a:p>
              <a:pPr>
                <a:lnSpc>
                  <a:spcPts val="2799"/>
                </a:lnSpc>
              </a:pPr>
              <a:r>
                <a:rPr lang="en-US" sz="1999">
                  <a:solidFill>
                    <a:srgbClr val="1A1B18"/>
                  </a:solidFill>
                  <a:latin typeface="Overpass Light"/>
                </a:rPr>
                <a:t>The company has to demonstrate the financial capability to bring in the cameras. </a:t>
              </a:r>
            </a:p>
            <a:p>
              <a:pPr>
                <a:lnSpc>
                  <a:spcPts val="2799"/>
                </a:lnSpc>
              </a:pPr>
            </a:p>
            <a:p>
              <a:pPr>
                <a:lnSpc>
                  <a:spcPts val="2799"/>
                </a:lnSpc>
              </a:pPr>
              <a:r>
                <a:rPr lang="en-US" sz="1999">
                  <a:solidFill>
                    <a:srgbClr val="1A1B18"/>
                  </a:solidFill>
                  <a:latin typeface="Overpass Light"/>
                </a:rPr>
                <a:t>They must have a central physical location for storage and adequately distributed branch locations.</a:t>
              </a:r>
            </a:p>
          </p:txBody>
        </p:sp>
      </p:grpSp>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947641" y="5859435"/>
            <a:ext cx="420642" cy="382784"/>
          </a:xfrm>
          <a:prstGeom prst="rect">
            <a:avLst/>
          </a:prstGeom>
        </p:spPr>
      </p:pic>
      <p:grpSp>
        <p:nvGrpSpPr>
          <p:cNvPr name="Group 17" id="17"/>
          <p:cNvGrpSpPr/>
          <p:nvPr/>
        </p:nvGrpSpPr>
        <p:grpSpPr>
          <a:xfrm rot="0">
            <a:off x="13636856" y="5859435"/>
            <a:ext cx="3622444" cy="3139894"/>
            <a:chOff x="0" y="0"/>
            <a:chExt cx="4829925" cy="4186525"/>
          </a:xfrm>
        </p:grpSpPr>
        <p:sp>
          <p:nvSpPr>
            <p:cNvPr name="TextBox 18" id="18"/>
            <p:cNvSpPr txBox="true"/>
            <p:nvPr/>
          </p:nvSpPr>
          <p:spPr>
            <a:xfrm rot="0">
              <a:off x="0" y="-85725"/>
              <a:ext cx="4829925" cy="591615"/>
            </a:xfrm>
            <a:prstGeom prst="rect">
              <a:avLst/>
            </a:prstGeom>
          </p:spPr>
          <p:txBody>
            <a:bodyPr anchor="t" rtlCol="false" tIns="0" lIns="0" bIns="0" rIns="0">
              <a:spAutoFit/>
            </a:bodyPr>
            <a:lstStyle/>
            <a:p>
              <a:pPr>
                <a:lnSpc>
                  <a:spcPts val="3250"/>
                </a:lnSpc>
              </a:pPr>
              <a:r>
                <a:rPr lang="en-US" sz="2500" spc="-37">
                  <a:solidFill>
                    <a:srgbClr val="1A1B18"/>
                  </a:solidFill>
                  <a:latin typeface="Overpass Light Bold"/>
                </a:rPr>
                <a:t>Qualified Personnel</a:t>
              </a:r>
            </a:p>
          </p:txBody>
        </p:sp>
        <p:sp>
          <p:nvSpPr>
            <p:cNvPr name="TextBox 19" id="19"/>
            <p:cNvSpPr txBox="true"/>
            <p:nvPr/>
          </p:nvSpPr>
          <p:spPr>
            <a:xfrm rot="0">
              <a:off x="0" y="891892"/>
              <a:ext cx="4829925" cy="3294633"/>
            </a:xfrm>
            <a:prstGeom prst="rect">
              <a:avLst/>
            </a:prstGeom>
          </p:spPr>
          <p:txBody>
            <a:bodyPr anchor="t" rtlCol="false" tIns="0" lIns="0" bIns="0" rIns="0">
              <a:spAutoFit/>
            </a:bodyPr>
            <a:lstStyle/>
            <a:p>
              <a:pPr>
                <a:lnSpc>
                  <a:spcPts val="2799"/>
                </a:lnSpc>
              </a:pPr>
              <a:r>
                <a:rPr lang="en-US" sz="1999">
                  <a:solidFill>
                    <a:srgbClr val="1A1B18"/>
                  </a:solidFill>
                  <a:latin typeface="Overpass Light"/>
                </a:rPr>
                <a:t>The company must have local technicians who can be trained abroad.</a:t>
              </a:r>
            </a:p>
            <a:p>
              <a:pPr>
                <a:lnSpc>
                  <a:spcPts val="2799"/>
                </a:lnSpc>
              </a:pPr>
            </a:p>
            <a:p>
              <a:pPr>
                <a:lnSpc>
                  <a:spcPts val="2799"/>
                </a:lnSpc>
              </a:pPr>
              <a:r>
                <a:rPr lang="en-US" sz="1999">
                  <a:solidFill>
                    <a:srgbClr val="1A1B18"/>
                  </a:solidFill>
                  <a:latin typeface="Overpass Light"/>
                </a:rPr>
                <a:t>The technicians should be able to train users, maintain and service the body cameras.</a:t>
              </a:r>
            </a:p>
          </p:txBody>
        </p:sp>
      </p:grpSp>
      <p:grpSp>
        <p:nvGrpSpPr>
          <p:cNvPr name="Group 20" id="20"/>
          <p:cNvGrpSpPr/>
          <p:nvPr/>
        </p:nvGrpSpPr>
        <p:grpSpPr>
          <a:xfrm rot="-10800000">
            <a:off x="1028700" y="1028700"/>
            <a:ext cx="955485" cy="218188"/>
            <a:chOff x="0" y="0"/>
            <a:chExt cx="1273980" cy="290918"/>
          </a:xfrm>
        </p:grpSpPr>
        <p:grpSp>
          <p:nvGrpSpPr>
            <p:cNvPr name="Group 21" id="21"/>
            <p:cNvGrpSpPr>
              <a:grpSpLocks noChangeAspect="true"/>
            </p:cNvGrpSpPr>
            <p:nvPr/>
          </p:nvGrpSpPr>
          <p:grpSpPr>
            <a:xfrm rot="0">
              <a:off x="983062" y="0"/>
              <a:ext cx="290918" cy="290918"/>
              <a:chOff x="0" y="0"/>
              <a:chExt cx="1708150" cy="1708150"/>
            </a:xfrm>
          </p:grpSpPr>
          <p:sp>
            <p:nvSpPr>
              <p:cNvPr name="Freeform 22" id="22"/>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3" id="23"/>
            <p:cNvGrpSpPr>
              <a:grpSpLocks noChangeAspect="true"/>
            </p:cNvGrpSpPr>
            <p:nvPr/>
          </p:nvGrpSpPr>
          <p:grpSpPr>
            <a:xfrm rot="0">
              <a:off x="489944" y="0"/>
              <a:ext cx="290918" cy="290918"/>
              <a:chOff x="0" y="0"/>
              <a:chExt cx="1708150" cy="1708150"/>
            </a:xfrm>
          </p:grpSpPr>
          <p:sp>
            <p:nvSpPr>
              <p:cNvPr name="Freeform 24" id="24"/>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5" id="25"/>
            <p:cNvGrpSpPr/>
            <p:nvPr/>
          </p:nvGrpSpPr>
          <p:grpSpPr>
            <a:xfrm rot="0">
              <a:off x="0" y="1587"/>
              <a:ext cx="287744" cy="287744"/>
              <a:chOff x="0" y="0"/>
              <a:chExt cx="6350000" cy="6350000"/>
            </a:xfrm>
          </p:grpSpPr>
          <p:sp>
            <p:nvSpPr>
              <p:cNvPr name="Freeform 26" id="2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28700" y="5363320"/>
            <a:ext cx="9077040" cy="3894980"/>
          </a:xfrm>
          <a:prstGeom prst="rect">
            <a:avLst/>
          </a:prstGeom>
        </p:spPr>
        <p:txBody>
          <a:bodyPr anchor="t" rtlCol="false" tIns="0" lIns="0" bIns="0" rIns="0">
            <a:spAutoFit/>
          </a:bodyPr>
          <a:lstStyle/>
          <a:p>
            <a:pPr>
              <a:lnSpc>
                <a:spcPts val="2799"/>
              </a:lnSpc>
            </a:pPr>
            <a:r>
              <a:rPr lang="en-US" sz="1999">
                <a:solidFill>
                  <a:srgbClr val="1A1B18"/>
                </a:solidFill>
                <a:latin typeface="Overpass Light"/>
              </a:rPr>
              <a:t>Deputy Speaker of the National Assembly Gladys Boss Shollei</a:t>
            </a:r>
            <a:r>
              <a:rPr lang="en-US" sz="1999">
                <a:solidFill>
                  <a:srgbClr val="1A1B18"/>
                </a:solidFill>
                <a:latin typeface="Overpass Light"/>
              </a:rPr>
              <a:t> on Monday November 7, 2022, proposed that police officers in the country should start wearing body cameras to tame rampant corruption. Appearing on TV, the lawmaker argued that the body-cam would enhance transparency and accountability within the service.</a:t>
            </a:r>
          </a:p>
          <a:p>
            <a:pPr>
              <a:lnSpc>
                <a:spcPts val="2799"/>
              </a:lnSpc>
            </a:pPr>
          </a:p>
          <a:p>
            <a:pPr>
              <a:lnSpc>
                <a:spcPts val="2800"/>
              </a:lnSpc>
            </a:pPr>
            <a:r>
              <a:rPr lang="en-US" sz="2000">
                <a:solidFill>
                  <a:srgbClr val="1A1B18"/>
                </a:solidFill>
                <a:latin typeface="Overpass Light"/>
              </a:rPr>
              <a:t>The National Police Service says it would not shy away from using body-worn cameras in efforts to improve efficiency and transparency. If adopted, Kenya would join growing list of countries that have embraced smart policing in the fight against crime and as a safety measure to protect the men and women in blue during operations.</a:t>
            </a:r>
          </a:p>
        </p:txBody>
      </p:sp>
      <p:grpSp>
        <p:nvGrpSpPr>
          <p:cNvPr name="Group 3" id="3"/>
          <p:cNvGrpSpPr/>
          <p:nvPr/>
        </p:nvGrpSpPr>
        <p:grpSpPr>
          <a:xfrm rot="0">
            <a:off x="1028700" y="1075831"/>
            <a:ext cx="13577977" cy="4034685"/>
            <a:chOff x="0" y="0"/>
            <a:chExt cx="18103970" cy="5379580"/>
          </a:xfrm>
        </p:grpSpPr>
        <p:sp>
          <p:nvSpPr>
            <p:cNvPr name="TextBox 4" id="4"/>
            <p:cNvSpPr txBox="true"/>
            <p:nvPr/>
          </p:nvSpPr>
          <p:spPr>
            <a:xfrm rot="0">
              <a:off x="0" y="1778027"/>
              <a:ext cx="18103970" cy="3601553"/>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Adoption of Police Body Cameras in Kenya</a:t>
              </a:r>
            </a:p>
          </p:txBody>
        </p:sp>
        <p:sp>
          <p:nvSpPr>
            <p:cNvPr name="TextBox 5" id="5"/>
            <p:cNvSpPr txBox="true"/>
            <p:nvPr/>
          </p:nvSpPr>
          <p:spPr>
            <a:xfrm rot="0">
              <a:off x="0" y="-19050"/>
              <a:ext cx="18103970" cy="628650"/>
            </a:xfrm>
            <a:prstGeom prst="rect">
              <a:avLst/>
            </a:prstGeom>
          </p:spPr>
          <p:txBody>
            <a:bodyPr anchor="t" rtlCol="false" tIns="0" lIns="0" bIns="0" rIns="0">
              <a:spAutoFit/>
            </a:bodyPr>
            <a:lstStyle/>
            <a:p>
              <a:pPr>
                <a:lnSpc>
                  <a:spcPts val="3750"/>
                </a:lnSpc>
              </a:pPr>
              <a:r>
                <a:rPr lang="en-US" sz="3000" spc="-44">
                  <a:solidFill>
                    <a:srgbClr val="299740"/>
                  </a:solidFill>
                  <a:latin typeface="Cormorant Garamond Bold"/>
                </a:rPr>
                <a:t>PART THREE</a:t>
              </a:r>
            </a:p>
          </p:txBody>
        </p:sp>
        <p:sp>
          <p:nvSpPr>
            <p:cNvPr name="AutoShape 6" id="6"/>
            <p:cNvSpPr/>
            <p:nvPr/>
          </p:nvSpPr>
          <p:spPr>
            <a:xfrm rot="0">
              <a:off x="0" y="1048709"/>
              <a:ext cx="18103970" cy="41466"/>
            </a:xfrm>
            <a:prstGeom prst="rect">
              <a:avLst/>
            </a:prstGeom>
            <a:solidFill>
              <a:srgbClr val="CDA63C"/>
            </a:solidFill>
          </p:spPr>
        </p:sp>
      </p:grpSp>
      <p:grpSp>
        <p:nvGrpSpPr>
          <p:cNvPr name="Group 7" id="7"/>
          <p:cNvGrpSpPr/>
          <p:nvPr/>
        </p:nvGrpSpPr>
        <p:grpSpPr>
          <a:xfrm rot="0">
            <a:off x="16351370" y="1028700"/>
            <a:ext cx="907930" cy="907930"/>
            <a:chOff x="0" y="0"/>
            <a:chExt cx="1210574" cy="1210574"/>
          </a:xfrm>
        </p:grpSpPr>
        <p:grpSp>
          <p:nvGrpSpPr>
            <p:cNvPr name="Group 8" id="8"/>
            <p:cNvGrpSpPr/>
            <p:nvPr/>
          </p:nvGrpSpPr>
          <p:grpSpPr>
            <a:xfrm rot="0">
              <a:off x="0" y="0"/>
              <a:ext cx="1210574" cy="1210574"/>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0" id="10"/>
            <p:cNvSpPr txBox="true"/>
            <p:nvPr/>
          </p:nvSpPr>
          <p:spPr>
            <a:xfrm rot="0">
              <a:off x="241518" y="321121"/>
              <a:ext cx="727537" cy="587382"/>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Bold"/>
                </a:rPr>
                <a:t>VII</a:t>
              </a:r>
            </a:p>
          </p:txBody>
        </p:sp>
      </p:grpSp>
      <p:grpSp>
        <p:nvGrpSpPr>
          <p:cNvPr name="Group 11" id="11"/>
          <p:cNvGrpSpPr/>
          <p:nvPr/>
        </p:nvGrpSpPr>
        <p:grpSpPr>
          <a:xfrm rot="-5400000">
            <a:off x="16327592" y="8671463"/>
            <a:ext cx="955485" cy="218188"/>
            <a:chOff x="0" y="0"/>
            <a:chExt cx="1273980" cy="290918"/>
          </a:xfrm>
        </p:grpSpPr>
        <p:grpSp>
          <p:nvGrpSpPr>
            <p:cNvPr name="Group 12" id="12"/>
            <p:cNvGrpSpPr>
              <a:grpSpLocks noChangeAspect="true"/>
            </p:cNvGrpSpPr>
            <p:nvPr/>
          </p:nvGrpSpPr>
          <p:grpSpPr>
            <a:xfrm rot="0">
              <a:off x="983062" y="0"/>
              <a:ext cx="290918" cy="290918"/>
              <a:chOff x="0" y="0"/>
              <a:chExt cx="1708150" cy="1708150"/>
            </a:xfrm>
          </p:grpSpPr>
          <p:sp>
            <p:nvSpPr>
              <p:cNvPr name="Freeform 13" id="13"/>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a:grpSpLocks noChangeAspect="true"/>
            </p:cNvGrpSpPr>
            <p:nvPr/>
          </p:nvGrpSpPr>
          <p:grpSpPr>
            <a:xfrm rot="0">
              <a:off x="489944" y="0"/>
              <a:ext cx="290918" cy="290918"/>
              <a:chOff x="0" y="0"/>
              <a:chExt cx="1708150" cy="1708150"/>
            </a:xfrm>
          </p:grpSpPr>
          <p:sp>
            <p:nvSpPr>
              <p:cNvPr name="Freeform 15" id="15"/>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6" id="16"/>
            <p:cNvGrpSpPr/>
            <p:nvPr/>
          </p:nvGrpSpPr>
          <p:grpSpPr>
            <a:xfrm rot="0">
              <a:off x="0" y="1587"/>
              <a:ext cx="287744" cy="287744"/>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name="TextBox 18" id="18"/>
          <p:cNvSpPr txBox="true"/>
          <p:nvPr/>
        </p:nvSpPr>
        <p:spPr>
          <a:xfrm rot="5400000">
            <a:off x="16265236" y="4920968"/>
            <a:ext cx="1004067" cy="397510"/>
          </a:xfrm>
          <a:prstGeom prst="rect">
            <a:avLst/>
          </a:prstGeom>
        </p:spPr>
        <p:txBody>
          <a:bodyPr anchor="t" rtlCol="false" tIns="0" lIns="0" bIns="0" rIns="0">
            <a:spAutoFit/>
          </a:bodyPr>
          <a:lstStyle/>
          <a:p>
            <a:pPr algn="ctr">
              <a:lnSpc>
                <a:spcPts val="3079"/>
              </a:lnSpc>
            </a:pPr>
            <a:r>
              <a:rPr lang="en-US" sz="2799">
                <a:solidFill>
                  <a:srgbClr val="1A1B18"/>
                </a:solidFill>
                <a:latin typeface="Cormorant Garamond Bold Bold"/>
              </a:rPr>
              <a:t>RSAK</a:t>
            </a:r>
          </a:p>
        </p:txBody>
      </p:sp>
      <p:sp>
        <p:nvSpPr>
          <p:cNvPr name="TextBox 19" id="19"/>
          <p:cNvSpPr txBox="true"/>
          <p:nvPr/>
        </p:nvSpPr>
        <p:spPr>
          <a:xfrm rot="0">
            <a:off x="12565592" y="7048859"/>
            <a:ext cx="2794230" cy="415925"/>
          </a:xfrm>
          <a:prstGeom prst="rect">
            <a:avLst/>
          </a:prstGeom>
        </p:spPr>
        <p:txBody>
          <a:bodyPr anchor="t" rtlCol="false" tIns="0" lIns="0" bIns="0" rIns="0">
            <a:spAutoFit/>
          </a:bodyPr>
          <a:lstStyle/>
          <a:p>
            <a:pPr algn="r">
              <a:lnSpc>
                <a:spcPts val="3249"/>
              </a:lnSpc>
              <a:spcBef>
                <a:spcPct val="0"/>
              </a:spcBef>
            </a:pPr>
            <a:r>
              <a:rPr lang="en-US" sz="2499" spc="-37">
                <a:solidFill>
                  <a:srgbClr val="000000"/>
                </a:solidFill>
                <a:latin typeface="Public Sans Bold"/>
              </a:rPr>
              <a:t>FACT CHECK</a:t>
            </a:r>
          </a:p>
        </p:txBody>
      </p:sp>
      <p:sp>
        <p:nvSpPr>
          <p:cNvPr name="TextBox 20" id="20"/>
          <p:cNvSpPr txBox="true"/>
          <p:nvPr/>
        </p:nvSpPr>
        <p:spPr>
          <a:xfrm rot="0">
            <a:off x="11365506" y="7566025"/>
            <a:ext cx="3974596" cy="1692275"/>
          </a:xfrm>
          <a:prstGeom prst="rect">
            <a:avLst/>
          </a:prstGeom>
        </p:spPr>
        <p:txBody>
          <a:bodyPr anchor="t" rtlCol="false" tIns="0" lIns="0" bIns="0" rIns="0">
            <a:spAutoFit/>
          </a:bodyPr>
          <a:lstStyle/>
          <a:p>
            <a:pPr algn="just">
              <a:lnSpc>
                <a:spcPts val="3249"/>
              </a:lnSpc>
              <a:spcBef>
                <a:spcPct val="0"/>
              </a:spcBef>
            </a:pPr>
            <a:r>
              <a:rPr lang="en-US" sz="2499" spc="-37">
                <a:solidFill>
                  <a:srgbClr val="299740"/>
                </a:solidFill>
                <a:latin typeface="Overpass Light Bold"/>
              </a:rPr>
              <a:t>Over Ksh. 800 million is lost every day to bribes on our roads. This money could be used to boost our economy .</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14425"/>
            <a:ext cx="7153480" cy="2679733"/>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Types of Body Cameras</a:t>
            </a:r>
          </a:p>
        </p:txBody>
      </p:sp>
      <p:grpSp>
        <p:nvGrpSpPr>
          <p:cNvPr name="Group 3" id="3"/>
          <p:cNvGrpSpPr/>
          <p:nvPr/>
        </p:nvGrpSpPr>
        <p:grpSpPr>
          <a:xfrm rot="0">
            <a:off x="1028700" y="6193379"/>
            <a:ext cx="7584332" cy="1783541"/>
            <a:chOff x="0" y="0"/>
            <a:chExt cx="10112443" cy="2378055"/>
          </a:xfrm>
        </p:grpSpPr>
        <p:sp>
          <p:nvSpPr>
            <p:cNvPr name="TextBox 4" id="4"/>
            <p:cNvSpPr txBox="true"/>
            <p:nvPr/>
          </p:nvSpPr>
          <p:spPr>
            <a:xfrm rot="0">
              <a:off x="0" y="-9525"/>
              <a:ext cx="10112443" cy="16351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99740"/>
                  </a:solidFill>
                  <a:latin typeface="Libre Baskerville"/>
                </a:rPr>
                <a:t>01</a:t>
              </a:r>
            </a:p>
          </p:txBody>
        </p:sp>
        <p:sp>
          <p:nvSpPr>
            <p:cNvPr name="TextBox 5" id="5"/>
            <p:cNvSpPr txBox="true"/>
            <p:nvPr/>
          </p:nvSpPr>
          <p:spPr>
            <a:xfrm rot="0">
              <a:off x="0" y="1811847"/>
              <a:ext cx="10112443" cy="566208"/>
            </a:xfrm>
            <a:prstGeom prst="rect">
              <a:avLst/>
            </a:prstGeom>
          </p:spPr>
          <p:txBody>
            <a:bodyPr anchor="t" rtlCol="false" tIns="0" lIns="0" bIns="0" rIns="0">
              <a:spAutoFit/>
            </a:bodyPr>
            <a:lstStyle/>
            <a:p>
              <a:pPr algn="l" marL="0" indent="0" lvl="0">
                <a:lnSpc>
                  <a:spcPts val="3500"/>
                </a:lnSpc>
                <a:spcBef>
                  <a:spcPct val="0"/>
                </a:spcBef>
              </a:pPr>
              <a:r>
                <a:rPr lang="en-US" sz="2500" spc="37">
                  <a:solidFill>
                    <a:srgbClr val="252629"/>
                  </a:solidFill>
                  <a:latin typeface="Public Sans Bold"/>
                </a:rPr>
                <a:t>SIM CARD OPERATED BODY CAMERAS</a:t>
              </a:r>
            </a:p>
          </p:txBody>
        </p:sp>
      </p:grpSp>
      <p:grpSp>
        <p:nvGrpSpPr>
          <p:cNvPr name="Group 6" id="6"/>
          <p:cNvGrpSpPr/>
          <p:nvPr/>
        </p:nvGrpSpPr>
        <p:grpSpPr>
          <a:xfrm rot="0">
            <a:off x="9115425" y="4911998"/>
            <a:ext cx="6056851" cy="900460"/>
            <a:chOff x="0" y="0"/>
            <a:chExt cx="8075802" cy="1200614"/>
          </a:xfrm>
        </p:grpSpPr>
        <p:sp>
          <p:nvSpPr>
            <p:cNvPr name="AutoShape 7" id="7"/>
            <p:cNvSpPr/>
            <p:nvPr/>
          </p:nvSpPr>
          <p:spPr>
            <a:xfrm rot="0">
              <a:off x="0" y="0"/>
              <a:ext cx="12700" cy="1200614"/>
            </a:xfrm>
            <a:prstGeom prst="rect">
              <a:avLst/>
            </a:prstGeom>
            <a:solidFill>
              <a:srgbClr val="1A1B18"/>
            </a:solidFill>
          </p:spPr>
        </p:sp>
        <p:sp>
          <p:nvSpPr>
            <p:cNvPr name="TextBox 8" id="8"/>
            <p:cNvSpPr txBox="true"/>
            <p:nvPr/>
          </p:nvSpPr>
          <p:spPr>
            <a:xfrm rot="0">
              <a:off x="669826" y="-46123"/>
              <a:ext cx="7405976" cy="1235710"/>
            </a:xfrm>
            <a:prstGeom prst="rect">
              <a:avLst/>
            </a:prstGeom>
          </p:spPr>
          <p:txBody>
            <a:bodyPr anchor="t" rtlCol="false" tIns="0" lIns="0" bIns="0" rIns="0">
              <a:spAutoFit/>
            </a:bodyPr>
            <a:lstStyle/>
            <a:p>
              <a:pPr marL="0" indent="0" lvl="0">
                <a:lnSpc>
                  <a:spcPts val="3779"/>
                </a:lnSpc>
                <a:spcBef>
                  <a:spcPct val="0"/>
                </a:spcBef>
              </a:pPr>
              <a:r>
                <a:rPr lang="en-US" sz="2700">
                  <a:solidFill>
                    <a:srgbClr val="252629"/>
                  </a:solidFill>
                  <a:latin typeface="Public Sans"/>
                </a:rPr>
                <a:t>Uses a sim card to operate the camera</a:t>
              </a:r>
            </a:p>
          </p:txBody>
        </p:sp>
      </p:grpSp>
      <p:grpSp>
        <p:nvGrpSpPr>
          <p:cNvPr name="Group 9" id="9"/>
          <p:cNvGrpSpPr/>
          <p:nvPr/>
        </p:nvGrpSpPr>
        <p:grpSpPr>
          <a:xfrm rot="0">
            <a:off x="9115425" y="6405064"/>
            <a:ext cx="6056851" cy="1360170"/>
            <a:chOff x="0" y="0"/>
            <a:chExt cx="8075802" cy="1813560"/>
          </a:xfrm>
        </p:grpSpPr>
        <p:sp>
          <p:nvSpPr>
            <p:cNvPr name="TextBox 10" id="10"/>
            <p:cNvSpPr txBox="true"/>
            <p:nvPr/>
          </p:nvSpPr>
          <p:spPr>
            <a:xfrm rot="0">
              <a:off x="669826" y="-57150"/>
              <a:ext cx="7405976" cy="1870710"/>
            </a:xfrm>
            <a:prstGeom prst="rect">
              <a:avLst/>
            </a:prstGeom>
          </p:spPr>
          <p:txBody>
            <a:bodyPr anchor="t" rtlCol="false" tIns="0" lIns="0" bIns="0" rIns="0">
              <a:spAutoFit/>
            </a:bodyPr>
            <a:lstStyle/>
            <a:p>
              <a:pPr marL="0" indent="0" lvl="0">
                <a:lnSpc>
                  <a:spcPts val="3779"/>
                </a:lnSpc>
                <a:spcBef>
                  <a:spcPct val="0"/>
                </a:spcBef>
              </a:pPr>
              <a:r>
                <a:rPr lang="en-US" sz="2700">
                  <a:solidFill>
                    <a:srgbClr val="252629"/>
                  </a:solidFill>
                  <a:latin typeface="Public Sans"/>
                </a:rPr>
                <a:t>Excellent for getting direct access to a specific body camera while in operation</a:t>
              </a:r>
            </a:p>
          </p:txBody>
        </p:sp>
        <p:sp>
          <p:nvSpPr>
            <p:cNvPr name="AutoShape 11" id="11"/>
            <p:cNvSpPr/>
            <p:nvPr/>
          </p:nvSpPr>
          <p:spPr>
            <a:xfrm rot="0">
              <a:off x="0" y="306473"/>
              <a:ext cx="12700" cy="1200614"/>
            </a:xfrm>
            <a:prstGeom prst="rect">
              <a:avLst/>
            </a:prstGeom>
            <a:solidFill>
              <a:srgbClr val="1A1B18"/>
            </a:solidFill>
          </p:spPr>
        </p:sp>
      </p:grpSp>
      <p:grpSp>
        <p:nvGrpSpPr>
          <p:cNvPr name="Group 12" id="12"/>
          <p:cNvGrpSpPr/>
          <p:nvPr/>
        </p:nvGrpSpPr>
        <p:grpSpPr>
          <a:xfrm rot="0">
            <a:off x="9115425" y="8357840"/>
            <a:ext cx="6056851" cy="900460"/>
            <a:chOff x="0" y="0"/>
            <a:chExt cx="8075802" cy="1200614"/>
          </a:xfrm>
        </p:grpSpPr>
        <p:sp>
          <p:nvSpPr>
            <p:cNvPr name="TextBox 13" id="13"/>
            <p:cNvSpPr txBox="true"/>
            <p:nvPr/>
          </p:nvSpPr>
          <p:spPr>
            <a:xfrm rot="0">
              <a:off x="669826" y="-46123"/>
              <a:ext cx="7405976" cy="1235710"/>
            </a:xfrm>
            <a:prstGeom prst="rect">
              <a:avLst/>
            </a:prstGeom>
          </p:spPr>
          <p:txBody>
            <a:bodyPr anchor="t" rtlCol="false" tIns="0" lIns="0" bIns="0" rIns="0">
              <a:spAutoFit/>
            </a:bodyPr>
            <a:lstStyle/>
            <a:p>
              <a:pPr marL="0" indent="0" lvl="0">
                <a:lnSpc>
                  <a:spcPts val="3779"/>
                </a:lnSpc>
                <a:spcBef>
                  <a:spcPct val="0"/>
                </a:spcBef>
              </a:pPr>
              <a:r>
                <a:rPr lang="en-US" sz="2700">
                  <a:solidFill>
                    <a:srgbClr val="252629"/>
                  </a:solidFill>
                  <a:latin typeface="Public Sans"/>
                </a:rPr>
                <a:t>Very costly to maintain the body cameras due to airtime charges.</a:t>
              </a:r>
            </a:p>
          </p:txBody>
        </p:sp>
        <p:sp>
          <p:nvSpPr>
            <p:cNvPr name="AutoShape 14" id="14"/>
            <p:cNvSpPr/>
            <p:nvPr/>
          </p:nvSpPr>
          <p:spPr>
            <a:xfrm rot="0">
              <a:off x="0" y="0"/>
              <a:ext cx="12700" cy="1200614"/>
            </a:xfrm>
            <a:prstGeom prst="rect">
              <a:avLst/>
            </a:prstGeom>
            <a:solidFill>
              <a:srgbClr val="1A1B18"/>
            </a:solidFill>
          </p:spPr>
        </p:sp>
      </p:grpSp>
      <p:grpSp>
        <p:nvGrpSpPr>
          <p:cNvPr name="Group 15" id="15"/>
          <p:cNvGrpSpPr/>
          <p:nvPr/>
        </p:nvGrpSpPr>
        <p:grpSpPr>
          <a:xfrm rot="0">
            <a:off x="16313889" y="1028700"/>
            <a:ext cx="945411" cy="915043"/>
            <a:chOff x="0" y="0"/>
            <a:chExt cx="1260548" cy="1220058"/>
          </a:xfrm>
        </p:grpSpPr>
        <p:grpSp>
          <p:nvGrpSpPr>
            <p:cNvPr name="Group 16" id="16"/>
            <p:cNvGrpSpPr/>
            <p:nvPr/>
          </p:nvGrpSpPr>
          <p:grpSpPr>
            <a:xfrm rot="0">
              <a:off x="0" y="0"/>
              <a:ext cx="1260548" cy="1220058"/>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8" id="18"/>
            <p:cNvSpPr txBox="true"/>
            <p:nvPr/>
          </p:nvSpPr>
          <p:spPr>
            <a:xfrm rot="0">
              <a:off x="157084" y="318934"/>
              <a:ext cx="946380" cy="620289"/>
            </a:xfrm>
            <a:prstGeom prst="rect">
              <a:avLst/>
            </a:prstGeom>
          </p:spPr>
          <p:txBody>
            <a:bodyPr anchor="t" rtlCol="false" tIns="0" lIns="0" bIns="0" rIns="0">
              <a:spAutoFit/>
            </a:bodyPr>
            <a:lstStyle/>
            <a:p>
              <a:pPr algn="ctr">
                <a:lnSpc>
                  <a:spcPts val="3582"/>
                </a:lnSpc>
              </a:pPr>
              <a:r>
                <a:rPr lang="en-US" sz="3257">
                  <a:solidFill>
                    <a:srgbClr val="FAFAFA"/>
                  </a:solidFill>
                  <a:latin typeface="Cormorant Garamond Bold Bold"/>
                </a:rPr>
                <a:t>VIII</a:t>
              </a:r>
            </a:p>
          </p:txBody>
        </p:sp>
      </p:grpSp>
      <p:sp>
        <p:nvSpPr>
          <p:cNvPr name="AutoShape 19" id="19"/>
          <p:cNvSpPr/>
          <p:nvPr/>
        </p:nvSpPr>
        <p:spPr>
          <a:xfrm rot="0">
            <a:off x="1028700" y="4149138"/>
            <a:ext cx="6794875" cy="0"/>
          </a:xfrm>
          <a:prstGeom prst="line">
            <a:avLst/>
          </a:prstGeom>
          <a:ln cap="flat" w="38100">
            <a:solidFill>
              <a:srgbClr val="CDA63C"/>
            </a:solidFill>
            <a:prstDash val="solid"/>
            <a:headEnd type="none" len="sm" w="sm"/>
            <a:tailEnd type="none" len="sm" w="sm"/>
          </a:ln>
        </p:spPr>
      </p:sp>
      <p:grpSp>
        <p:nvGrpSpPr>
          <p:cNvPr name="Group 20" id="20"/>
          <p:cNvGrpSpPr/>
          <p:nvPr/>
        </p:nvGrpSpPr>
        <p:grpSpPr>
          <a:xfrm rot="-5400000">
            <a:off x="16327592" y="8671463"/>
            <a:ext cx="955485" cy="218188"/>
            <a:chOff x="0" y="0"/>
            <a:chExt cx="1273980" cy="290918"/>
          </a:xfrm>
        </p:grpSpPr>
        <p:grpSp>
          <p:nvGrpSpPr>
            <p:cNvPr name="Group 21" id="21"/>
            <p:cNvGrpSpPr>
              <a:grpSpLocks noChangeAspect="true"/>
            </p:cNvGrpSpPr>
            <p:nvPr/>
          </p:nvGrpSpPr>
          <p:grpSpPr>
            <a:xfrm rot="0">
              <a:off x="983062" y="0"/>
              <a:ext cx="290918" cy="290918"/>
              <a:chOff x="0" y="0"/>
              <a:chExt cx="1708150" cy="1708150"/>
            </a:xfrm>
          </p:grpSpPr>
          <p:sp>
            <p:nvSpPr>
              <p:cNvPr name="Freeform 22" id="22"/>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3" id="23"/>
            <p:cNvGrpSpPr>
              <a:grpSpLocks noChangeAspect="true"/>
            </p:cNvGrpSpPr>
            <p:nvPr/>
          </p:nvGrpSpPr>
          <p:grpSpPr>
            <a:xfrm rot="0">
              <a:off x="489944" y="0"/>
              <a:ext cx="290918" cy="290918"/>
              <a:chOff x="0" y="0"/>
              <a:chExt cx="1708150" cy="1708150"/>
            </a:xfrm>
          </p:grpSpPr>
          <p:sp>
            <p:nvSpPr>
              <p:cNvPr name="Freeform 24" id="24"/>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5" id="25"/>
            <p:cNvGrpSpPr/>
            <p:nvPr/>
          </p:nvGrpSpPr>
          <p:grpSpPr>
            <a:xfrm rot="0">
              <a:off x="0" y="1587"/>
              <a:ext cx="287744" cy="287744"/>
              <a:chOff x="0" y="0"/>
              <a:chExt cx="6350000" cy="6350000"/>
            </a:xfrm>
          </p:grpSpPr>
          <p:sp>
            <p:nvSpPr>
              <p:cNvPr name="Freeform 26" id="2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14425"/>
            <a:ext cx="7153480" cy="2679733"/>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Types of Body Cameras</a:t>
            </a:r>
          </a:p>
        </p:txBody>
      </p:sp>
      <p:grpSp>
        <p:nvGrpSpPr>
          <p:cNvPr name="Group 3" id="3"/>
          <p:cNvGrpSpPr/>
          <p:nvPr/>
        </p:nvGrpSpPr>
        <p:grpSpPr>
          <a:xfrm rot="0">
            <a:off x="1028700" y="6233093"/>
            <a:ext cx="7584332" cy="1783541"/>
            <a:chOff x="0" y="0"/>
            <a:chExt cx="10112443" cy="2378055"/>
          </a:xfrm>
        </p:grpSpPr>
        <p:sp>
          <p:nvSpPr>
            <p:cNvPr name="TextBox 4" id="4"/>
            <p:cNvSpPr txBox="true"/>
            <p:nvPr/>
          </p:nvSpPr>
          <p:spPr>
            <a:xfrm rot="0">
              <a:off x="0" y="-9525"/>
              <a:ext cx="10112443" cy="16351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99740"/>
                  </a:solidFill>
                  <a:latin typeface="Libre Baskerville"/>
                </a:rPr>
                <a:t>02</a:t>
              </a:r>
            </a:p>
          </p:txBody>
        </p:sp>
        <p:sp>
          <p:nvSpPr>
            <p:cNvPr name="TextBox 5" id="5"/>
            <p:cNvSpPr txBox="true"/>
            <p:nvPr/>
          </p:nvSpPr>
          <p:spPr>
            <a:xfrm rot="0">
              <a:off x="0" y="1811847"/>
              <a:ext cx="10112443" cy="566208"/>
            </a:xfrm>
            <a:prstGeom prst="rect">
              <a:avLst/>
            </a:prstGeom>
          </p:spPr>
          <p:txBody>
            <a:bodyPr anchor="t" rtlCol="false" tIns="0" lIns="0" bIns="0" rIns="0">
              <a:spAutoFit/>
            </a:bodyPr>
            <a:lstStyle/>
            <a:p>
              <a:pPr algn="l" marL="0" indent="0" lvl="0">
                <a:lnSpc>
                  <a:spcPts val="3500"/>
                </a:lnSpc>
                <a:spcBef>
                  <a:spcPct val="0"/>
                </a:spcBef>
              </a:pPr>
              <a:r>
                <a:rPr lang="en-US" sz="2500" spc="37">
                  <a:solidFill>
                    <a:srgbClr val="252629"/>
                  </a:solidFill>
                  <a:latin typeface="Public Sans Bold"/>
                </a:rPr>
                <a:t>WI-FI OPERATED BODY CAMERAS</a:t>
              </a:r>
            </a:p>
          </p:txBody>
        </p:sp>
      </p:grpSp>
      <p:grpSp>
        <p:nvGrpSpPr>
          <p:cNvPr name="Group 6" id="6"/>
          <p:cNvGrpSpPr/>
          <p:nvPr/>
        </p:nvGrpSpPr>
        <p:grpSpPr>
          <a:xfrm rot="0">
            <a:off x="9115425" y="4911998"/>
            <a:ext cx="6056851" cy="900460"/>
            <a:chOff x="0" y="0"/>
            <a:chExt cx="8075802" cy="1200614"/>
          </a:xfrm>
        </p:grpSpPr>
        <p:sp>
          <p:nvSpPr>
            <p:cNvPr name="AutoShape 7" id="7"/>
            <p:cNvSpPr/>
            <p:nvPr/>
          </p:nvSpPr>
          <p:spPr>
            <a:xfrm rot="0">
              <a:off x="0" y="0"/>
              <a:ext cx="12700" cy="1200614"/>
            </a:xfrm>
            <a:prstGeom prst="rect">
              <a:avLst/>
            </a:prstGeom>
            <a:solidFill>
              <a:srgbClr val="1A1B18"/>
            </a:solidFill>
          </p:spPr>
        </p:sp>
        <p:sp>
          <p:nvSpPr>
            <p:cNvPr name="TextBox 8" id="8"/>
            <p:cNvSpPr txBox="true"/>
            <p:nvPr/>
          </p:nvSpPr>
          <p:spPr>
            <a:xfrm rot="0">
              <a:off x="669826" y="-46123"/>
              <a:ext cx="7405976" cy="1235710"/>
            </a:xfrm>
            <a:prstGeom prst="rect">
              <a:avLst/>
            </a:prstGeom>
          </p:spPr>
          <p:txBody>
            <a:bodyPr anchor="t" rtlCol="false" tIns="0" lIns="0" bIns="0" rIns="0">
              <a:spAutoFit/>
            </a:bodyPr>
            <a:lstStyle/>
            <a:p>
              <a:pPr marL="0" indent="0" lvl="0">
                <a:lnSpc>
                  <a:spcPts val="3779"/>
                </a:lnSpc>
                <a:spcBef>
                  <a:spcPct val="0"/>
                </a:spcBef>
              </a:pPr>
              <a:r>
                <a:rPr lang="en-US" sz="2700">
                  <a:solidFill>
                    <a:srgbClr val="252629"/>
                  </a:solidFill>
                  <a:latin typeface="Public Sans"/>
                </a:rPr>
                <a:t>Uses a wi-fi connection to upload data from the camera to a server</a:t>
              </a:r>
            </a:p>
          </p:txBody>
        </p:sp>
      </p:grpSp>
      <p:grpSp>
        <p:nvGrpSpPr>
          <p:cNvPr name="Group 9" id="9"/>
          <p:cNvGrpSpPr/>
          <p:nvPr/>
        </p:nvGrpSpPr>
        <p:grpSpPr>
          <a:xfrm rot="0">
            <a:off x="9115425" y="6405064"/>
            <a:ext cx="6056851" cy="1360170"/>
            <a:chOff x="0" y="0"/>
            <a:chExt cx="8075802" cy="1813560"/>
          </a:xfrm>
        </p:grpSpPr>
        <p:sp>
          <p:nvSpPr>
            <p:cNvPr name="TextBox 10" id="10"/>
            <p:cNvSpPr txBox="true"/>
            <p:nvPr/>
          </p:nvSpPr>
          <p:spPr>
            <a:xfrm rot="0">
              <a:off x="669826" y="-57150"/>
              <a:ext cx="7405976" cy="1870710"/>
            </a:xfrm>
            <a:prstGeom prst="rect">
              <a:avLst/>
            </a:prstGeom>
          </p:spPr>
          <p:txBody>
            <a:bodyPr anchor="t" rtlCol="false" tIns="0" lIns="0" bIns="0" rIns="0">
              <a:spAutoFit/>
            </a:bodyPr>
            <a:lstStyle/>
            <a:p>
              <a:pPr marL="0" indent="0" lvl="0">
                <a:lnSpc>
                  <a:spcPts val="3779"/>
                </a:lnSpc>
                <a:spcBef>
                  <a:spcPct val="0"/>
                </a:spcBef>
              </a:pPr>
              <a:r>
                <a:rPr lang="en-US" sz="2700">
                  <a:solidFill>
                    <a:srgbClr val="252629"/>
                  </a:solidFill>
                  <a:latin typeface="Public Sans"/>
                </a:rPr>
                <a:t>Excellent for using in remote areas where sim card connection is not great</a:t>
              </a:r>
            </a:p>
          </p:txBody>
        </p:sp>
        <p:sp>
          <p:nvSpPr>
            <p:cNvPr name="AutoShape 11" id="11"/>
            <p:cNvSpPr/>
            <p:nvPr/>
          </p:nvSpPr>
          <p:spPr>
            <a:xfrm rot="0">
              <a:off x="0" y="306473"/>
              <a:ext cx="12700" cy="1200614"/>
            </a:xfrm>
            <a:prstGeom prst="rect">
              <a:avLst/>
            </a:prstGeom>
            <a:solidFill>
              <a:srgbClr val="1A1B18"/>
            </a:solidFill>
          </p:spPr>
        </p:sp>
      </p:grpSp>
      <p:grpSp>
        <p:nvGrpSpPr>
          <p:cNvPr name="Group 12" id="12"/>
          <p:cNvGrpSpPr/>
          <p:nvPr/>
        </p:nvGrpSpPr>
        <p:grpSpPr>
          <a:xfrm rot="0">
            <a:off x="9115425" y="8357840"/>
            <a:ext cx="6056851" cy="900460"/>
            <a:chOff x="0" y="0"/>
            <a:chExt cx="8075802" cy="1200614"/>
          </a:xfrm>
        </p:grpSpPr>
        <p:sp>
          <p:nvSpPr>
            <p:cNvPr name="TextBox 13" id="13"/>
            <p:cNvSpPr txBox="true"/>
            <p:nvPr/>
          </p:nvSpPr>
          <p:spPr>
            <a:xfrm rot="0">
              <a:off x="669826" y="-46123"/>
              <a:ext cx="7405976" cy="1235710"/>
            </a:xfrm>
            <a:prstGeom prst="rect">
              <a:avLst/>
            </a:prstGeom>
          </p:spPr>
          <p:txBody>
            <a:bodyPr anchor="t" rtlCol="false" tIns="0" lIns="0" bIns="0" rIns="0">
              <a:spAutoFit/>
            </a:bodyPr>
            <a:lstStyle/>
            <a:p>
              <a:pPr marL="0" indent="0" lvl="0">
                <a:lnSpc>
                  <a:spcPts val="3779"/>
                </a:lnSpc>
                <a:spcBef>
                  <a:spcPct val="0"/>
                </a:spcBef>
              </a:pPr>
              <a:r>
                <a:rPr lang="en-US" sz="2700">
                  <a:solidFill>
                    <a:srgbClr val="252629"/>
                  </a:solidFill>
                  <a:latin typeface="Public Sans"/>
                </a:rPr>
                <a:t>More affordable to use, operate and maintain</a:t>
              </a:r>
            </a:p>
          </p:txBody>
        </p:sp>
        <p:sp>
          <p:nvSpPr>
            <p:cNvPr name="AutoShape 14" id="14"/>
            <p:cNvSpPr/>
            <p:nvPr/>
          </p:nvSpPr>
          <p:spPr>
            <a:xfrm rot="0">
              <a:off x="0" y="0"/>
              <a:ext cx="12700" cy="1200614"/>
            </a:xfrm>
            <a:prstGeom prst="rect">
              <a:avLst/>
            </a:prstGeom>
            <a:solidFill>
              <a:srgbClr val="1A1B18"/>
            </a:solidFill>
          </p:spPr>
        </p:sp>
      </p:grpSp>
      <p:sp>
        <p:nvSpPr>
          <p:cNvPr name="TextBox 15" id="15"/>
          <p:cNvSpPr txBox="true"/>
          <p:nvPr/>
        </p:nvSpPr>
        <p:spPr>
          <a:xfrm rot="0">
            <a:off x="16431702" y="1277426"/>
            <a:ext cx="709785" cy="455692"/>
          </a:xfrm>
          <a:prstGeom prst="rect">
            <a:avLst/>
          </a:prstGeom>
        </p:spPr>
        <p:txBody>
          <a:bodyPr anchor="t" rtlCol="false" tIns="0" lIns="0" bIns="0" rIns="0">
            <a:spAutoFit/>
          </a:bodyPr>
          <a:lstStyle/>
          <a:p>
            <a:pPr algn="ctr">
              <a:lnSpc>
                <a:spcPts val="3582"/>
              </a:lnSpc>
            </a:pPr>
            <a:r>
              <a:rPr lang="en-US" sz="3257">
                <a:solidFill>
                  <a:srgbClr val="FAFAFA"/>
                </a:solidFill>
                <a:latin typeface="Cormorant Garamond Bold Bold"/>
              </a:rPr>
              <a:t>VII</a:t>
            </a:r>
          </a:p>
        </p:txBody>
      </p:sp>
      <p:sp>
        <p:nvSpPr>
          <p:cNvPr name="AutoShape 16" id="16"/>
          <p:cNvSpPr/>
          <p:nvPr/>
        </p:nvSpPr>
        <p:spPr>
          <a:xfrm rot="0">
            <a:off x="1028700" y="4149138"/>
            <a:ext cx="6794875" cy="0"/>
          </a:xfrm>
          <a:prstGeom prst="line">
            <a:avLst/>
          </a:prstGeom>
          <a:ln cap="flat" w="38100">
            <a:solidFill>
              <a:srgbClr val="CDA63C"/>
            </a:solidFill>
            <a:prstDash val="solid"/>
            <a:headEnd type="none" len="sm" w="sm"/>
            <a:tailEnd type="none" len="sm" w="sm"/>
          </a:ln>
        </p:spPr>
      </p:sp>
      <p:grpSp>
        <p:nvGrpSpPr>
          <p:cNvPr name="Group 17" id="17"/>
          <p:cNvGrpSpPr/>
          <p:nvPr/>
        </p:nvGrpSpPr>
        <p:grpSpPr>
          <a:xfrm rot="0">
            <a:off x="16351370" y="1028700"/>
            <a:ext cx="907930" cy="907930"/>
            <a:chOff x="0" y="0"/>
            <a:chExt cx="1210574" cy="1210574"/>
          </a:xfrm>
        </p:grpSpPr>
        <p:grpSp>
          <p:nvGrpSpPr>
            <p:cNvPr name="Group 18" id="18"/>
            <p:cNvGrpSpPr/>
            <p:nvPr/>
          </p:nvGrpSpPr>
          <p:grpSpPr>
            <a:xfrm rot="0">
              <a:off x="0" y="0"/>
              <a:ext cx="1210574" cy="1210574"/>
              <a:chOff x="0" y="0"/>
              <a:chExt cx="6350000" cy="6350000"/>
            </a:xfrm>
          </p:grpSpPr>
          <p:sp>
            <p:nvSpPr>
              <p:cNvPr name="Freeform 19" id="1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20" id="20"/>
            <p:cNvSpPr txBox="true"/>
            <p:nvPr/>
          </p:nvSpPr>
          <p:spPr>
            <a:xfrm rot="0">
              <a:off x="241518" y="321121"/>
              <a:ext cx="727537" cy="587382"/>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Bold"/>
                </a:rPr>
                <a:t>IX</a:t>
              </a:r>
            </a:p>
          </p:txBody>
        </p:sp>
      </p:grpSp>
      <p:grpSp>
        <p:nvGrpSpPr>
          <p:cNvPr name="Group 21" id="21"/>
          <p:cNvGrpSpPr/>
          <p:nvPr/>
        </p:nvGrpSpPr>
        <p:grpSpPr>
          <a:xfrm rot="-5400000">
            <a:off x="16327592" y="8671463"/>
            <a:ext cx="955485" cy="218188"/>
            <a:chOff x="0" y="0"/>
            <a:chExt cx="1273980" cy="290918"/>
          </a:xfrm>
        </p:grpSpPr>
        <p:grpSp>
          <p:nvGrpSpPr>
            <p:cNvPr name="Group 22" id="22"/>
            <p:cNvGrpSpPr>
              <a:grpSpLocks noChangeAspect="true"/>
            </p:cNvGrpSpPr>
            <p:nvPr/>
          </p:nvGrpSpPr>
          <p:grpSpPr>
            <a:xfrm rot="0">
              <a:off x="983062" y="0"/>
              <a:ext cx="290918" cy="290918"/>
              <a:chOff x="0" y="0"/>
              <a:chExt cx="1708150" cy="1708150"/>
            </a:xfrm>
          </p:grpSpPr>
          <p:sp>
            <p:nvSpPr>
              <p:cNvPr name="Freeform 23" id="23"/>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4" id="24"/>
            <p:cNvGrpSpPr>
              <a:grpSpLocks noChangeAspect="true"/>
            </p:cNvGrpSpPr>
            <p:nvPr/>
          </p:nvGrpSpPr>
          <p:grpSpPr>
            <a:xfrm rot="0">
              <a:off x="489944" y="0"/>
              <a:ext cx="290918" cy="290918"/>
              <a:chOff x="0" y="0"/>
              <a:chExt cx="1708150" cy="1708150"/>
            </a:xfrm>
          </p:grpSpPr>
          <p:sp>
            <p:nvSpPr>
              <p:cNvPr name="Freeform 25" id="25"/>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6" id="26"/>
            <p:cNvGrpSpPr/>
            <p:nvPr/>
          </p:nvGrpSpPr>
          <p:grpSpPr>
            <a:xfrm rot="0">
              <a:off x="0" y="1587"/>
              <a:ext cx="287744" cy="287744"/>
              <a:chOff x="0" y="0"/>
              <a:chExt cx="6350000" cy="6350000"/>
            </a:xfrm>
          </p:grpSpPr>
          <p:sp>
            <p:nvSpPr>
              <p:cNvPr name="Freeform 27" id="2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DAFRjvl8oxk</dc:identifier>
  <dcterms:modified xsi:type="dcterms:W3CDTF">2011-08-01T06:04:30Z</dcterms:modified>
  <cp:revision>1</cp:revision>
  <dc:title>Police Body Cameras</dc:title>
</cp:coreProperties>
</file>