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handoutMasterIdLst>
    <p:handoutMasterId r:id="rId27"/>
  </p:handoutMasterIdLst>
  <p:sldIdLst>
    <p:sldId id="436" r:id="rId5"/>
    <p:sldId id="437" r:id="rId6"/>
    <p:sldId id="438" r:id="rId7"/>
    <p:sldId id="439" r:id="rId8"/>
    <p:sldId id="440" r:id="rId9"/>
    <p:sldId id="448" r:id="rId10"/>
    <p:sldId id="445" r:id="rId11"/>
    <p:sldId id="449" r:id="rId12"/>
    <p:sldId id="450" r:id="rId13"/>
    <p:sldId id="442" r:id="rId14"/>
    <p:sldId id="451" r:id="rId15"/>
    <p:sldId id="443" r:id="rId16"/>
    <p:sldId id="452" r:id="rId17"/>
    <p:sldId id="453" r:id="rId18"/>
    <p:sldId id="454" r:id="rId19"/>
    <p:sldId id="446" r:id="rId20"/>
    <p:sldId id="447" r:id="rId21"/>
    <p:sldId id="455" r:id="rId22"/>
    <p:sldId id="456" r:id="rId23"/>
    <p:sldId id="457" r:id="rId24"/>
    <p:sldId id="4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D929A"/>
    <a:srgbClr val="41969E"/>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95394" autoAdjust="0"/>
  </p:normalViewPr>
  <p:slideViewPr>
    <p:cSldViewPr snapToGrid="0">
      <p:cViewPr varScale="1">
        <p:scale>
          <a:sx n="53" d="100"/>
          <a:sy n="53" d="100"/>
        </p:scale>
        <p:origin x="36" y="1188"/>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DDF420-3F2B-4F54-BDBD-1F43CC14237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1DEDBE8-658A-44AD-9145-C3C0544BDAB0}">
      <dgm:prSet custT="1"/>
      <dgm:spPr/>
      <dgm:t>
        <a:bodyPr/>
        <a:lstStyle/>
        <a:p>
          <a:pPr>
            <a:lnSpc>
              <a:spcPct val="100000"/>
            </a:lnSpc>
          </a:pPr>
          <a:r>
            <a:rPr lang="en-US" sz="2000" dirty="0"/>
            <a:t>This project uses exploratory data analysis to generate insights for Microsoft. </a:t>
          </a:r>
        </a:p>
      </dgm:t>
    </dgm:pt>
    <dgm:pt modelId="{44C3D856-6836-4E63-8404-7F4D9DEDFF67}" type="parTrans" cxnId="{C6D07598-D989-4185-815F-EF6407B428AC}">
      <dgm:prSet/>
      <dgm:spPr/>
      <dgm:t>
        <a:bodyPr/>
        <a:lstStyle/>
        <a:p>
          <a:endParaRPr lang="en-US"/>
        </a:p>
      </dgm:t>
    </dgm:pt>
    <dgm:pt modelId="{5D5DEC18-9E78-48B1-844A-B709A919A459}" type="sibTrans" cxnId="{C6D07598-D989-4185-815F-EF6407B428AC}">
      <dgm:prSet/>
      <dgm:spPr/>
      <dgm:t>
        <a:bodyPr/>
        <a:lstStyle/>
        <a:p>
          <a:endParaRPr lang="en-US"/>
        </a:p>
      </dgm:t>
    </dgm:pt>
    <dgm:pt modelId="{7C5FE438-A50B-4A7B-9265-222C787ECCB8}">
      <dgm:prSet custT="1"/>
      <dgm:spPr/>
      <dgm:t>
        <a:bodyPr/>
        <a:lstStyle/>
        <a:p>
          <a:pPr>
            <a:lnSpc>
              <a:spcPct val="100000"/>
            </a:lnSpc>
          </a:pPr>
          <a:r>
            <a:rPr lang="en-US" sz="1400" dirty="0"/>
            <a:t>Tasked with exploring the performance of other films in the box office market, actionable insights have been drawn that aim to be useful to the head of Microsoft's new movie studio to help them decide what type of films to create.</a:t>
          </a:r>
        </a:p>
      </dgm:t>
    </dgm:pt>
    <dgm:pt modelId="{4EA638B5-0BBE-4BC7-8C43-2BAF01E8E27A}" type="parTrans" cxnId="{F242305C-1820-46F1-9F1F-F2DCF1D9F59C}">
      <dgm:prSet/>
      <dgm:spPr/>
      <dgm:t>
        <a:bodyPr/>
        <a:lstStyle/>
        <a:p>
          <a:endParaRPr lang="en-US"/>
        </a:p>
      </dgm:t>
    </dgm:pt>
    <dgm:pt modelId="{C25D6399-77CD-4989-B08F-21386C889B38}" type="sibTrans" cxnId="{F242305C-1820-46F1-9F1F-F2DCF1D9F59C}">
      <dgm:prSet/>
      <dgm:spPr/>
      <dgm:t>
        <a:bodyPr/>
        <a:lstStyle/>
        <a:p>
          <a:endParaRPr lang="en-US"/>
        </a:p>
      </dgm:t>
    </dgm:pt>
    <dgm:pt modelId="{B6054CCC-25BB-4DE7-AA63-BBEF695A0F8F}" type="pres">
      <dgm:prSet presAssocID="{8DDDF420-3F2B-4F54-BDBD-1F43CC142374}" presName="root" presStyleCnt="0">
        <dgm:presLayoutVars>
          <dgm:dir/>
          <dgm:resizeHandles val="exact"/>
        </dgm:presLayoutVars>
      </dgm:prSet>
      <dgm:spPr/>
    </dgm:pt>
    <dgm:pt modelId="{4BB80591-2863-477F-B873-18ED77B50C22}" type="pres">
      <dgm:prSet presAssocID="{F1DEDBE8-658A-44AD-9145-C3C0544BDAB0}" presName="compNode" presStyleCnt="0"/>
      <dgm:spPr/>
    </dgm:pt>
    <dgm:pt modelId="{81F14C48-B83E-426E-837F-A0BAFC11C503}" type="pres">
      <dgm:prSet presAssocID="{F1DEDBE8-658A-44AD-9145-C3C0544BD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E7CA0DB-0E59-4810-808A-141BCCE924D8}" type="pres">
      <dgm:prSet presAssocID="{F1DEDBE8-658A-44AD-9145-C3C0544BDAB0}" presName="spaceRect" presStyleCnt="0"/>
      <dgm:spPr/>
    </dgm:pt>
    <dgm:pt modelId="{9510E127-E3A0-4D40-BF0F-8DEBE3586A0A}" type="pres">
      <dgm:prSet presAssocID="{F1DEDBE8-658A-44AD-9145-C3C0544BDAB0}" presName="textRect" presStyleLbl="revTx" presStyleIdx="0" presStyleCnt="2">
        <dgm:presLayoutVars>
          <dgm:chMax val="1"/>
          <dgm:chPref val="1"/>
        </dgm:presLayoutVars>
      </dgm:prSet>
      <dgm:spPr/>
    </dgm:pt>
    <dgm:pt modelId="{2D9F9F0E-9FBA-47C0-BAF3-D07BCEA7E053}" type="pres">
      <dgm:prSet presAssocID="{5D5DEC18-9E78-48B1-844A-B709A919A459}" presName="sibTrans" presStyleCnt="0"/>
      <dgm:spPr/>
    </dgm:pt>
    <dgm:pt modelId="{6A1624D6-F623-4021-A49A-36CAC9CAE92A}" type="pres">
      <dgm:prSet presAssocID="{7C5FE438-A50B-4A7B-9265-222C787ECCB8}" presName="compNode" presStyleCnt="0"/>
      <dgm:spPr/>
    </dgm:pt>
    <dgm:pt modelId="{888B6F46-F2F5-4779-875A-B8AEBE43E6AA}" type="pres">
      <dgm:prSet presAssocID="{7C5FE438-A50B-4A7B-9265-222C787ECC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3F51E799-DB09-423B-A573-9471F13E0263}" type="pres">
      <dgm:prSet presAssocID="{7C5FE438-A50B-4A7B-9265-222C787ECCB8}" presName="spaceRect" presStyleCnt="0"/>
      <dgm:spPr/>
    </dgm:pt>
    <dgm:pt modelId="{9890DAD8-8DDB-4580-9D08-185F7E95E909}" type="pres">
      <dgm:prSet presAssocID="{7C5FE438-A50B-4A7B-9265-222C787ECCB8}" presName="textRect" presStyleLbl="revTx" presStyleIdx="1" presStyleCnt="2" custScaleX="106981" custScaleY="111916">
        <dgm:presLayoutVars>
          <dgm:chMax val="1"/>
          <dgm:chPref val="1"/>
        </dgm:presLayoutVars>
      </dgm:prSet>
      <dgm:spPr/>
    </dgm:pt>
  </dgm:ptLst>
  <dgm:cxnLst>
    <dgm:cxn modelId="{55D9CE19-4768-41C8-9721-F9F392771267}" type="presOf" srcId="{8DDDF420-3F2B-4F54-BDBD-1F43CC142374}" destId="{B6054CCC-25BB-4DE7-AA63-BBEF695A0F8F}" srcOrd="0" destOrd="0" presId="urn:microsoft.com/office/officeart/2018/2/layout/IconLabelList"/>
    <dgm:cxn modelId="{F242305C-1820-46F1-9F1F-F2DCF1D9F59C}" srcId="{8DDDF420-3F2B-4F54-BDBD-1F43CC142374}" destId="{7C5FE438-A50B-4A7B-9265-222C787ECCB8}" srcOrd="1" destOrd="0" parTransId="{4EA638B5-0BBE-4BC7-8C43-2BAF01E8E27A}" sibTransId="{C25D6399-77CD-4989-B08F-21386C889B38}"/>
    <dgm:cxn modelId="{8FEE1474-9EBC-43E4-9D90-13E9D253C2F8}" type="presOf" srcId="{F1DEDBE8-658A-44AD-9145-C3C0544BDAB0}" destId="{9510E127-E3A0-4D40-BF0F-8DEBE3586A0A}" srcOrd="0" destOrd="0" presId="urn:microsoft.com/office/officeart/2018/2/layout/IconLabelList"/>
    <dgm:cxn modelId="{6F70378F-1315-4697-9442-528DB6F2ACDE}" type="presOf" srcId="{7C5FE438-A50B-4A7B-9265-222C787ECCB8}" destId="{9890DAD8-8DDB-4580-9D08-185F7E95E909}" srcOrd="0" destOrd="0" presId="urn:microsoft.com/office/officeart/2018/2/layout/IconLabelList"/>
    <dgm:cxn modelId="{C6D07598-D989-4185-815F-EF6407B428AC}" srcId="{8DDDF420-3F2B-4F54-BDBD-1F43CC142374}" destId="{F1DEDBE8-658A-44AD-9145-C3C0544BDAB0}" srcOrd="0" destOrd="0" parTransId="{44C3D856-6836-4E63-8404-7F4D9DEDFF67}" sibTransId="{5D5DEC18-9E78-48B1-844A-B709A919A459}"/>
    <dgm:cxn modelId="{1822C0D3-E346-449A-9D7F-785FCE1A0B3C}" type="presParOf" srcId="{B6054CCC-25BB-4DE7-AA63-BBEF695A0F8F}" destId="{4BB80591-2863-477F-B873-18ED77B50C22}" srcOrd="0" destOrd="0" presId="urn:microsoft.com/office/officeart/2018/2/layout/IconLabelList"/>
    <dgm:cxn modelId="{80731165-423C-47A7-AE38-63452BCA0EC3}" type="presParOf" srcId="{4BB80591-2863-477F-B873-18ED77B50C22}" destId="{81F14C48-B83E-426E-837F-A0BAFC11C503}" srcOrd="0" destOrd="0" presId="urn:microsoft.com/office/officeart/2018/2/layout/IconLabelList"/>
    <dgm:cxn modelId="{A82A2C42-F2F7-4F78-B993-9AD23DFDF166}" type="presParOf" srcId="{4BB80591-2863-477F-B873-18ED77B50C22}" destId="{CE7CA0DB-0E59-4810-808A-141BCCE924D8}" srcOrd="1" destOrd="0" presId="urn:microsoft.com/office/officeart/2018/2/layout/IconLabelList"/>
    <dgm:cxn modelId="{28840BEA-E23D-41EA-A514-DD5BCDB33B5D}" type="presParOf" srcId="{4BB80591-2863-477F-B873-18ED77B50C22}" destId="{9510E127-E3A0-4D40-BF0F-8DEBE3586A0A}" srcOrd="2" destOrd="0" presId="urn:microsoft.com/office/officeart/2018/2/layout/IconLabelList"/>
    <dgm:cxn modelId="{044E1CAE-D67E-4A9F-ACED-FA2D24A69399}" type="presParOf" srcId="{B6054CCC-25BB-4DE7-AA63-BBEF695A0F8F}" destId="{2D9F9F0E-9FBA-47C0-BAF3-D07BCEA7E053}" srcOrd="1" destOrd="0" presId="urn:microsoft.com/office/officeart/2018/2/layout/IconLabelList"/>
    <dgm:cxn modelId="{E4D01635-BDAD-415F-B8BF-9D0B0FACAD2C}" type="presParOf" srcId="{B6054CCC-25BB-4DE7-AA63-BBEF695A0F8F}" destId="{6A1624D6-F623-4021-A49A-36CAC9CAE92A}" srcOrd="2" destOrd="0" presId="urn:microsoft.com/office/officeart/2018/2/layout/IconLabelList"/>
    <dgm:cxn modelId="{0FCB58D6-5A03-4397-AFB0-78E083CE0985}" type="presParOf" srcId="{6A1624D6-F623-4021-A49A-36CAC9CAE92A}" destId="{888B6F46-F2F5-4779-875A-B8AEBE43E6AA}" srcOrd="0" destOrd="0" presId="urn:microsoft.com/office/officeart/2018/2/layout/IconLabelList"/>
    <dgm:cxn modelId="{4D5B683F-668E-4F92-9C2C-1C97D2990E3A}" type="presParOf" srcId="{6A1624D6-F623-4021-A49A-36CAC9CAE92A}" destId="{3F51E799-DB09-423B-A573-9471F13E0263}" srcOrd="1" destOrd="0" presId="urn:microsoft.com/office/officeart/2018/2/layout/IconLabelList"/>
    <dgm:cxn modelId="{0BF14865-A019-48C9-9F6E-8B65FC639E0C}" type="presParOf" srcId="{6A1624D6-F623-4021-A49A-36CAC9CAE92A}" destId="{9890DAD8-8DDB-4580-9D08-185F7E95E9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14C48-B83E-426E-837F-A0BAFC11C503}">
      <dsp:nvSpPr>
        <dsp:cNvPr id="0" name=""/>
        <dsp:cNvSpPr/>
      </dsp:nvSpPr>
      <dsp:spPr>
        <a:xfrm>
          <a:off x="996050" y="336078"/>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0E127-E3A0-4D40-BF0F-8DEBE3586A0A}">
      <dsp:nvSpPr>
        <dsp:cNvPr id="0" name=""/>
        <dsp:cNvSpPr/>
      </dsp:nvSpPr>
      <dsp:spPr>
        <a:xfrm>
          <a:off x="46269" y="2354611"/>
          <a:ext cx="3453750" cy="107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This project uses exploratory data analysis to generate insights for Microsoft. </a:t>
          </a:r>
        </a:p>
      </dsp:txBody>
      <dsp:txXfrm>
        <a:off x="46269" y="2354611"/>
        <a:ext cx="3453750" cy="1076639"/>
      </dsp:txXfrm>
    </dsp:sp>
    <dsp:sp modelId="{888B6F46-F2F5-4779-875A-B8AEBE43E6AA}">
      <dsp:nvSpPr>
        <dsp:cNvPr id="0" name=""/>
        <dsp:cNvSpPr/>
      </dsp:nvSpPr>
      <dsp:spPr>
        <a:xfrm>
          <a:off x="5174760" y="304005"/>
          <a:ext cx="1554187" cy="155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0DAD8-8DDB-4580-9D08-185F7E95E909}">
      <dsp:nvSpPr>
        <dsp:cNvPr id="0" name=""/>
        <dsp:cNvSpPr/>
      </dsp:nvSpPr>
      <dsp:spPr>
        <a:xfrm>
          <a:off x="4104425" y="2258392"/>
          <a:ext cx="3694856" cy="120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Tasked with exploring the performance of other films in the box office market, actionable insights have been drawn that aim to be useful to the head of Microsoft's new movie studio to help them decide what type of films to create.</a:t>
          </a:r>
        </a:p>
      </dsp:txBody>
      <dsp:txXfrm>
        <a:off x="4104425" y="2258392"/>
        <a:ext cx="3694856" cy="12049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6/1/2024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6/1/2024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319660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781968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283496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16</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48165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366132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3231545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20</a:t>
            </a:fld>
            <a:endParaRPr lang="en-US" dirty="0"/>
          </a:p>
        </p:txBody>
      </p:sp>
    </p:spTree>
    <p:extLst>
      <p:ext uri="{BB962C8B-B14F-4D97-AF65-F5344CB8AC3E}">
        <p14:creationId xmlns:p14="http://schemas.microsoft.com/office/powerpoint/2010/main" val="12790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292546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411783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137500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3" r:id="rId20"/>
    <p:sldLayoutId id="2147483734" r:id="rId21"/>
    <p:sldLayoutId id="2147483735" r:id="rId22"/>
    <p:sldLayoutId id="2147483736" r:id="rId23"/>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jpe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microsoft.com/office/2007/relationships/hdphoto" Target="../media/hdphoto5.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microsoft.com/office/2007/relationships/hdphoto" Target="../media/hdphoto7.wdp"/></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microsoft.com/office/2007/relationships/hdphoto" Target="../media/hdphoto8.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hyperlink" Target="https://www.boxofficemojo.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2512780" y="887638"/>
            <a:ext cx="8203988" cy="2385914"/>
          </a:xfrm>
        </p:spPr>
        <p:txBody>
          <a:bodyPr>
            <a:normAutofit fontScale="90000"/>
          </a:bodyPr>
          <a:lstStyle/>
          <a:p>
            <a:r>
              <a:rPr lang="en-US" dirty="0">
                <a:solidFill>
                  <a:schemeClr val="bg2">
                    <a:lumMod val="95000"/>
                  </a:schemeClr>
                </a:solidFill>
                <a:cs typeface="Aldhabi" panose="020F0502020204030204" pitchFamily="2" charset="-78"/>
              </a:rPr>
              <a:t>EXPLORATORY DATA ANALYSIS FOR MICROSOFT’S NEW MOVIE STUDIO</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6" name="TextBox 5">
            <a:extLst>
              <a:ext uri="{FF2B5EF4-FFF2-40B4-BE49-F238E27FC236}">
                <a16:creationId xmlns:a16="http://schemas.microsoft.com/office/drawing/2014/main" id="{752B340D-EBA0-AB8F-E769-34BC9A2F3E76}"/>
              </a:ext>
            </a:extLst>
          </p:cNvPr>
          <p:cNvSpPr txBox="1"/>
          <p:nvPr/>
        </p:nvSpPr>
        <p:spPr>
          <a:xfrm>
            <a:off x="2512780" y="3584449"/>
            <a:ext cx="8203988" cy="2523768"/>
          </a:xfrm>
          <a:prstGeom prst="rect">
            <a:avLst/>
          </a:prstGeom>
          <a:noFill/>
        </p:spPr>
        <p:txBody>
          <a:bodyPr wrap="square" rtlCol="0">
            <a:spAutoFit/>
          </a:bodyPr>
          <a:lstStyle/>
          <a:p>
            <a:pPr algn="ctr"/>
            <a:r>
              <a:rPr lang="en-US" sz="2800" dirty="0">
                <a:solidFill>
                  <a:schemeClr val="bg2">
                    <a:lumMod val="95000"/>
                  </a:schemeClr>
                </a:solidFill>
              </a:rPr>
              <a:t>Insights for Creating Successful Movies</a:t>
            </a:r>
          </a:p>
          <a:p>
            <a:pPr algn="ctr"/>
            <a:endParaRPr lang="en-US" sz="2800" dirty="0">
              <a:solidFill>
                <a:schemeClr val="bg2">
                  <a:lumMod val="95000"/>
                </a:schemeClr>
              </a:solidFill>
            </a:endParaRPr>
          </a:p>
          <a:p>
            <a:pPr algn="ctr"/>
            <a:r>
              <a:rPr lang="en-US" sz="2800" dirty="0">
                <a:solidFill>
                  <a:schemeClr val="bg2">
                    <a:lumMod val="95000"/>
                  </a:schemeClr>
                </a:solidFill>
              </a:rPr>
              <a:t>Keziah Gicheha</a:t>
            </a:r>
          </a:p>
          <a:p>
            <a:pPr algn="ctr"/>
            <a:endParaRPr lang="en-US" sz="2800" dirty="0">
              <a:solidFill>
                <a:schemeClr val="bg2">
                  <a:lumMod val="95000"/>
                </a:schemeClr>
              </a:solidFill>
            </a:endParaRPr>
          </a:p>
          <a:p>
            <a:pPr algn="ctr"/>
            <a:r>
              <a:rPr lang="en-US" sz="2800" dirty="0">
                <a:solidFill>
                  <a:schemeClr val="bg2">
                    <a:lumMod val="95000"/>
                  </a:schemeClr>
                </a:solidFill>
              </a:rPr>
              <a:t>3/06/2024</a:t>
            </a:r>
          </a:p>
          <a:p>
            <a:endParaRPr lang="en-KE"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3. Most Common Movie Genres</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10</a:t>
            </a:fld>
            <a:endParaRPr lang="en-US" sz="1400" b="1" cap="all" spc="300">
              <a:solidFill>
                <a:srgbClr val="FFFFFF"/>
              </a:solidFill>
            </a:endParaRPr>
          </a:p>
        </p:txBody>
      </p:sp>
      <p:pic>
        <p:nvPicPr>
          <p:cNvPr id="9" name="Picture 8" descr="A graph of a number of movies&#10;&#10;Description automatically generated with medium confidence">
            <a:extLst>
              <a:ext uri="{FF2B5EF4-FFF2-40B4-BE49-F238E27FC236}">
                <a16:creationId xmlns:a16="http://schemas.microsoft.com/office/drawing/2014/main" id="{331E57E3-103C-8A2A-A8E4-9E89AFBE3EF8}"/>
              </a:ext>
            </a:extLst>
          </p:cNvPr>
          <p:cNvPicPr>
            <a:picLocks noChangeAspect="1"/>
          </p:cNvPicPr>
          <p:nvPr/>
        </p:nvPicPr>
        <p:blipFill>
          <a:blip r:embed="rId3">
            <a:alphaModFix/>
            <a:duotone>
              <a:prstClr val="black"/>
              <a:srgbClr val="3D929A">
                <a:tint val="45000"/>
                <a:satMod val="400000"/>
              </a:srgbClr>
            </a:duotone>
            <a:extLst>
              <a:ext uri="{BEBA8EAE-BF5A-486C-A8C5-ECC9F3942E4B}">
                <a14:imgProps xmlns:a14="http://schemas.microsoft.com/office/drawing/2010/main">
                  <a14:imgLayer r:embed="rId4">
                    <a14:imgEffect>
                      <a14:sharpenSoften amount="25000"/>
                    </a14:imgEffect>
                    <a14:imgEffect>
                      <a14:colorTemperature colorTemp="4700"/>
                    </a14:imgEffect>
                  </a14:imgLayer>
                </a14:imgProps>
              </a:ext>
            </a:extLst>
          </a:blip>
          <a:stretch>
            <a:fillRect/>
          </a:stretch>
        </p:blipFill>
        <p:spPr>
          <a:xfrm>
            <a:off x="4751643" y="2133600"/>
            <a:ext cx="7445253" cy="4724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5">
            <a:alphaModFix amt="70000"/>
          </a:blip>
          <a:srcRect t="12496" b="3234"/>
          <a:stretch/>
        </p:blipFill>
        <p:spPr>
          <a:xfrm>
            <a:off x="-4895" y="2133599"/>
            <a:ext cx="4751642" cy="4724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186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7C19-6A17-6CA5-00FA-C3CB67D34B9E}"/>
              </a:ext>
            </a:extLst>
          </p:cNvPr>
          <p:cNvSpPr>
            <a:spLocks noGrp="1"/>
          </p:cNvSpPr>
          <p:nvPr>
            <p:ph type="title"/>
          </p:nvPr>
        </p:nvSpPr>
        <p:spPr>
          <a:xfrm>
            <a:off x="1008295" y="136722"/>
            <a:ext cx="10202248" cy="1325890"/>
          </a:xfrm>
        </p:spPr>
        <p:txBody>
          <a:bodyPr>
            <a:normAutofit/>
          </a:bodyPr>
          <a:lstStyle/>
          <a:p>
            <a:pPr algn="ctr"/>
            <a:r>
              <a:rPr lang="en-US" sz="3200" dirty="0"/>
              <a:t>4. Average rating based on each genre?</a:t>
            </a:r>
            <a:endParaRPr lang="en-KE" sz="3200" dirty="0"/>
          </a:p>
        </p:txBody>
      </p:sp>
      <p:sp>
        <p:nvSpPr>
          <p:cNvPr id="3" name="Slide Number Placeholder 2">
            <a:extLst>
              <a:ext uri="{FF2B5EF4-FFF2-40B4-BE49-F238E27FC236}">
                <a16:creationId xmlns:a16="http://schemas.microsoft.com/office/drawing/2014/main" id="{6855BBDE-404E-A548-DF05-D1D722DAF648}"/>
              </a:ext>
            </a:extLst>
          </p:cNvPr>
          <p:cNvSpPr>
            <a:spLocks noGrp="1"/>
          </p:cNvSpPr>
          <p:nvPr>
            <p:ph type="sldNum" sz="quarter" idx="12"/>
          </p:nvPr>
        </p:nvSpPr>
        <p:spPr/>
        <p:txBody>
          <a:bodyPr/>
          <a:lstStyle/>
          <a:p>
            <a:fld id="{08AB70BE-1769-45B8-85A6-0C837432C7E6}" type="slidenum">
              <a:rPr lang="en-US" smtClean="0"/>
              <a:pPr/>
              <a:t>11</a:t>
            </a:fld>
            <a:endParaRPr lang="en-US" dirty="0"/>
          </a:p>
        </p:txBody>
      </p:sp>
      <p:pic>
        <p:nvPicPr>
          <p:cNvPr id="7" name="Picture 6">
            <a:extLst>
              <a:ext uri="{FF2B5EF4-FFF2-40B4-BE49-F238E27FC236}">
                <a16:creationId xmlns:a16="http://schemas.microsoft.com/office/drawing/2014/main" id="{15A7B46B-CA67-21E7-B97A-6985B77757B0}"/>
              </a:ext>
            </a:extLst>
          </p:cNvPr>
          <p:cNvPicPr>
            <a:picLocks noChangeAspect="1"/>
          </p:cNvPicPr>
          <p:nvPr/>
        </p:nvPicPr>
        <p:blipFill>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49192" y="1054772"/>
            <a:ext cx="10720453" cy="5562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1567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5. Distribution of Foreign Gross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12</a:t>
            </a:fld>
            <a:endParaRPr lang="en-US" dirty="0"/>
          </a:p>
        </p:txBody>
      </p:sp>
      <p:pic>
        <p:nvPicPr>
          <p:cNvPr id="11" name="Content Placeholder 10">
            <a:extLst>
              <a:ext uri="{FF2B5EF4-FFF2-40B4-BE49-F238E27FC236}">
                <a16:creationId xmlns:a16="http://schemas.microsoft.com/office/drawing/2014/main" id="{46B85F61-6A54-0428-BFBB-66D2CDB708EC}"/>
              </a:ext>
            </a:extLst>
          </p:cNvPr>
          <p:cNvPicPr>
            <a:picLocks noGrp="1" noChangeAspect="1"/>
          </p:cNvPicPr>
          <p:nvPr>
            <p:ph sz="quarter" idx="10"/>
          </p:nvPr>
        </p:nvPicPr>
        <p:blipFill>
          <a:blip r:embed="rId3">
            <a:duotone>
              <a:prstClr val="black"/>
              <a:srgbClr val="3D929A">
                <a:tint val="45000"/>
                <a:satMod val="400000"/>
              </a:srgbClr>
            </a:duotone>
            <a:alphaModFix/>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863871" y="1440215"/>
            <a:ext cx="8464258" cy="5271480"/>
          </a:xfrm>
        </p:spPr>
      </p:pic>
    </p:spTree>
    <p:extLst>
      <p:ext uri="{BB962C8B-B14F-4D97-AF65-F5344CB8AC3E}">
        <p14:creationId xmlns:p14="http://schemas.microsoft.com/office/powerpoint/2010/main" val="415424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6. Distribution of movies per year</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13</a:t>
            </a:fld>
            <a:endParaRPr lang="en-US" sz="1400" b="1" cap="all" spc="300">
              <a:solidFill>
                <a:srgbClr val="FFFFFF"/>
              </a:solidFill>
            </a:endParaRPr>
          </a:p>
        </p:txBody>
      </p:sp>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3">
            <a:alphaModFix amt="70000"/>
          </a:blip>
          <a:srcRect t="12496" b="3234"/>
          <a:stretch/>
        </p:blipFill>
        <p:spPr>
          <a:xfrm>
            <a:off x="142912" y="2202945"/>
            <a:ext cx="4643718" cy="4617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B41A41FC-57FD-52E7-4744-9B015A1ACAF7}"/>
              </a:ext>
            </a:extLst>
          </p:cNvPr>
          <p:cNvPicPr>
            <a:picLocks noChangeAspect="1"/>
          </p:cNvPicPr>
          <p:nvPr/>
        </p:nvPicPr>
        <p:blipFill>
          <a:blip r:embed="rId4">
            <a:duotone>
              <a:prstClr val="black"/>
              <a:srgbClr val="3D929A">
                <a:tint val="45000"/>
                <a:satMod val="400000"/>
              </a:srgbClr>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29542" y="2189430"/>
            <a:ext cx="7081807" cy="4630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7397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954085" y="241261"/>
            <a:ext cx="9590215" cy="1018158"/>
          </a:xfrm>
        </p:spPr>
        <p:txBody>
          <a:bodyPr/>
          <a:lstStyle/>
          <a:p>
            <a:r>
              <a:rPr lang="en-US" dirty="0"/>
              <a:t>7. Comparison of Gross revenues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7" name="Content Placeholder 6">
            <a:extLst>
              <a:ext uri="{FF2B5EF4-FFF2-40B4-BE49-F238E27FC236}">
                <a16:creationId xmlns:a16="http://schemas.microsoft.com/office/drawing/2014/main" id="{5D3C55DC-7438-07A0-6C73-DE504F12E62C}"/>
              </a:ext>
            </a:extLst>
          </p:cNvPr>
          <p:cNvPicPr>
            <a:picLocks noGrp="1" noChangeAspect="1"/>
          </p:cNvPicPr>
          <p:nvPr>
            <p:ph sz="quarter" idx="10"/>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563968" y="1340488"/>
            <a:ext cx="7607810" cy="5470565"/>
          </a:xfrm>
        </p:spPr>
      </p:pic>
    </p:spTree>
    <p:extLst>
      <p:ext uri="{BB962C8B-B14F-4D97-AF65-F5344CB8AC3E}">
        <p14:creationId xmlns:p14="http://schemas.microsoft.com/office/powerpoint/2010/main" val="110435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Domestic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15</a:t>
            </a:fld>
            <a:endParaRPr lang="en-US" dirty="0"/>
          </a:p>
        </p:txBody>
      </p:sp>
      <p:pic>
        <p:nvPicPr>
          <p:cNvPr id="12" name="Content Placeholder 11">
            <a:extLst>
              <a:ext uri="{FF2B5EF4-FFF2-40B4-BE49-F238E27FC236}">
                <a16:creationId xmlns:a16="http://schemas.microsoft.com/office/drawing/2014/main" id="{BDA8C7D0-2562-938E-53A4-219390EA7BAF}"/>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072897" y="947453"/>
            <a:ext cx="8874576" cy="5888738"/>
          </a:xfrm>
        </p:spPr>
      </p:pic>
    </p:spTree>
    <p:extLst>
      <p:ext uri="{BB962C8B-B14F-4D97-AF65-F5344CB8AC3E}">
        <p14:creationId xmlns:p14="http://schemas.microsoft.com/office/powerpoint/2010/main" val="126567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Foreign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16</a:t>
            </a:fld>
            <a:endParaRPr lang="en-US" dirty="0"/>
          </a:p>
        </p:txBody>
      </p:sp>
      <p:pic>
        <p:nvPicPr>
          <p:cNvPr id="15" name="Content Placeholder 14">
            <a:extLst>
              <a:ext uri="{FF2B5EF4-FFF2-40B4-BE49-F238E27FC236}">
                <a16:creationId xmlns:a16="http://schemas.microsoft.com/office/drawing/2014/main" id="{E30E38CF-8912-5BFA-FC93-10EDCE05A125}"/>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616435" y="913157"/>
            <a:ext cx="8959129" cy="5944843"/>
          </a:xfrm>
        </p:spPr>
      </p:pic>
    </p:spTree>
    <p:extLst>
      <p:ext uri="{BB962C8B-B14F-4D97-AF65-F5344CB8AC3E}">
        <p14:creationId xmlns:p14="http://schemas.microsoft.com/office/powerpoint/2010/main" val="51706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p:txBody>
          <a:bodyPr/>
          <a:lstStyle/>
          <a:p>
            <a:r>
              <a:rPr lang="en-US" dirty="0"/>
              <a:t>Top-rated movies by Gross revenues</a:t>
            </a:r>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17</a:t>
            </a:fld>
            <a:endParaRPr lang="en-US" dirty="0"/>
          </a:p>
        </p:txBody>
      </p:sp>
      <p:graphicFrame>
        <p:nvGraphicFramePr>
          <p:cNvPr id="7" name="Table Placeholder 6">
            <a:extLst>
              <a:ext uri="{FF2B5EF4-FFF2-40B4-BE49-F238E27FC236}">
                <a16:creationId xmlns:a16="http://schemas.microsoft.com/office/drawing/2014/main" id="{DF98E798-AC02-1606-7030-C3A7D85F3BBC}"/>
              </a:ext>
            </a:extLst>
          </p:cNvPr>
          <p:cNvGraphicFramePr>
            <a:graphicFrameLocks noGrp="1"/>
          </p:cNvGraphicFramePr>
          <p:nvPr>
            <p:ph type="tbl" sz="quarter" idx="10"/>
            <p:extLst>
              <p:ext uri="{D42A27DB-BD31-4B8C-83A1-F6EECF244321}">
                <p14:modId xmlns:p14="http://schemas.microsoft.com/office/powerpoint/2010/main" val="3629749069"/>
              </p:ext>
            </p:extLst>
          </p:nvPr>
        </p:nvGraphicFramePr>
        <p:xfrm>
          <a:off x="1365250" y="2295525"/>
          <a:ext cx="9448800" cy="3743960"/>
        </p:xfrm>
        <a:graphic>
          <a:graphicData uri="http://schemas.openxmlformats.org/drawingml/2006/table">
            <a:tbl>
              <a:tblPr firstRow="1" bandRow="1">
                <a:tableStyleId>{0E3FDE45-AF77-4B5C-9715-49D594BDF05E}</a:tableStyleId>
              </a:tblPr>
              <a:tblGrid>
                <a:gridCol w="3149600">
                  <a:extLst>
                    <a:ext uri="{9D8B030D-6E8A-4147-A177-3AD203B41FA5}">
                      <a16:colId xmlns:a16="http://schemas.microsoft.com/office/drawing/2014/main" val="2526957978"/>
                    </a:ext>
                  </a:extLst>
                </a:gridCol>
                <a:gridCol w="3149600">
                  <a:extLst>
                    <a:ext uri="{9D8B030D-6E8A-4147-A177-3AD203B41FA5}">
                      <a16:colId xmlns:a16="http://schemas.microsoft.com/office/drawing/2014/main" val="2968091722"/>
                    </a:ext>
                  </a:extLst>
                </a:gridCol>
                <a:gridCol w="3149600">
                  <a:extLst>
                    <a:ext uri="{9D8B030D-6E8A-4147-A177-3AD203B41FA5}">
                      <a16:colId xmlns:a16="http://schemas.microsoft.com/office/drawing/2014/main" val="2600972804"/>
                    </a:ext>
                  </a:extLst>
                </a:gridCol>
              </a:tblGrid>
              <a:tr h="370840">
                <a:tc>
                  <a:txBody>
                    <a:bodyPr/>
                    <a:lstStyle/>
                    <a:p>
                      <a:pPr algn="r" fontAlgn="ctr"/>
                      <a:br>
                        <a:rPr lang="en-US" dirty="0">
                          <a:effectLst/>
                        </a:rPr>
                      </a:br>
                      <a:r>
                        <a:rPr lang="en-US" dirty="0">
                          <a:effectLst/>
                        </a:rPr>
                        <a:t>id</a:t>
                      </a:r>
                    </a:p>
                  </a:txBody>
                  <a:tcPr marL="76200" marR="76200" marT="38100" marB="38100" anchor="ctr"/>
                </a:tc>
                <a:tc>
                  <a:txBody>
                    <a:bodyPr/>
                    <a:lstStyle/>
                    <a:p>
                      <a:pPr algn="ctr" fontAlgn="ctr"/>
                      <a:r>
                        <a:rPr lang="en-US" dirty="0">
                          <a:effectLst/>
                        </a:rPr>
                        <a:t>TITLE</a:t>
                      </a: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TOTAL_GROSS</a:t>
                      </a:r>
                    </a:p>
                    <a:p>
                      <a:pPr algn="ctr"/>
                      <a:endParaRPr lang="en-KE" dirty="0"/>
                    </a:p>
                  </a:txBody>
                  <a:tcPr/>
                </a:tc>
                <a:extLst>
                  <a:ext uri="{0D108BD9-81ED-4DB2-BD59-A6C34878D82A}">
                    <a16:rowId xmlns:a16="http://schemas.microsoft.com/office/drawing/2014/main" val="2411097293"/>
                  </a:ext>
                </a:extLst>
              </a:tr>
              <a:tr h="370840">
                <a:tc>
                  <a:txBody>
                    <a:bodyPr/>
                    <a:lstStyle/>
                    <a:p>
                      <a:pPr algn="r" fontAlgn="ctr"/>
                      <a:r>
                        <a:rPr lang="en-KE" b="0">
                          <a:effectLst/>
                        </a:rPr>
                        <a:t>727</a:t>
                      </a:r>
                    </a:p>
                  </a:txBody>
                  <a:tcPr marL="76200" marR="76200" marT="38100" marB="38100" anchor="ctr"/>
                </a:tc>
                <a:tc>
                  <a:txBody>
                    <a:bodyPr/>
                    <a:lstStyle/>
                    <a:p>
                      <a:r>
                        <a:rPr lang="en-US">
                          <a:effectLst/>
                        </a:rPr>
                        <a:t>Marvel's The Avengers</a:t>
                      </a:r>
                    </a:p>
                  </a:txBody>
                  <a:tcPr marL="76200" marR="76200" marT="38100" marB="38100" anchor="ctr"/>
                </a:tc>
                <a:tc>
                  <a:txBody>
                    <a:bodyPr/>
                    <a:lstStyle/>
                    <a:p>
                      <a:r>
                        <a:rPr lang="en-US" dirty="0">
                          <a:effectLst/>
                        </a:rPr>
                        <a:t>1.518900e+09</a:t>
                      </a:r>
                    </a:p>
                  </a:txBody>
                  <a:tcPr marL="76200" marR="76200" marT="38100" marB="38100" anchor="ctr"/>
                </a:tc>
                <a:extLst>
                  <a:ext uri="{0D108BD9-81ED-4DB2-BD59-A6C34878D82A}">
                    <a16:rowId xmlns:a16="http://schemas.microsoft.com/office/drawing/2014/main" val="406205788"/>
                  </a:ext>
                </a:extLst>
              </a:tr>
              <a:tr h="370840">
                <a:tc>
                  <a:txBody>
                    <a:bodyPr/>
                    <a:lstStyle/>
                    <a:p>
                      <a:pPr algn="r" fontAlgn="ctr"/>
                      <a:r>
                        <a:rPr lang="en-KE" b="0">
                          <a:effectLst/>
                        </a:rPr>
                        <a:t>1875</a:t>
                      </a:r>
                    </a:p>
                  </a:txBody>
                  <a:tcPr marL="76200" marR="76200" marT="38100" marB="38100" anchor="ctr"/>
                </a:tc>
                <a:tc>
                  <a:txBody>
                    <a:bodyPr/>
                    <a:lstStyle/>
                    <a:p>
                      <a:r>
                        <a:rPr lang="en-US">
                          <a:effectLst/>
                        </a:rPr>
                        <a:t>Avengers: Age of Ultron</a:t>
                      </a:r>
                    </a:p>
                  </a:txBody>
                  <a:tcPr marL="76200" marR="76200" marT="38100" marB="38100" anchor="ctr"/>
                </a:tc>
                <a:tc>
                  <a:txBody>
                    <a:bodyPr/>
                    <a:lstStyle/>
                    <a:p>
                      <a:r>
                        <a:rPr lang="en-US">
                          <a:effectLst/>
                        </a:rPr>
                        <a:t>1.405400e+09</a:t>
                      </a:r>
                    </a:p>
                  </a:txBody>
                  <a:tcPr marL="76200" marR="76200" marT="38100" marB="38100" anchor="ctr"/>
                </a:tc>
                <a:extLst>
                  <a:ext uri="{0D108BD9-81ED-4DB2-BD59-A6C34878D82A}">
                    <a16:rowId xmlns:a16="http://schemas.microsoft.com/office/drawing/2014/main" val="3965304939"/>
                  </a:ext>
                </a:extLst>
              </a:tr>
              <a:tr h="370840">
                <a:tc>
                  <a:txBody>
                    <a:bodyPr/>
                    <a:lstStyle/>
                    <a:p>
                      <a:pPr algn="r" fontAlgn="ctr"/>
                      <a:r>
                        <a:rPr lang="en-KE" b="0">
                          <a:effectLst/>
                        </a:rPr>
                        <a:t>3080</a:t>
                      </a:r>
                    </a:p>
                  </a:txBody>
                  <a:tcPr marL="76200" marR="76200" marT="38100" marB="38100" anchor="ctr"/>
                </a:tc>
                <a:tc>
                  <a:txBody>
                    <a:bodyPr/>
                    <a:lstStyle/>
                    <a:p>
                      <a:r>
                        <a:rPr lang="en-US">
                          <a:effectLst/>
                        </a:rPr>
                        <a:t>Black Panther</a:t>
                      </a:r>
                    </a:p>
                  </a:txBody>
                  <a:tcPr marL="76200" marR="76200" marT="38100" marB="38100" anchor="ctr"/>
                </a:tc>
                <a:tc>
                  <a:txBody>
                    <a:bodyPr/>
                    <a:lstStyle/>
                    <a:p>
                      <a:r>
                        <a:rPr lang="en-US">
                          <a:effectLst/>
                        </a:rPr>
                        <a:t>1.347000e+09</a:t>
                      </a:r>
                    </a:p>
                  </a:txBody>
                  <a:tcPr marL="76200" marR="76200" marT="38100" marB="38100" anchor="ctr"/>
                </a:tc>
                <a:extLst>
                  <a:ext uri="{0D108BD9-81ED-4DB2-BD59-A6C34878D82A}">
                    <a16:rowId xmlns:a16="http://schemas.microsoft.com/office/drawing/2014/main" val="4152977493"/>
                  </a:ext>
                </a:extLst>
              </a:tr>
              <a:tr h="370840">
                <a:tc>
                  <a:txBody>
                    <a:bodyPr/>
                    <a:lstStyle/>
                    <a:p>
                      <a:pPr algn="r" fontAlgn="ctr"/>
                      <a:r>
                        <a:rPr lang="en-KE" b="0">
                          <a:effectLst/>
                        </a:rPr>
                        <a:t>328</a:t>
                      </a:r>
                    </a:p>
                  </a:txBody>
                  <a:tcPr marL="76200" marR="76200" marT="38100" marB="38100" anchor="ctr"/>
                </a:tc>
                <a:tc>
                  <a:txBody>
                    <a:bodyPr/>
                    <a:lstStyle/>
                    <a:p>
                      <a:r>
                        <a:rPr lang="en-US">
                          <a:effectLst/>
                        </a:rPr>
                        <a:t>Harry Potter and the Deathly Hallows Part 2</a:t>
                      </a:r>
                    </a:p>
                  </a:txBody>
                  <a:tcPr marL="76200" marR="76200" marT="38100" marB="38100" anchor="ctr"/>
                </a:tc>
                <a:tc>
                  <a:txBody>
                    <a:bodyPr/>
                    <a:lstStyle/>
                    <a:p>
                      <a:r>
                        <a:rPr lang="en-US" dirty="0">
                          <a:effectLst/>
                        </a:rPr>
                        <a:t>1.341500e+09</a:t>
                      </a:r>
                    </a:p>
                  </a:txBody>
                  <a:tcPr marL="76200" marR="76200" marT="38100" marB="38100" anchor="ctr"/>
                </a:tc>
                <a:extLst>
                  <a:ext uri="{0D108BD9-81ED-4DB2-BD59-A6C34878D82A}">
                    <a16:rowId xmlns:a16="http://schemas.microsoft.com/office/drawing/2014/main" val="1659270342"/>
                  </a:ext>
                </a:extLst>
              </a:tr>
              <a:tr h="370840">
                <a:tc>
                  <a:txBody>
                    <a:bodyPr/>
                    <a:lstStyle/>
                    <a:p>
                      <a:pPr algn="r" fontAlgn="ctr"/>
                      <a:r>
                        <a:rPr lang="en-KE" b="0">
                          <a:effectLst/>
                        </a:rPr>
                        <a:t>2758</a:t>
                      </a:r>
                    </a:p>
                  </a:txBody>
                  <a:tcPr marL="76200" marR="76200" marT="38100" marB="38100" anchor="ctr"/>
                </a:tc>
                <a:tc>
                  <a:txBody>
                    <a:bodyPr/>
                    <a:lstStyle/>
                    <a:p>
                      <a:r>
                        <a:rPr lang="en-US">
                          <a:effectLst/>
                        </a:rPr>
                        <a:t>Star Wars: The Last Jedi</a:t>
                      </a:r>
                    </a:p>
                  </a:txBody>
                  <a:tcPr marL="76200" marR="76200" marT="38100" marB="38100" anchor="ctr"/>
                </a:tc>
                <a:tc>
                  <a:txBody>
                    <a:bodyPr/>
                    <a:lstStyle/>
                    <a:p>
                      <a:r>
                        <a:rPr lang="en-US">
                          <a:effectLst/>
                        </a:rPr>
                        <a:t>1.332600e+09</a:t>
                      </a:r>
                    </a:p>
                  </a:txBody>
                  <a:tcPr marL="76200" marR="76200" marT="38100" marB="38100" anchor="ctr"/>
                </a:tc>
                <a:extLst>
                  <a:ext uri="{0D108BD9-81ED-4DB2-BD59-A6C34878D82A}">
                    <a16:rowId xmlns:a16="http://schemas.microsoft.com/office/drawing/2014/main" val="2997317943"/>
                  </a:ext>
                </a:extLst>
              </a:tr>
              <a:tr h="370840">
                <a:tc>
                  <a:txBody>
                    <a:bodyPr/>
                    <a:lstStyle/>
                    <a:p>
                      <a:pPr algn="r" fontAlgn="ctr"/>
                      <a:r>
                        <a:rPr lang="en-KE" b="0">
                          <a:effectLst/>
                        </a:rPr>
                        <a:t>3081</a:t>
                      </a:r>
                    </a:p>
                  </a:txBody>
                  <a:tcPr marL="76200" marR="76200" marT="38100" marB="38100" anchor="ctr"/>
                </a:tc>
                <a:tc>
                  <a:txBody>
                    <a:bodyPr/>
                    <a:lstStyle/>
                    <a:p>
                      <a:r>
                        <a:rPr lang="en-US">
                          <a:effectLst/>
                        </a:rPr>
                        <a:t>Jurassic World: Fallen Kingdom</a:t>
                      </a:r>
                    </a:p>
                  </a:txBody>
                  <a:tcPr marL="76200" marR="76200" marT="38100" marB="38100" anchor="ctr"/>
                </a:tc>
                <a:tc>
                  <a:txBody>
                    <a:bodyPr/>
                    <a:lstStyle/>
                    <a:p>
                      <a:r>
                        <a:rPr lang="en-US">
                          <a:effectLst/>
                        </a:rPr>
                        <a:t>1.309500e+09</a:t>
                      </a:r>
                    </a:p>
                  </a:txBody>
                  <a:tcPr marL="76200" marR="76200" marT="38100" marB="38100" anchor="ctr"/>
                </a:tc>
                <a:extLst>
                  <a:ext uri="{0D108BD9-81ED-4DB2-BD59-A6C34878D82A}">
                    <a16:rowId xmlns:a16="http://schemas.microsoft.com/office/drawing/2014/main" val="1969125889"/>
                  </a:ext>
                </a:extLst>
              </a:tr>
              <a:tr h="370840">
                <a:tc>
                  <a:txBody>
                    <a:bodyPr/>
                    <a:lstStyle/>
                    <a:p>
                      <a:pPr algn="r" fontAlgn="ctr"/>
                      <a:r>
                        <a:rPr lang="en-KE" b="0">
                          <a:effectLst/>
                        </a:rPr>
                        <a:t>1127</a:t>
                      </a:r>
                    </a:p>
                  </a:txBody>
                  <a:tcPr marL="76200" marR="76200" marT="38100" marB="38100" anchor="ctr"/>
                </a:tc>
                <a:tc>
                  <a:txBody>
                    <a:bodyPr/>
                    <a:lstStyle/>
                    <a:p>
                      <a:r>
                        <a:rPr lang="en-US">
                          <a:effectLst/>
                        </a:rPr>
                        <a:t>Frozen</a:t>
                      </a:r>
                    </a:p>
                  </a:txBody>
                  <a:tcPr marL="76200" marR="76200" marT="38100" marB="38100" anchor="ctr"/>
                </a:tc>
                <a:tc>
                  <a:txBody>
                    <a:bodyPr/>
                    <a:lstStyle/>
                    <a:p>
                      <a:r>
                        <a:rPr lang="en-US" dirty="0">
                          <a:effectLst/>
                        </a:rPr>
                        <a:t>1.276400e+09</a:t>
                      </a:r>
                    </a:p>
                  </a:txBody>
                  <a:tcPr marL="76200" marR="76200" marT="38100" marB="38100" anchor="ctr"/>
                </a:tc>
                <a:extLst>
                  <a:ext uri="{0D108BD9-81ED-4DB2-BD59-A6C34878D82A}">
                    <a16:rowId xmlns:a16="http://schemas.microsoft.com/office/drawing/2014/main" val="2234043872"/>
                  </a:ext>
                </a:extLst>
              </a:tr>
            </a:tbl>
          </a:graphicData>
        </a:graphic>
      </p:graphicFrame>
    </p:spTree>
    <p:extLst>
      <p:ext uri="{BB962C8B-B14F-4D97-AF65-F5344CB8AC3E}">
        <p14:creationId xmlns:p14="http://schemas.microsoft.com/office/powerpoint/2010/main" val="163180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Recommendations </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4"/>
            <a:ext cx="7652356" cy="479482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Focus on popular movie genres with a high rating – Invest in genres that are consistently performing well at the box office(Documentaries, Action, Drama, Adventure, Comedy,)</a:t>
            </a:r>
          </a:p>
          <a:p>
            <a:r>
              <a:rPr lang="en-US" sz="2400" dirty="0">
                <a:solidFill>
                  <a:schemeClr val="bg1"/>
                </a:solidFill>
              </a:rPr>
              <a:t>Benchmark on studios that have a high domestic gross and foreign gross(BV, P\DW, WB, Uni,)- possibly collaborate in new movies with them.</a:t>
            </a:r>
          </a:p>
          <a:p>
            <a:r>
              <a:rPr lang="en-US" sz="2400" dirty="0">
                <a:solidFill>
                  <a:schemeClr val="bg1"/>
                </a:solidFill>
              </a:rPr>
              <a:t>Adapt to Trends: Monitor and adapt to changing genre trends to stay relevant.</a:t>
            </a: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387502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Next steps</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Further analysis of specific sub-genres or niche markets</a:t>
            </a:r>
          </a:p>
          <a:p>
            <a:r>
              <a:rPr lang="en-US" sz="2400" dirty="0">
                <a:solidFill>
                  <a:schemeClr val="bg1"/>
                </a:solidFill>
              </a:rPr>
              <a:t>Research on production costs vs. revenue for different genres</a:t>
            </a:r>
          </a:p>
          <a:p>
            <a:r>
              <a:rPr lang="en-US" sz="2400" dirty="0">
                <a:solidFill>
                  <a:schemeClr val="bg1"/>
                </a:solidFill>
              </a:rPr>
              <a:t>Pilot projects or collaborations to gain industry experience</a:t>
            </a: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18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50977" y="801740"/>
            <a:ext cx="2688336" cy="1758580"/>
          </a:xfrm>
        </p:spPr>
        <p:txBody>
          <a:bodyPr>
            <a:normAutofit/>
          </a:bodyPr>
          <a:lstStyle/>
          <a:p>
            <a:r>
              <a:rPr lang="en-US" dirty="0"/>
              <a:t>Project Overview </a:t>
            </a:r>
          </a:p>
        </p:txBody>
      </p:sp>
      <p:graphicFrame>
        <p:nvGraphicFramePr>
          <p:cNvPr id="7" name="Content Placeholder 3">
            <a:extLst>
              <a:ext uri="{FF2B5EF4-FFF2-40B4-BE49-F238E27FC236}">
                <a16:creationId xmlns:a16="http://schemas.microsoft.com/office/drawing/2014/main" id="{6CE5DC5E-AA48-4E0E-FB12-C99BE8C8F048}"/>
              </a:ext>
            </a:extLst>
          </p:cNvPr>
          <p:cNvGraphicFramePr>
            <a:graphicFrameLocks noGrp="1"/>
          </p:cNvGraphicFramePr>
          <p:nvPr>
            <p:ph sz="quarter" idx="10"/>
            <p:extLst>
              <p:ext uri="{D42A27DB-BD31-4B8C-83A1-F6EECF244321}">
                <p14:modId xmlns:p14="http://schemas.microsoft.com/office/powerpoint/2010/main" val="1425466394"/>
              </p:ext>
            </p:extLst>
          </p:nvPr>
        </p:nvGraphicFramePr>
        <p:xfrm>
          <a:off x="3950208" y="347470"/>
          <a:ext cx="7845552" cy="3767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
        <p:nvSpPr>
          <p:cNvPr id="5" name="TextBox 4">
            <a:extLst>
              <a:ext uri="{FF2B5EF4-FFF2-40B4-BE49-F238E27FC236}">
                <a16:creationId xmlns:a16="http://schemas.microsoft.com/office/drawing/2014/main" id="{3F82F202-39FF-9B62-DA3F-243F8C2805D9}"/>
              </a:ext>
            </a:extLst>
          </p:cNvPr>
          <p:cNvSpPr txBox="1"/>
          <p:nvPr/>
        </p:nvSpPr>
        <p:spPr>
          <a:xfrm>
            <a:off x="3895344" y="4114800"/>
            <a:ext cx="7845552" cy="1846659"/>
          </a:xfrm>
          <a:prstGeom prst="rect">
            <a:avLst/>
          </a:prstGeom>
          <a:noFill/>
        </p:spPr>
        <p:txBody>
          <a:bodyPr wrap="square" rtlCol="0">
            <a:spAutoFit/>
          </a:bodyPr>
          <a:lstStyle/>
          <a:p>
            <a:r>
              <a:rPr lang="en-US" sz="2400" dirty="0">
                <a:solidFill>
                  <a:schemeClr val="accent2">
                    <a:lumMod val="75000"/>
                  </a:schemeClr>
                </a:solidFill>
                <a:latin typeface="+mj-lt"/>
                <a:ea typeface="+mj-ea"/>
                <a:cs typeface="+mj-cs"/>
              </a:rPr>
              <a:t>OBJECTIVES </a:t>
            </a:r>
          </a:p>
          <a:p>
            <a:endParaRPr lang="en-US" sz="2400" dirty="0">
              <a:solidFill>
                <a:schemeClr val="accent2">
                  <a:lumMod val="75000"/>
                </a:schemeClr>
              </a:solidFill>
              <a:latin typeface="+mj-lt"/>
              <a:ea typeface="+mj-ea"/>
              <a:cs typeface="+mj-cs"/>
            </a:endParaRPr>
          </a:p>
          <a:p>
            <a:r>
              <a:rPr lang="en-US" sz="2400" dirty="0">
                <a:solidFill>
                  <a:schemeClr val="tx2"/>
                </a:solidFill>
              </a:rPr>
              <a:t>To analyze current box office trends and generate actionable insights for Microsoft’s new movie studio</a:t>
            </a:r>
          </a:p>
          <a:p>
            <a:endParaRPr lang="en-KE" dirty="0"/>
          </a:p>
        </p:txBody>
      </p:sp>
    </p:spTree>
    <p:extLst>
      <p:ext uri="{BB962C8B-B14F-4D97-AF65-F5344CB8AC3E}">
        <p14:creationId xmlns:p14="http://schemas.microsoft.com/office/powerpoint/2010/main" val="256701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FBA4298C-3B35-4490-B20E-FE53B8561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747F40-F9BD-47EC-AE13-27CA7BBEF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4401" y="621846"/>
            <a:ext cx="9914859" cy="1036833"/>
          </a:xfrm>
        </p:spPr>
        <p:txBody>
          <a:bodyPr vert="horz" lIns="91440" tIns="45720" rIns="91440" bIns="45720" rtlCol="0" anchor="ctr">
            <a:normAutofit/>
          </a:bodyPr>
          <a:lstStyle/>
          <a:p>
            <a:pPr>
              <a:lnSpc>
                <a:spcPct val="100000"/>
              </a:lnSpc>
            </a:pPr>
            <a:r>
              <a:rPr lang="en-US" sz="4000" dirty="0">
                <a:solidFill>
                  <a:srgbClr val="FFFFFF"/>
                </a:solidFill>
              </a:rPr>
              <a:t>Conclusion</a:t>
            </a:r>
          </a:p>
        </p:txBody>
      </p:sp>
      <p:sp>
        <p:nvSpPr>
          <p:cNvPr id="16" name="Freeform: Shape 15">
            <a:extLst>
              <a:ext uri="{FF2B5EF4-FFF2-40B4-BE49-F238E27FC236}">
                <a16:creationId xmlns:a16="http://schemas.microsoft.com/office/drawing/2014/main" id="{A115D65E-0C93-4C40-B736-E34E0BBE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6424" y="2132695"/>
            <a:ext cx="8231814" cy="4725305"/>
          </a:xfrm>
          <a:custGeom>
            <a:avLst/>
            <a:gdLst>
              <a:gd name="connsiteX0" fmla="*/ 5778056 w 8231814"/>
              <a:gd name="connsiteY0" fmla="*/ 0 h 4725305"/>
              <a:gd name="connsiteX1" fmla="*/ 8219146 w 8231814"/>
              <a:gd name="connsiteY1" fmla="*/ 2202876 h 4725305"/>
              <a:gd name="connsiteX2" fmla="*/ 8230954 w 8231814"/>
              <a:gd name="connsiteY2" fmla="*/ 2436722 h 4725305"/>
              <a:gd name="connsiteX3" fmla="*/ 8231814 w 8231814"/>
              <a:gd name="connsiteY3" fmla="*/ 2436722 h 4725305"/>
              <a:gd name="connsiteX4" fmla="*/ 8231814 w 8231814"/>
              <a:gd name="connsiteY4" fmla="*/ 2453759 h 4725305"/>
              <a:gd name="connsiteX5" fmla="*/ 8231814 w 8231814"/>
              <a:gd name="connsiteY5" fmla="*/ 4725305 h 4725305"/>
              <a:gd name="connsiteX6" fmla="*/ 0 w 8231814"/>
              <a:gd name="connsiteY6" fmla="*/ 4725305 h 4725305"/>
              <a:gd name="connsiteX7" fmla="*/ 0 w 8231814"/>
              <a:gd name="connsiteY7" fmla="*/ 2797 h 4725305"/>
              <a:gd name="connsiteX8" fmla="*/ 5667466 w 8231814"/>
              <a:gd name="connsiteY8" fmla="*/ 2797 h 472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814" h="4725305">
                <a:moveTo>
                  <a:pt x="5778056" y="0"/>
                </a:moveTo>
                <a:cubicBezTo>
                  <a:pt x="7048530" y="0"/>
                  <a:pt x="8093488" y="965554"/>
                  <a:pt x="8219146" y="2202876"/>
                </a:cubicBezTo>
                <a:lnTo>
                  <a:pt x="8230954" y="2436722"/>
                </a:lnTo>
                <a:lnTo>
                  <a:pt x="8231814" y="2436722"/>
                </a:lnTo>
                <a:lnTo>
                  <a:pt x="8231814" y="2453759"/>
                </a:lnTo>
                <a:lnTo>
                  <a:pt x="8231814" y="4725305"/>
                </a:lnTo>
                <a:lnTo>
                  <a:pt x="0" y="4725305"/>
                </a:lnTo>
                <a:lnTo>
                  <a:pt x="0" y="2797"/>
                </a:lnTo>
                <a:lnTo>
                  <a:pt x="5667466" y="2797"/>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heater chairs arranged based on their colours">
            <a:extLst>
              <a:ext uri="{FF2B5EF4-FFF2-40B4-BE49-F238E27FC236}">
                <a16:creationId xmlns:a16="http://schemas.microsoft.com/office/drawing/2014/main" id="{200739EA-30A8-A6A8-AFF0-1044BE24E536}"/>
              </a:ext>
            </a:extLst>
          </p:cNvPr>
          <p:cNvPicPr>
            <a:picLocks noChangeAspect="1"/>
          </p:cNvPicPr>
          <p:nvPr/>
        </p:nvPicPr>
        <p:blipFill rotWithShape="1">
          <a:blip r:embed="rId3"/>
          <a:srcRect l="25425" r="14219" b="3"/>
          <a:stretch/>
        </p:blipFill>
        <p:spPr>
          <a:xfrm>
            <a:off x="20" y="2138900"/>
            <a:ext cx="4267180" cy="4719099"/>
          </a:xfrm>
          <a:prstGeom prst="rect">
            <a:avLst/>
          </a:prstGeom>
        </p:spPr>
      </p:pic>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4892722" y="2674961"/>
            <a:ext cx="6080078" cy="3502001"/>
          </a:xfrm>
        </p:spPr>
        <p:txBody>
          <a:bodyPr vert="horz" lIns="91440" tIns="45720" rIns="91440" bIns="45720" rtlCol="0" anchor="t">
            <a:normAutofit/>
          </a:bodyPr>
          <a:lstStyle/>
          <a:p>
            <a:pPr>
              <a:lnSpc>
                <a:spcPct val="110000"/>
              </a:lnSpc>
              <a:buClr>
                <a:schemeClr val="accent5"/>
              </a:buClr>
            </a:pPr>
            <a:endParaRPr lang="en-US" sz="1500" b="0" i="0" dirty="0">
              <a:solidFill>
                <a:srgbClr val="FFFFFF"/>
              </a:solidFill>
              <a:effectLst/>
              <a:highlight>
                <a:srgbClr val="FFFFFF"/>
              </a:highlight>
            </a:endParaRPr>
          </a:p>
          <a:p>
            <a:pPr marL="0">
              <a:lnSpc>
                <a:spcPct val="110000"/>
              </a:lnSpc>
              <a:buClr>
                <a:schemeClr val="accent5"/>
              </a:buClr>
            </a:pPr>
            <a:endParaRPr lang="en-US" sz="1500" b="0" i="0" dirty="0">
              <a:solidFill>
                <a:srgbClr val="FFFFFF"/>
              </a:solidFill>
              <a:effectLst/>
              <a:highlight>
                <a:srgbClr val="FFFFFF"/>
              </a:highlight>
            </a:endParaRPr>
          </a:p>
          <a:p>
            <a:pPr>
              <a:lnSpc>
                <a:spcPct val="110000"/>
              </a:lnSpc>
              <a:buClr>
                <a:schemeClr val="accent5"/>
              </a:buClr>
            </a:pPr>
            <a:endParaRPr lang="en-US" sz="1500" dirty="0">
              <a:solidFill>
                <a:srgbClr val="FFFFFF"/>
              </a:solidFill>
              <a:highlight>
                <a:srgbClr val="FFFFFF"/>
              </a:highlight>
            </a:endParaRPr>
          </a:p>
          <a:p>
            <a:pPr>
              <a:lnSpc>
                <a:spcPct val="110000"/>
              </a:lnSpc>
              <a:buClr>
                <a:schemeClr val="accent5"/>
              </a:buClr>
            </a:pPr>
            <a:endParaRPr lang="en-US" sz="1500" b="0" i="0" dirty="0">
              <a:solidFill>
                <a:srgbClr val="FFFFFF"/>
              </a:solidFill>
              <a:effectLst/>
              <a:highlight>
                <a:srgbClr val="FFFFFF"/>
              </a:highlight>
            </a:endParaRPr>
          </a:p>
        </p:txBody>
      </p:sp>
      <p:sp>
        <p:nvSpPr>
          <p:cNvPr id="18" name="Freeform: Shape 17">
            <a:extLst>
              <a:ext uri="{FF2B5EF4-FFF2-40B4-BE49-F238E27FC236}">
                <a16:creationId xmlns:a16="http://schemas.microsoft.com/office/drawing/2014/main" id="{A2EF89B5-146A-40CD-9E37-AE6B8156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127662"/>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20</a:t>
            </a:fld>
            <a:endParaRPr lang="en-US" sz="1900"/>
          </a:p>
        </p:txBody>
      </p:sp>
      <p:sp>
        <p:nvSpPr>
          <p:cNvPr id="5" name="TextBox 4">
            <a:extLst>
              <a:ext uri="{FF2B5EF4-FFF2-40B4-BE49-F238E27FC236}">
                <a16:creationId xmlns:a16="http://schemas.microsoft.com/office/drawing/2014/main" id="{54B517EC-A663-2078-6532-B1CB4B032077}"/>
              </a:ext>
            </a:extLst>
          </p:cNvPr>
          <p:cNvSpPr txBox="1"/>
          <p:nvPr/>
        </p:nvSpPr>
        <p:spPr>
          <a:xfrm>
            <a:off x="4535424" y="2340864"/>
            <a:ext cx="6855728"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FFFF"/>
                </a:solidFill>
              </a:rPr>
              <a:t>In conclusion, this venture stands out to be a wise business venture, as the revenue to be drawn from this is promising in both the domestic and gross numbers. </a:t>
            </a:r>
          </a:p>
          <a:p>
            <a:pPr marL="457200" indent="-457200">
              <a:buFont typeface="Arial" panose="020B0604020202020204" pitchFamily="34" charset="0"/>
              <a:buChar char="•"/>
            </a:pPr>
            <a:r>
              <a:rPr lang="en-US" sz="2800" dirty="0">
                <a:solidFill>
                  <a:srgbClr val="FFFFFF"/>
                </a:solidFill>
              </a:rPr>
              <a:t>Focus on the recommended  movie genres, documentaries, action and comedy</a:t>
            </a:r>
          </a:p>
          <a:p>
            <a:pPr marL="457200" indent="-457200">
              <a:buFont typeface="Arial" panose="020B0604020202020204" pitchFamily="34" charset="0"/>
              <a:buChar char="•"/>
            </a:pPr>
            <a:r>
              <a:rPr lang="en-US" sz="2800" dirty="0">
                <a:solidFill>
                  <a:srgbClr val="FFFFFF"/>
                </a:solidFill>
              </a:rPr>
              <a:t>Collaborate with current leading studios for pilots.</a:t>
            </a:r>
            <a:endParaRPr lang="en-KE" sz="2800" dirty="0">
              <a:solidFill>
                <a:srgbClr val="FFFFFF"/>
              </a:solidFill>
            </a:endParaRPr>
          </a:p>
        </p:txBody>
      </p:sp>
    </p:spTree>
    <p:extLst>
      <p:ext uri="{BB962C8B-B14F-4D97-AF65-F5344CB8AC3E}">
        <p14:creationId xmlns:p14="http://schemas.microsoft.com/office/powerpoint/2010/main" val="15559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Rectangle 40">
            <a:extLst>
              <a:ext uri="{FF2B5EF4-FFF2-40B4-BE49-F238E27FC236}">
                <a16:creationId xmlns:a16="http://schemas.microsoft.com/office/drawing/2014/main" id="{E2F0BB0A-8DF3-4107-815E-1A34A0ED8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Pipocas e bebidas numa teatro vermelha vazia">
            <a:extLst>
              <a:ext uri="{FF2B5EF4-FFF2-40B4-BE49-F238E27FC236}">
                <a16:creationId xmlns:a16="http://schemas.microsoft.com/office/drawing/2014/main" id="{91774103-C986-8FAE-4FC5-5F7EFF7D4657}"/>
              </a:ext>
            </a:extLst>
          </p:cNvPr>
          <p:cNvPicPr>
            <a:picLocks noGrp="1" noChangeAspect="1"/>
          </p:cNvPicPr>
          <p:nvPr>
            <p:ph sz="quarter" idx="10"/>
          </p:nvPr>
        </p:nvPicPr>
        <p:blipFill rotWithShape="1">
          <a:blip r:embed="rId3"/>
          <a:srcRect t="7707" b="7707"/>
          <a:stretch/>
        </p:blipFill>
        <p:spPr>
          <a:xfrm>
            <a:off x="-4895" y="11"/>
            <a:ext cx="12191979" cy="6857989"/>
          </a:xfrm>
          <a:prstGeom prst="rect">
            <a:avLst/>
          </a:prstGeom>
        </p:spPr>
      </p:pic>
      <p:sp>
        <p:nvSpPr>
          <p:cNvPr id="43" name="Freeform: Shape 42">
            <a:extLst>
              <a:ext uri="{FF2B5EF4-FFF2-40B4-BE49-F238E27FC236}">
                <a16:creationId xmlns:a16="http://schemas.microsoft.com/office/drawing/2014/main" id="{8999347E-C53E-49B7-9685-F4B751637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8546"/>
            <a:ext cx="12192000" cy="4719454"/>
          </a:xfrm>
          <a:custGeom>
            <a:avLst/>
            <a:gdLst>
              <a:gd name="connsiteX0" fmla="*/ 1 w 12192000"/>
              <a:gd name="connsiteY0" fmla="*/ 0 h 4719454"/>
              <a:gd name="connsiteX1" fmla="*/ 1 w 12192000"/>
              <a:gd name="connsiteY1" fmla="*/ 69796 h 4719454"/>
              <a:gd name="connsiteX2" fmla="*/ 3526 w 12192000"/>
              <a:gd name="connsiteY2" fmla="*/ 69796 h 4719454"/>
              <a:gd name="connsiteX3" fmla="*/ 14315 w 12192000"/>
              <a:gd name="connsiteY3" fmla="*/ 283470 h 4719454"/>
              <a:gd name="connsiteX4" fmla="*/ 2772489 w 12192000"/>
              <a:gd name="connsiteY4" fmla="*/ 2772487 h 4719454"/>
              <a:gd name="connsiteX5" fmla="*/ 2848416 w 12192000"/>
              <a:gd name="connsiteY5" fmla="*/ 2770568 h 4719454"/>
              <a:gd name="connsiteX6" fmla="*/ 2848416 w 12192000"/>
              <a:gd name="connsiteY6" fmla="*/ 2772486 h 4719454"/>
              <a:gd name="connsiteX7" fmla="*/ 12192000 w 12192000"/>
              <a:gd name="connsiteY7" fmla="*/ 2767439 h 4719454"/>
              <a:gd name="connsiteX8" fmla="*/ 12192000 w 12192000"/>
              <a:gd name="connsiteY8" fmla="*/ 4719454 h 4719454"/>
              <a:gd name="connsiteX9" fmla="*/ 0 w 12192000"/>
              <a:gd name="connsiteY9" fmla="*/ 4719454 h 471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719454">
                <a:moveTo>
                  <a:pt x="1" y="0"/>
                </a:moveTo>
                <a:lnTo>
                  <a:pt x="1" y="69796"/>
                </a:lnTo>
                <a:lnTo>
                  <a:pt x="3526" y="69796"/>
                </a:lnTo>
                <a:lnTo>
                  <a:pt x="14315" y="283470"/>
                </a:lnTo>
                <a:cubicBezTo>
                  <a:pt x="156294" y="1681514"/>
                  <a:pt x="1336986" y="2772487"/>
                  <a:pt x="2772489" y="2772487"/>
                </a:cubicBezTo>
                <a:lnTo>
                  <a:pt x="2848416" y="2770568"/>
                </a:lnTo>
                <a:lnTo>
                  <a:pt x="2848416" y="2772486"/>
                </a:lnTo>
                <a:lnTo>
                  <a:pt x="12192000" y="2767439"/>
                </a:lnTo>
                <a:lnTo>
                  <a:pt x="12192000" y="4719454"/>
                </a:lnTo>
                <a:lnTo>
                  <a:pt x="0" y="4719454"/>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6D27865-C8D3-44FD-BA1E-B122FD5F8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952" y="0"/>
            <a:ext cx="4005049" cy="6858000"/>
          </a:xfrm>
          <a:custGeom>
            <a:avLst/>
            <a:gdLst>
              <a:gd name="connsiteX0" fmla="*/ 0 w 4005049"/>
              <a:gd name="connsiteY0" fmla="*/ 0 h 6858000"/>
              <a:gd name="connsiteX1" fmla="*/ 4005049 w 4005049"/>
              <a:gd name="connsiteY1" fmla="*/ 0 h 6858000"/>
              <a:gd name="connsiteX2" fmla="*/ 4005049 w 4005049"/>
              <a:gd name="connsiteY2" fmla="*/ 6858000 h 6858000"/>
              <a:gd name="connsiteX3" fmla="*/ 3380185 w 4005049"/>
              <a:gd name="connsiteY3" fmla="*/ 6858000 h 6858000"/>
              <a:gd name="connsiteX4" fmla="*/ 3380185 w 4005049"/>
              <a:gd name="connsiteY4" fmla="*/ 3875396 h 6858000"/>
              <a:gd name="connsiteX5" fmla="*/ 3379685 w 4005049"/>
              <a:gd name="connsiteY5" fmla="*/ 3875396 h 6858000"/>
              <a:gd name="connsiteX6" fmla="*/ 3381105 w 4005049"/>
              <a:gd name="connsiteY6" fmla="*/ 3819246 h 6858000"/>
              <a:gd name="connsiteX7" fmla="*/ 118686 w 4005049"/>
              <a:gd name="connsiteY7" fmla="*/ 150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049" h="6858000">
                <a:moveTo>
                  <a:pt x="0" y="0"/>
                </a:moveTo>
                <a:lnTo>
                  <a:pt x="4005049" y="0"/>
                </a:lnTo>
                <a:lnTo>
                  <a:pt x="4005049" y="6858000"/>
                </a:lnTo>
                <a:lnTo>
                  <a:pt x="3380185" y="6858000"/>
                </a:lnTo>
                <a:lnTo>
                  <a:pt x="3380185" y="3875396"/>
                </a:lnTo>
                <a:lnTo>
                  <a:pt x="3379685" y="3875396"/>
                </a:lnTo>
                <a:lnTo>
                  <a:pt x="3381105" y="3819246"/>
                </a:lnTo>
                <a:cubicBezTo>
                  <a:pt x="3381105" y="1893037"/>
                  <a:pt x="1965994" y="297344"/>
                  <a:pt x="118686" y="15081"/>
                </a:cubicBezTo>
                <a:close/>
              </a:path>
            </a:pathLst>
          </a:custGeom>
          <a:solidFill>
            <a:schemeClr val="accent2">
              <a:lumMod val="60000"/>
              <a:lumOff val="40000"/>
              <a:alpha val="3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6993567" y="3731985"/>
            <a:ext cx="5851885" cy="1191223"/>
          </a:xfrm>
        </p:spPr>
        <p:txBody>
          <a:bodyPr vert="horz" lIns="91440" tIns="45720" rIns="91440" bIns="45720" rtlCol="0" anchor="ctr">
            <a:normAutofit fontScale="90000"/>
          </a:bodyPr>
          <a:lstStyle/>
          <a:p>
            <a:pPr>
              <a:lnSpc>
                <a:spcPct val="100000"/>
              </a:lnSpc>
            </a:pPr>
            <a:r>
              <a:rPr lang="en-US" sz="4400" dirty="0">
                <a:solidFill>
                  <a:srgbClr val="FFFFFF"/>
                </a:solidFill>
              </a:rPr>
              <a:t>Thank you!</a:t>
            </a:r>
            <a:br>
              <a:rPr lang="en-US" sz="4400" dirty="0">
                <a:solidFill>
                  <a:srgbClr val="FFFFFF"/>
                </a:solidFill>
              </a:rPr>
            </a:br>
            <a:r>
              <a:rPr lang="en-US" sz="4400" dirty="0">
                <a:solidFill>
                  <a:srgbClr val="FFFFFF"/>
                </a:solidFill>
              </a:rPr>
              <a:t>Any Questions?</a:t>
            </a:r>
            <a:br>
              <a:rPr lang="en-US" sz="4400" dirty="0">
                <a:solidFill>
                  <a:srgbClr val="FFFFFF"/>
                </a:solidFill>
              </a:rPr>
            </a:br>
            <a:br>
              <a:rPr lang="en-US" sz="4400" dirty="0">
                <a:solidFill>
                  <a:srgbClr val="FFFFFF"/>
                </a:solidFill>
              </a:rPr>
            </a:br>
            <a:endParaRPr lang="en-US" sz="4400" dirty="0">
              <a:solidFill>
                <a:srgbClr val="FFFFFF"/>
              </a:solidFill>
            </a:endParaRPr>
          </a:p>
        </p:txBody>
      </p:sp>
      <p:sp>
        <p:nvSpPr>
          <p:cNvPr id="2" name="TextBox 1">
            <a:extLst>
              <a:ext uri="{FF2B5EF4-FFF2-40B4-BE49-F238E27FC236}">
                <a16:creationId xmlns:a16="http://schemas.microsoft.com/office/drawing/2014/main" id="{7ADDDE99-D961-C81D-0AE2-0C2B6FDA4D32}"/>
              </a:ext>
            </a:extLst>
          </p:cNvPr>
          <p:cNvSpPr txBox="1"/>
          <p:nvPr/>
        </p:nvSpPr>
        <p:spPr>
          <a:xfrm>
            <a:off x="244115" y="1230605"/>
            <a:ext cx="5851885" cy="1815882"/>
          </a:xfrm>
          <a:prstGeom prst="rect">
            <a:avLst/>
          </a:prstGeom>
          <a:noFill/>
        </p:spPr>
        <p:txBody>
          <a:bodyPr wrap="square" rtlCol="0">
            <a:spAutoFit/>
          </a:bodyPr>
          <a:lstStyle/>
          <a:p>
            <a:r>
              <a:rPr lang="en-US" sz="2800" dirty="0">
                <a:solidFill>
                  <a:schemeClr val="bg2"/>
                </a:solidFill>
              </a:rPr>
              <a:t>Presenter : Keziah Gicheha</a:t>
            </a:r>
          </a:p>
          <a:p>
            <a:r>
              <a:rPr lang="en-US" sz="2800" dirty="0">
                <a:solidFill>
                  <a:schemeClr val="bg2"/>
                </a:solidFill>
              </a:rPr>
              <a:t>www.linkedin.com/in/gichehawambui</a:t>
            </a:r>
          </a:p>
          <a:p>
            <a:endParaRPr lang="en-US" sz="2800" dirty="0">
              <a:solidFill>
                <a:schemeClr val="bg2"/>
              </a:solidFill>
            </a:endParaRPr>
          </a:p>
          <a:p>
            <a:endParaRPr lang="en-KE" sz="2800" dirty="0">
              <a:solidFill>
                <a:schemeClr val="bg2"/>
              </a:solidFill>
            </a:endParaRPr>
          </a:p>
        </p:txBody>
      </p:sp>
    </p:spTree>
    <p:extLst>
      <p:ext uri="{BB962C8B-B14F-4D97-AF65-F5344CB8AC3E}">
        <p14:creationId xmlns:p14="http://schemas.microsoft.com/office/powerpoint/2010/main" val="228080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Business Problem</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Initiative: Microsoft is seeking to venture into the film industry and wants to create a new movie studio and original video content. </a:t>
            </a:r>
          </a:p>
          <a:p>
            <a:pPr marL="0" indent="0">
              <a:buNone/>
            </a:pPr>
            <a:r>
              <a:rPr lang="en-US" sz="2400" dirty="0">
                <a:solidFill>
                  <a:schemeClr val="bg1"/>
                </a:solidFill>
              </a:rPr>
              <a:t>Challenge: Lack of experience and knowledge in movie creation. </a:t>
            </a:r>
          </a:p>
          <a:p>
            <a:pPr marL="0" indent="0">
              <a:buNone/>
            </a:pPr>
            <a:r>
              <a:rPr lang="en-US" sz="2400" dirty="0">
                <a:solidFill>
                  <a:schemeClr val="bg1"/>
                </a:solidFill>
              </a:rPr>
              <a:t>Goal: Identify successful film types to guide Microsoft’s new movie studio.</a:t>
            </a:r>
          </a:p>
        </p:txBody>
      </p:sp>
    </p:spTree>
    <p:extLst>
      <p:ext uri="{BB962C8B-B14F-4D97-AF65-F5344CB8AC3E}">
        <p14:creationId xmlns:p14="http://schemas.microsoft.com/office/powerpoint/2010/main" val="31241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4308475" y="-1"/>
            <a:ext cx="7651877" cy="1078993"/>
          </a:xfrm>
        </p:spPr>
        <p:txBody>
          <a:bodyPr>
            <a:normAutofit fontScale="90000"/>
          </a:bodyPr>
          <a:lstStyle/>
          <a:p>
            <a:r>
              <a:rPr lang="en-US" dirty="0"/>
              <a:t>Data Description &amp; Understanding</a:t>
            </a:r>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p:pic>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4308476" y="1078992"/>
            <a:ext cx="7883524" cy="5779008"/>
          </a:xfrm>
        </p:spPr>
        <p:txBody>
          <a:bodyPr>
            <a:normAutofit lnSpcReduction="10000"/>
          </a:bodyPr>
          <a:lstStyle/>
          <a:p>
            <a:r>
              <a:rPr lang="en-US" dirty="0"/>
              <a:t>Two datasets were used for this EDA (Exploratory Data Analysis)</a:t>
            </a:r>
          </a:p>
          <a:p>
            <a:pPr marL="342900" indent="-342900">
              <a:buAutoNum type="arabicPeriod"/>
            </a:pPr>
            <a:r>
              <a:rPr lang="en-US" dirty="0"/>
              <a:t>IMDB database</a:t>
            </a:r>
          </a:p>
          <a:p>
            <a:pPr marL="342900" indent="-342900">
              <a:buFont typeface="Arial" panose="020B0604020202020204" pitchFamily="34" charset="0"/>
              <a:buAutoNum type="arabicPeriod"/>
            </a:pPr>
            <a:r>
              <a:rPr lang="en-US" dirty="0"/>
              <a:t>Box Office Mojo – CSV </a:t>
            </a:r>
          </a:p>
          <a:p>
            <a:r>
              <a:rPr lang="en-US" dirty="0"/>
              <a:t>Key columns and their importance </a:t>
            </a:r>
          </a:p>
          <a:p>
            <a:r>
              <a:rPr lang="en-US" dirty="0"/>
              <a:t>IMDB tables utilized –  Movie _basics table(columns : </a:t>
            </a:r>
            <a:r>
              <a:rPr lang="en-US" dirty="0" err="1"/>
              <a:t>movie_id</a:t>
            </a:r>
            <a:r>
              <a:rPr lang="en-US" dirty="0"/>
              <a:t>, </a:t>
            </a:r>
            <a:r>
              <a:rPr lang="en-US" dirty="0" err="1"/>
              <a:t>ordering,primary_title</a:t>
            </a:r>
            <a:r>
              <a:rPr lang="en-US" dirty="0"/>
              <a:t>, start-year, </a:t>
            </a:r>
            <a:r>
              <a:rPr lang="en-US" dirty="0" err="1"/>
              <a:t>runtime_minutes</a:t>
            </a:r>
            <a:r>
              <a:rPr lang="en-US" dirty="0"/>
              <a:t> genres.) </a:t>
            </a:r>
          </a:p>
          <a:p>
            <a:r>
              <a:rPr lang="en-US" dirty="0"/>
              <a:t>And</a:t>
            </a:r>
          </a:p>
          <a:p>
            <a:r>
              <a:rPr lang="en-US" dirty="0"/>
              <a:t> </a:t>
            </a:r>
            <a:r>
              <a:rPr lang="en-US" dirty="0" err="1"/>
              <a:t>movie_ratings</a:t>
            </a:r>
            <a:r>
              <a:rPr lang="en-US" dirty="0"/>
              <a:t> table (movie_id, averagerating, numvotes)</a:t>
            </a:r>
          </a:p>
          <a:p>
            <a:r>
              <a:rPr lang="en-US" dirty="0"/>
              <a:t>Box office movies columns used –  title, domestic gross, foreign gross, genres, average rating</a:t>
            </a:r>
          </a:p>
          <a:p>
            <a:endParaRPr lang="en-US" dirty="0"/>
          </a:p>
          <a:p>
            <a:r>
              <a:rPr lang="en-US" dirty="0"/>
              <a:t>Sources of data </a:t>
            </a:r>
          </a:p>
          <a:p>
            <a:r>
              <a:rPr lang="en-US" dirty="0"/>
              <a:t>https://www.imdb.com/</a:t>
            </a:r>
          </a:p>
          <a:p>
            <a:r>
              <a:rPr lang="en-US" dirty="0">
                <a:hlinkClick r:id="rId4"/>
              </a:rPr>
              <a:t>https://www.boxofficemojo.com/</a:t>
            </a:r>
            <a:endParaRPr lang="en-US" dirty="0"/>
          </a:p>
          <a:p>
            <a:endParaRPr lang="en-US" dirty="0"/>
          </a:p>
          <a:p>
            <a:pPr marL="342900" indent="-342900">
              <a:buFont typeface="Arial" panose="020B0604020202020204" pitchFamily="34" charset="0"/>
              <a:buAutoNum type="arabicPeriod"/>
            </a:pPr>
            <a:endParaRPr lang="en-US" dirty="0"/>
          </a:p>
          <a:p>
            <a:endParaRPr lang="en-US" dirty="0"/>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270171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lstStyle/>
          <a:p>
            <a:pPr algn="ctr"/>
            <a:r>
              <a:rPr lang="en-US" dirty="0"/>
              <a:t>Methodology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3"/>
            <a:ext cx="9525000" cy="5591906"/>
          </a:xfrm>
        </p:spPr>
        <p:txBody>
          <a:bodyPr>
            <a:normAutofit lnSpcReduction="10000"/>
          </a:bodyPr>
          <a:lstStyle/>
          <a:p>
            <a:pPr marL="0" indent="0" algn="l">
              <a:buNone/>
            </a:pPr>
            <a:r>
              <a:rPr lang="en-US" sz="2000" b="0" i="0" dirty="0">
                <a:solidFill>
                  <a:srgbClr val="0D0D0D"/>
                </a:solidFill>
                <a:effectLst/>
                <a:highlight>
                  <a:srgbClr val="FFFFFF"/>
                </a:highlight>
                <a:latin typeface="ui-sans-serif"/>
              </a:rPr>
              <a:t>1. Data cleaning and preprocessing</a:t>
            </a:r>
          </a:p>
          <a:p>
            <a:pPr marL="0" indent="0" algn="l">
              <a:buNone/>
            </a:pPr>
            <a:r>
              <a:rPr lang="en-US" sz="2000" b="0" i="0" dirty="0">
                <a:solidFill>
                  <a:srgbClr val="0D0D0D"/>
                </a:solidFill>
                <a:effectLst/>
                <a:highlight>
                  <a:srgbClr val="FFFFFF"/>
                </a:highlight>
                <a:latin typeface="ui-sans-serif"/>
              </a:rPr>
              <a:t>It was established that both datasets had missing values </a:t>
            </a:r>
          </a:p>
          <a:p>
            <a:pPr marL="0" indent="0" algn="l">
              <a:buNone/>
            </a:pPr>
            <a:endParaRPr lang="en-US" sz="2000" b="0" i="0" dirty="0">
              <a:solidFill>
                <a:srgbClr val="0D0D0D"/>
              </a:solidFill>
              <a:effectLst/>
              <a:highlight>
                <a:srgbClr val="FFFFFF"/>
              </a:highlight>
              <a:latin typeface="ui-sans-serif"/>
            </a:endParaRPr>
          </a:p>
          <a:p>
            <a:pPr marL="0" indent="0">
              <a:buNone/>
            </a:pPr>
            <a:r>
              <a:rPr lang="en-US" sz="2000" dirty="0"/>
              <a:t>Movies basics </a:t>
            </a:r>
          </a:p>
          <a:p>
            <a:pPr marL="0" indent="0">
              <a:buNone/>
            </a:pPr>
            <a:r>
              <a:rPr lang="en-US" sz="2000" b="0" i="0" dirty="0">
                <a:solidFill>
                  <a:srgbClr val="0D0D0D"/>
                </a:solidFill>
                <a:effectLst/>
                <a:highlight>
                  <a:srgbClr val="FFFFFF"/>
                </a:highlight>
                <a:latin typeface="ui-sans-serif"/>
              </a:rPr>
              <a:t>runtime_minutes column – 21% of that column had missing values(31,739/773,855 rows)</a:t>
            </a:r>
          </a:p>
          <a:p>
            <a:pPr marL="0" indent="0" algn="l">
              <a:buNone/>
            </a:pPr>
            <a:r>
              <a:rPr lang="en-US" sz="2000" b="0" i="0" dirty="0">
                <a:solidFill>
                  <a:srgbClr val="0D0D0D"/>
                </a:solidFill>
                <a:effectLst/>
                <a:highlight>
                  <a:srgbClr val="FFFFFF"/>
                </a:highlight>
                <a:latin typeface="ui-sans-serif"/>
              </a:rPr>
              <a:t>Original title column – 0.014% (21 /773,855)</a:t>
            </a:r>
          </a:p>
          <a:p>
            <a:pPr marL="0" indent="0" algn="l">
              <a:buNone/>
            </a:pPr>
            <a:r>
              <a:rPr lang="en-US" sz="2000" b="0" i="0" dirty="0">
                <a:solidFill>
                  <a:srgbClr val="0D0D0D"/>
                </a:solidFill>
                <a:effectLst/>
                <a:highlight>
                  <a:srgbClr val="FFFFFF"/>
                </a:highlight>
                <a:latin typeface="ui-sans-serif"/>
              </a:rPr>
              <a:t>Genres column – 3.7% (5408/773,855)</a:t>
            </a:r>
          </a:p>
          <a:p>
            <a:pPr marL="0" indent="0" algn="l">
              <a:buNone/>
            </a:pPr>
            <a:endParaRPr lang="en-US" sz="2000" b="0" i="0" dirty="0">
              <a:solidFill>
                <a:srgbClr val="0D0D0D"/>
              </a:solidFill>
              <a:effectLst/>
              <a:highlight>
                <a:srgbClr val="FFFFFF"/>
              </a:highlight>
              <a:latin typeface="ui-sans-serif"/>
            </a:endParaRPr>
          </a:p>
          <a:p>
            <a:pPr marL="0" indent="0" algn="l">
              <a:buNone/>
            </a:pPr>
            <a:r>
              <a:rPr lang="en-US" sz="2000" dirty="0"/>
              <a:t>Box office movies </a:t>
            </a:r>
          </a:p>
          <a:p>
            <a:pPr marL="0" indent="0" algn="l">
              <a:buNone/>
            </a:pPr>
            <a:r>
              <a:rPr lang="en-US" sz="2000" dirty="0">
                <a:solidFill>
                  <a:srgbClr val="0D0D0D"/>
                </a:solidFill>
                <a:highlight>
                  <a:srgbClr val="FFFFFF"/>
                </a:highlight>
                <a:latin typeface="ui-sans-serif"/>
              </a:rPr>
              <a:t>Studio  5/3386 ( 0.15%)</a:t>
            </a:r>
          </a:p>
          <a:p>
            <a:pPr marL="0" indent="0" algn="l">
              <a:buNone/>
            </a:pPr>
            <a:r>
              <a:rPr lang="en-US" sz="2000" dirty="0">
                <a:solidFill>
                  <a:srgbClr val="0D0D0D"/>
                </a:solidFill>
                <a:highlight>
                  <a:srgbClr val="FFFFFF"/>
                </a:highlight>
                <a:latin typeface="ui-sans-serif"/>
              </a:rPr>
              <a:t> </a:t>
            </a:r>
            <a:r>
              <a:rPr lang="en-US" sz="2000" dirty="0" err="1">
                <a:solidFill>
                  <a:srgbClr val="0D0D0D"/>
                </a:solidFill>
                <a:highlight>
                  <a:srgbClr val="FFFFFF"/>
                </a:highlight>
                <a:latin typeface="ui-sans-serif"/>
              </a:rPr>
              <a:t>domestic_gross</a:t>
            </a:r>
            <a:r>
              <a:rPr lang="en-US" sz="2000" dirty="0">
                <a:solidFill>
                  <a:srgbClr val="0D0D0D"/>
                </a:solidFill>
                <a:highlight>
                  <a:srgbClr val="FFFFFF"/>
                </a:highlight>
                <a:latin typeface="ui-sans-serif"/>
              </a:rPr>
              <a:t>   28 /3386 (0.8%)</a:t>
            </a:r>
          </a:p>
          <a:p>
            <a:pPr marL="0" indent="0" algn="l">
              <a:buNone/>
            </a:pPr>
            <a:r>
              <a:rPr lang="en-US" sz="2000" dirty="0" err="1">
                <a:solidFill>
                  <a:srgbClr val="0D0D0D"/>
                </a:solidFill>
                <a:highlight>
                  <a:srgbClr val="FFFFFF"/>
                </a:highlight>
                <a:latin typeface="ui-sans-serif"/>
              </a:rPr>
              <a:t>foreign_gross</a:t>
            </a:r>
            <a:r>
              <a:rPr lang="en-US" sz="2000" dirty="0">
                <a:solidFill>
                  <a:srgbClr val="0D0D0D"/>
                </a:solidFill>
                <a:highlight>
                  <a:srgbClr val="FFFFFF"/>
                </a:highlight>
                <a:latin typeface="ui-sans-serif"/>
              </a:rPr>
              <a:t>  1350/3386 (40%)</a:t>
            </a:r>
          </a:p>
          <a:p>
            <a:pPr marL="0" indent="0" algn="l">
              <a:buNone/>
            </a:pPr>
            <a:r>
              <a:rPr lang="en-US" dirty="0">
                <a:solidFill>
                  <a:srgbClr val="0D0D0D"/>
                </a:solidFill>
                <a:highlight>
                  <a:srgbClr val="FFFFFF"/>
                </a:highlight>
                <a:latin typeface="ui-sans-serif"/>
              </a:rPr>
              <a:t> </a:t>
            </a: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345762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normAutofit fontScale="90000"/>
          </a:bodyPr>
          <a:lstStyle/>
          <a:p>
            <a:pPr algn="ctr"/>
            <a:r>
              <a:rPr lang="en-US" dirty="0"/>
              <a:t>Methodology(continued)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2"/>
            <a:ext cx="9525000" cy="5079843"/>
          </a:xfrm>
        </p:spPr>
        <p:txBody>
          <a:bodyPr>
            <a:normAutofit fontScale="92500" lnSpcReduction="10000"/>
          </a:bodyPr>
          <a:lstStyle/>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buNone/>
            </a:pPr>
            <a:r>
              <a:rPr lang="en-US" b="0" i="0" dirty="0">
                <a:solidFill>
                  <a:srgbClr val="0D0D0D"/>
                </a:solidFill>
                <a:effectLst/>
                <a:highlight>
                  <a:srgbClr val="FFFFFF"/>
                </a:highlight>
                <a:latin typeface="ui-sans-serif"/>
              </a:rPr>
              <a:t>2</a:t>
            </a:r>
            <a:r>
              <a:rPr lang="en-US" sz="2600" b="0" i="0" dirty="0">
                <a:solidFill>
                  <a:srgbClr val="0D0D0D"/>
                </a:solidFill>
                <a:effectLst/>
                <a:highlight>
                  <a:srgbClr val="FFFFFF"/>
                </a:highlight>
                <a:latin typeface="ui-sans-serif"/>
              </a:rPr>
              <a:t>. Handling missing values</a:t>
            </a:r>
          </a:p>
          <a:p>
            <a:r>
              <a:rPr lang="en-US" sz="2600" dirty="0">
                <a:solidFill>
                  <a:srgbClr val="0D0D0D"/>
                </a:solidFill>
                <a:highlight>
                  <a:srgbClr val="FFFFFF"/>
                </a:highlight>
                <a:latin typeface="ui-sans-serif"/>
              </a:rPr>
              <a:t>Both datasets were cleaned, and null/missing values were removed</a:t>
            </a:r>
          </a:p>
          <a:p>
            <a:r>
              <a:rPr lang="en-US" sz="2600" dirty="0">
                <a:solidFill>
                  <a:srgbClr val="0D0D0D"/>
                </a:solidFill>
                <a:highlight>
                  <a:srgbClr val="FFFFFF"/>
                </a:highlight>
                <a:latin typeface="ui-sans-serif"/>
              </a:rPr>
              <a:t>As my rule of thumb, the columns with missing values that are less than 5%, and the rows with the missing values will be dropped, as this will not significantly impact the analysis.</a:t>
            </a:r>
          </a:p>
          <a:p>
            <a:r>
              <a:rPr lang="en-US" sz="2600" dirty="0">
                <a:solidFill>
                  <a:srgbClr val="0D0D0D"/>
                </a:solidFill>
                <a:highlight>
                  <a:srgbClr val="FFFFFF"/>
                </a:highlight>
                <a:latin typeface="ui-sans-serif"/>
              </a:rPr>
              <a:t>In both datasets, columns with missing data of more than 20% were imputed using the median to fill in the missing values. </a:t>
            </a:r>
          </a:p>
          <a:p>
            <a:r>
              <a:rPr lang="en-US" sz="2600" dirty="0">
                <a:solidFill>
                  <a:srgbClr val="0D0D0D"/>
                </a:solidFill>
                <a:highlight>
                  <a:srgbClr val="FFFFFF"/>
                </a:highlight>
                <a:latin typeface="ui-sans-serif"/>
              </a:rPr>
              <a:t>The median was used, in this case, there were outliers in both datasets - to prevent skewness </a:t>
            </a:r>
          </a:p>
          <a:p>
            <a:endParaRPr lang="en-US" dirty="0">
              <a:solidFill>
                <a:srgbClr val="0D0D0D"/>
              </a:solidFill>
              <a:highlight>
                <a:srgbClr val="FFFFFF"/>
              </a:highlight>
              <a:latin typeface="ui-sans-serif"/>
            </a:endParaRPr>
          </a:p>
          <a:p>
            <a:pPr algn="l">
              <a:buFont typeface="Arial" panose="020B0604020202020204" pitchFamily="34" charset="0"/>
              <a:buChar char="•"/>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49559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237130" y="1308847"/>
            <a:ext cx="10721788" cy="973978"/>
          </a:xfrm>
        </p:spPr>
        <p:txBody>
          <a:bodyPr>
            <a:normAutofit fontScale="85000" lnSpcReduction="10000"/>
          </a:bodyPr>
          <a:lstStyle/>
          <a:p>
            <a:pPr marL="0" indent="0">
              <a:buNone/>
            </a:pPr>
            <a:r>
              <a:rPr lang="en-US" sz="3100" noProof="1">
                <a:solidFill>
                  <a:schemeClr val="tx1"/>
                </a:solidFill>
                <a:latin typeface="+mj-lt"/>
                <a:ea typeface="+mj-ea"/>
                <a:cs typeface="+mj-cs"/>
              </a:rPr>
              <a:t>1</a:t>
            </a:r>
            <a:r>
              <a:rPr lang="en-US" noProof="1"/>
              <a:t>. </a:t>
            </a:r>
            <a:r>
              <a:rPr lang="en-US" sz="3000" noProof="1">
                <a:solidFill>
                  <a:schemeClr val="tx1"/>
                </a:solidFill>
                <a:latin typeface="+mj-lt"/>
                <a:ea typeface="+mj-ea"/>
                <a:cs typeface="+mj-cs"/>
              </a:rPr>
              <a:t>Which movies have the highest average ratings?</a:t>
            </a:r>
            <a:r>
              <a:rPr lang="en-US" sz="4400" noProof="1">
                <a:solidFill>
                  <a:srgbClr val="FFFFFF"/>
                </a:solidFill>
                <a:latin typeface="+mj-lt"/>
                <a:ea typeface="+mj-ea"/>
                <a:cs typeface="+mj-cs"/>
              </a:rPr>
              <a:t>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7</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896663534"/>
              </p:ext>
            </p:extLst>
          </p:nvPr>
        </p:nvGraphicFramePr>
        <p:xfrm>
          <a:off x="1883664" y="2282825"/>
          <a:ext cx="10003536" cy="442491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r>
                        <a:rPr lang="en-US" dirty="0">
                          <a:effectLst/>
                        </a:rPr>
                        <a:t>id</a:t>
                      </a: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dirty="0">
                          <a:effectLst/>
                        </a:rPr>
                        <a:t>922</a:t>
                      </a:r>
                    </a:p>
                  </a:txBody>
                  <a:tcPr marL="76200" marR="76200" marT="38100" marB="38100" anchor="ctr"/>
                </a:tc>
                <a:tc>
                  <a:txBody>
                    <a:bodyPr/>
                    <a:lstStyle/>
                    <a:p>
                      <a:r>
                        <a:rPr lang="en-US" dirty="0">
                          <a:effectLst/>
                        </a:rPr>
                        <a:t>Love on a Leash</a:t>
                      </a:r>
                    </a:p>
                  </a:txBody>
                  <a:tcPr marL="76200" marR="76200" marT="38100" marB="38100" anchor="ctr"/>
                </a:tc>
                <a:tc>
                  <a:txBody>
                    <a:bodyPr/>
                    <a:lstStyle/>
                    <a:p>
                      <a:r>
                        <a:rPr lang="en-US">
                          <a:effectLst/>
                        </a:rPr>
                        <a:t>Documentary,Family,Romance</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dirty="0">
                          <a:effectLst/>
                        </a:rPr>
                        <a:t>921</a:t>
                      </a:r>
                    </a:p>
                  </a:txBody>
                  <a:tcPr marL="76200" marR="76200" marT="38100" marB="38100" anchor="ctr"/>
                </a:tc>
                <a:tc>
                  <a:txBody>
                    <a:bodyPr/>
                    <a:lstStyle/>
                    <a:p>
                      <a:r>
                        <a:rPr lang="en-US">
                          <a:effectLst/>
                        </a:rPr>
                        <a:t>Foosballers</a:t>
                      </a:r>
                    </a:p>
                  </a:txBody>
                  <a:tcPr marL="76200" marR="76200" marT="38100" marB="38100" anchor="ctr"/>
                </a:tc>
                <a:tc>
                  <a:txBody>
                    <a:bodyPr/>
                    <a:lstStyle/>
                    <a:p>
                      <a:r>
                        <a:rPr lang="en-US">
                          <a:effectLst/>
                        </a:rPr>
                        <a:t>Comedy,Documentary,Sport</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920</a:t>
                      </a:r>
                    </a:p>
                  </a:txBody>
                  <a:tcPr marL="76200" marR="76200" marT="38100" marB="38100" anchor="ctr"/>
                </a:tc>
                <a:tc>
                  <a:txBody>
                    <a:bodyPr/>
                    <a:lstStyle/>
                    <a:p>
                      <a:r>
                        <a:rPr lang="en-US">
                          <a:effectLst/>
                        </a:rPr>
                        <a:t>Lost Conquest</a:t>
                      </a:r>
                    </a:p>
                  </a:txBody>
                  <a:tcPr marL="76200" marR="76200" marT="38100" marB="38100" anchor="ctr"/>
                </a:tc>
                <a:tc>
                  <a:txBody>
                    <a:bodyPr/>
                    <a:lstStyle/>
                    <a:p>
                      <a:r>
                        <a:rPr lang="en-US">
                          <a:effectLst/>
                        </a:rPr>
                        <a:t>Comedy,Documentary,Fantasy</a:t>
                      </a:r>
                    </a:p>
                  </a:txBody>
                  <a:tcPr marL="76200" marR="76200" marT="38100" marB="38100" anchor="ctr"/>
                </a:tc>
                <a:tc>
                  <a:txBody>
                    <a:bodyPr/>
                    <a:lstStyle/>
                    <a:p>
                      <a:r>
                        <a:rPr lang="en-KE">
                          <a:effectLst/>
                        </a:rPr>
                        <a:t>9.4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919</a:t>
                      </a:r>
                    </a:p>
                  </a:txBody>
                  <a:tcPr marL="76200" marR="76200" marT="38100" marB="38100" anchor="ctr"/>
                </a:tc>
                <a:tc>
                  <a:txBody>
                    <a:bodyPr/>
                    <a:lstStyle/>
                    <a:p>
                      <a:r>
                        <a:rPr lang="en-US">
                          <a:effectLst/>
                        </a:rPr>
                        <a:t>Sunakali</a:t>
                      </a:r>
                    </a:p>
                  </a:txBody>
                  <a:tcPr marL="76200" marR="76200" marT="38100" marB="38100" anchor="ctr"/>
                </a:tc>
                <a:tc>
                  <a:txBody>
                    <a:bodyPr/>
                    <a:lstStyle/>
                    <a:p>
                      <a:r>
                        <a:rPr lang="en-US">
                          <a:effectLst/>
                        </a:rPr>
                        <a:t>Documentary,Family,Musical</a:t>
                      </a:r>
                    </a:p>
                  </a:txBody>
                  <a:tcPr marL="76200" marR="76200" marT="38100" marB="38100" anchor="ctr"/>
                </a:tc>
                <a:tc>
                  <a:txBody>
                    <a:bodyPr/>
                    <a:lstStyle/>
                    <a:p>
                      <a:r>
                        <a:rPr lang="en-KE">
                          <a:effectLst/>
                        </a:rPr>
                        <a:t>9.3</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918</a:t>
                      </a:r>
                    </a:p>
                  </a:txBody>
                  <a:tcPr marL="76200" marR="76200" marT="38100" marB="38100" anchor="ctr"/>
                </a:tc>
                <a:tc>
                  <a:txBody>
                    <a:bodyPr/>
                    <a:lstStyle/>
                    <a:p>
                      <a:r>
                        <a:rPr lang="en-US">
                          <a:effectLst/>
                        </a:rPr>
                        <a:t>The Long Count Teaser</a:t>
                      </a:r>
                    </a:p>
                  </a:txBody>
                  <a:tcPr marL="76200" marR="76200" marT="38100" marB="38100" anchor="ctr"/>
                </a:tc>
                <a:tc>
                  <a:txBody>
                    <a:bodyPr/>
                    <a:lstStyle/>
                    <a:p>
                      <a:r>
                        <a:rPr lang="en-US" dirty="0" err="1">
                          <a:effectLst/>
                        </a:rPr>
                        <a:t>History,Sport</a:t>
                      </a:r>
                      <a:endParaRPr lang="en-US" dirty="0">
                        <a:effectLst/>
                      </a:endParaRPr>
                    </a:p>
                  </a:txBody>
                  <a:tcPr marL="76200" marR="76200" marT="38100" marB="38100" anchor="ctr"/>
                </a:tc>
                <a:tc>
                  <a:txBody>
                    <a:bodyPr/>
                    <a:lstStyle/>
                    <a:p>
                      <a:r>
                        <a:rPr lang="en-KE" dirty="0">
                          <a:effectLst/>
                        </a:rPr>
                        <a:t>9.2</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174882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584254" y="1407930"/>
            <a:ext cx="6712091" cy="874895"/>
          </a:xfrm>
        </p:spPr>
        <p:txBody>
          <a:bodyPr>
            <a:normAutofit/>
          </a:bodyPr>
          <a:lstStyle/>
          <a:p>
            <a:pPr marL="0" indent="0">
              <a:buNone/>
            </a:pPr>
            <a:r>
              <a:rPr lang="en-US" noProof="1">
                <a:solidFill>
                  <a:schemeClr val="tx1"/>
                </a:solidFill>
                <a:latin typeface="+mj-lt"/>
              </a:rPr>
              <a:t> Which movies have the lowest 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8</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2905877616"/>
              </p:ext>
            </p:extLst>
          </p:nvPr>
        </p:nvGraphicFramePr>
        <p:xfrm>
          <a:off x="1883664" y="2282825"/>
          <a:ext cx="10003536" cy="415059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br>
                        <a:rPr lang="en-US" dirty="0">
                          <a:effectLst/>
                        </a:rPr>
                      </a:br>
                      <a:endParaRPr lang="en-US" dirty="0">
                        <a:effectLst/>
                      </a:endParaRP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a:effectLst/>
                        </a:rPr>
                        <a:t>0</a:t>
                      </a:r>
                    </a:p>
                  </a:txBody>
                  <a:tcPr marL="76200" marR="76200" marT="38100" marB="38100" anchor="ctr"/>
                </a:tc>
                <a:tc>
                  <a:txBody>
                    <a:bodyPr/>
                    <a:lstStyle/>
                    <a:p>
                      <a:r>
                        <a:rPr lang="en-US">
                          <a:effectLst/>
                        </a:rPr>
                        <a:t>Maldito Amor</a:t>
                      </a:r>
                    </a:p>
                  </a:txBody>
                  <a:tcPr marL="76200" marR="76200" marT="38100" marB="38100" anchor="ctr"/>
                </a:tc>
                <a:tc>
                  <a:txBody>
                    <a:bodyPr/>
                    <a:lstStyle/>
                    <a:p>
                      <a:r>
                        <a:rPr lang="en-US">
                          <a:effectLst/>
                        </a:rPr>
                        <a:t>Comedy,History,Horror</a:t>
                      </a:r>
                    </a:p>
                  </a:txBody>
                  <a:tcPr marL="76200" marR="76200" marT="38100" marB="38100" anchor="ctr"/>
                </a:tc>
                <a:tc>
                  <a:txBody>
                    <a:bodyPr/>
                    <a:lstStyle/>
                    <a:p>
                      <a:r>
                        <a:rPr lang="en-KE">
                          <a:effectLst/>
                        </a:rPr>
                        <a:t>1.1</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a:effectLst/>
                        </a:rPr>
                        <a:t>1</a:t>
                      </a:r>
                    </a:p>
                  </a:txBody>
                  <a:tcPr marL="76200" marR="76200" marT="38100" marB="38100" anchor="ctr"/>
                </a:tc>
                <a:tc>
                  <a:txBody>
                    <a:bodyPr/>
                    <a:lstStyle/>
                    <a:p>
                      <a:r>
                        <a:rPr lang="en-US">
                          <a:effectLst/>
                        </a:rPr>
                        <a:t>Futures Past</a:t>
                      </a:r>
                    </a:p>
                  </a:txBody>
                  <a:tcPr marL="76200" marR="76200" marT="38100" marB="38100" anchor="ctr"/>
                </a:tc>
                <a:tc>
                  <a:txBody>
                    <a:bodyPr/>
                    <a:lstStyle/>
                    <a:p>
                      <a:r>
                        <a:rPr lang="en-US">
                          <a:effectLst/>
                        </a:rPr>
                        <a:t>Action,Biography,History</a:t>
                      </a:r>
                    </a:p>
                  </a:txBody>
                  <a:tcPr marL="76200" marR="76200" marT="38100" marB="38100" anchor="ctr"/>
                </a:tc>
                <a:tc>
                  <a:txBody>
                    <a:bodyPr/>
                    <a:lstStyle/>
                    <a:p>
                      <a:r>
                        <a:rPr lang="en-KE">
                          <a:effectLst/>
                        </a:rPr>
                        <a:t>1.3</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2</a:t>
                      </a:r>
                    </a:p>
                  </a:txBody>
                  <a:tcPr marL="76200" marR="76200" marT="38100" marB="38100" anchor="ctr"/>
                </a:tc>
                <a:tc>
                  <a:txBody>
                    <a:bodyPr/>
                    <a:lstStyle/>
                    <a:p>
                      <a:r>
                        <a:rPr lang="en-US">
                          <a:effectLst/>
                        </a:rPr>
                        <a:t>Eyal Hirrifah</a:t>
                      </a:r>
                    </a:p>
                  </a:txBody>
                  <a:tcPr marL="76200" marR="76200" marT="38100" marB="38100" anchor="ctr"/>
                </a:tc>
                <a:tc>
                  <a:txBody>
                    <a:bodyPr/>
                    <a:lstStyle/>
                    <a:p>
                      <a:r>
                        <a:rPr lang="en-US">
                          <a:effectLst/>
                        </a:rPr>
                        <a:t>Comedy,Musical,Sport</a:t>
                      </a:r>
                    </a:p>
                  </a:txBody>
                  <a:tcPr marL="76200" marR="76200" marT="38100" marB="38100" anchor="ctr"/>
                </a:tc>
                <a:tc>
                  <a:txBody>
                    <a:bodyPr/>
                    <a:lstStyle/>
                    <a:p>
                      <a:r>
                        <a:rPr lang="en-KE">
                          <a:effectLst/>
                        </a:rPr>
                        <a:t>1.4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3</a:t>
                      </a:r>
                    </a:p>
                  </a:txBody>
                  <a:tcPr marL="76200" marR="76200" marT="38100" marB="38100" anchor="ctr"/>
                </a:tc>
                <a:tc>
                  <a:txBody>
                    <a:bodyPr/>
                    <a:lstStyle/>
                    <a:p>
                      <a:r>
                        <a:rPr lang="en-US">
                          <a:effectLst/>
                        </a:rPr>
                        <a:t>The Devil's Flower</a:t>
                      </a:r>
                    </a:p>
                  </a:txBody>
                  <a:tcPr marL="76200" marR="76200" marT="38100" marB="38100" anchor="ctr"/>
                </a:tc>
                <a:tc>
                  <a:txBody>
                    <a:bodyPr/>
                    <a:lstStyle/>
                    <a:p>
                      <a:r>
                        <a:rPr lang="en-US">
                          <a:effectLst/>
                        </a:rPr>
                        <a:t>Mystery,Romance</a:t>
                      </a:r>
                    </a:p>
                  </a:txBody>
                  <a:tcPr marL="76200" marR="76200" marT="38100" marB="38100" anchor="ctr"/>
                </a:tc>
                <a:tc>
                  <a:txBody>
                    <a:bodyPr/>
                    <a:lstStyle/>
                    <a:p>
                      <a:r>
                        <a:rPr lang="en-KE">
                          <a:effectLst/>
                        </a:rPr>
                        <a:t>1.7</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4</a:t>
                      </a:r>
                    </a:p>
                  </a:txBody>
                  <a:tcPr marL="76200" marR="76200" marT="38100" marB="38100" anchor="ctr"/>
                </a:tc>
                <a:tc>
                  <a:txBody>
                    <a:bodyPr/>
                    <a:lstStyle/>
                    <a:p>
                      <a:r>
                        <a:rPr lang="en-US">
                          <a:effectLst/>
                        </a:rPr>
                        <a:t>Foodfight!</a:t>
                      </a:r>
                    </a:p>
                  </a:txBody>
                  <a:tcPr marL="76200" marR="76200" marT="38100" marB="38100" anchor="ctr"/>
                </a:tc>
                <a:tc>
                  <a:txBody>
                    <a:bodyPr/>
                    <a:lstStyle/>
                    <a:p>
                      <a:r>
                        <a:rPr lang="en-US">
                          <a:effectLst/>
                        </a:rPr>
                        <a:t>Action,Animation,Comedy</a:t>
                      </a:r>
                    </a:p>
                  </a:txBody>
                  <a:tcPr marL="76200" marR="76200" marT="38100" marB="38100" anchor="ctr"/>
                </a:tc>
                <a:tc>
                  <a:txBody>
                    <a:bodyPr/>
                    <a:lstStyle/>
                    <a:p>
                      <a:r>
                        <a:rPr lang="en-KE" dirty="0">
                          <a:effectLst/>
                        </a:rPr>
                        <a:t>1.9</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401095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10641290-B8C5-4437-8593-E189A7726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9CE3C3-F748-44F3-872D-D65DAD3A7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738EA0-66AF-4297-A1F3-1FC772774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9550"/>
            <a:ext cx="12192000" cy="2838450"/>
          </a:xfrm>
          <a:prstGeom prst="rect">
            <a:avLst/>
          </a:pr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4B42E7-129D-4C12-85F2-48FA4C773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2000" cy="4028017"/>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0C267DA-E391-3A0A-6A1F-CF2A3584E91F}"/>
              </a:ext>
            </a:extLst>
          </p:cNvPr>
          <p:cNvSpPr>
            <a:spLocks noGrp="1"/>
          </p:cNvSpPr>
          <p:nvPr>
            <p:ph type="title"/>
          </p:nvPr>
        </p:nvSpPr>
        <p:spPr>
          <a:xfrm>
            <a:off x="98067" y="349121"/>
            <a:ext cx="11112477" cy="857653"/>
          </a:xfrm>
        </p:spPr>
        <p:txBody>
          <a:bodyPr vert="horz" lIns="91440" tIns="45720" rIns="91440" bIns="45720" rtlCol="0" anchor="b">
            <a:normAutofit/>
          </a:bodyPr>
          <a:lstStyle/>
          <a:p>
            <a:pPr algn="ctr">
              <a:lnSpc>
                <a:spcPct val="100000"/>
              </a:lnSpc>
            </a:pPr>
            <a:r>
              <a:rPr lang="en-US" sz="3200">
                <a:solidFill>
                  <a:srgbClr val="FFFFFF"/>
                </a:solidFill>
              </a:rPr>
              <a:t>2. Distribution of Movie Ratings</a:t>
            </a:r>
            <a:endParaRPr lang="en-US" sz="3200" dirty="0">
              <a:solidFill>
                <a:srgbClr val="FFFFFF"/>
              </a:solidFill>
            </a:endParaRPr>
          </a:p>
        </p:txBody>
      </p:sp>
      <p:sp>
        <p:nvSpPr>
          <p:cNvPr id="5" name="Slide Number Placeholder 4">
            <a:extLst>
              <a:ext uri="{FF2B5EF4-FFF2-40B4-BE49-F238E27FC236}">
                <a16:creationId xmlns:a16="http://schemas.microsoft.com/office/drawing/2014/main" id="{F1C074BD-E1DC-69EE-598B-8506A8E11D6E}"/>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solidFill>
                  <a:srgbClr val="FFFFFF"/>
                </a:solidFill>
              </a:rPr>
              <a:pPr algn="r">
                <a:lnSpc>
                  <a:spcPct val="90000"/>
                </a:lnSpc>
                <a:spcAft>
                  <a:spcPts val="600"/>
                </a:spcAft>
              </a:pPr>
              <a:t>9</a:t>
            </a:fld>
            <a:endParaRPr lang="en-US" sz="1900">
              <a:solidFill>
                <a:srgbClr val="FFFFFF"/>
              </a:solidFill>
            </a:endParaRPr>
          </a:p>
        </p:txBody>
      </p:sp>
      <p:pic>
        <p:nvPicPr>
          <p:cNvPr id="11" name="Picture 10" descr="A graph of a distribution of average ratings&#10;&#10;Description automatically generated">
            <a:extLst>
              <a:ext uri="{FF2B5EF4-FFF2-40B4-BE49-F238E27FC236}">
                <a16:creationId xmlns:a16="http://schemas.microsoft.com/office/drawing/2014/main" id="{0A1295BF-DF7F-D42A-8DDD-935012D7B5D4}"/>
              </a:ext>
            </a:extLst>
          </p:cNvPr>
          <p:cNvPicPr>
            <a:picLocks noChangeAspect="1"/>
          </p:cNvPicPr>
          <p:nvPr/>
        </p:nvPicPr>
        <p:blipFill rotWithShape="1">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Lst>
          </a:blip>
          <a:srcRect t="8654" r="2" b="2"/>
          <a:stretch/>
        </p:blipFill>
        <p:spPr>
          <a:xfrm>
            <a:off x="1416423" y="1326776"/>
            <a:ext cx="8758517" cy="54282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611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346</TotalTime>
  <Words>903</Words>
  <Application>Microsoft Office PowerPoint</Application>
  <PresentationFormat>Widescreen</PresentationFormat>
  <Paragraphs>196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Aldhabi</vt:lpstr>
      <vt:lpstr>Arial</vt:lpstr>
      <vt:lpstr>Arial Nova Light</vt:lpstr>
      <vt:lpstr>Calibri</vt:lpstr>
      <vt:lpstr>Elephant</vt:lpstr>
      <vt:lpstr>ui-sans-serif</vt:lpstr>
      <vt:lpstr>ModOverlayVTI</vt:lpstr>
      <vt:lpstr>EXPLORATORY DATA ANALYSIS FOR MICROSOFT’S NEW MOVIE STUDIO</vt:lpstr>
      <vt:lpstr>Project Overview </vt:lpstr>
      <vt:lpstr>Business Problem</vt:lpstr>
      <vt:lpstr>Data Description &amp; Understanding</vt:lpstr>
      <vt:lpstr>Methodology </vt:lpstr>
      <vt:lpstr>Methodology(continued) </vt:lpstr>
      <vt:lpstr>Exploratory Data Analysis (EDA)</vt:lpstr>
      <vt:lpstr>Exploratory Data Analysis (EDA)</vt:lpstr>
      <vt:lpstr>2. Distribution of Movie Ratings</vt:lpstr>
      <vt:lpstr>3. Most Common Movie Genres</vt:lpstr>
      <vt:lpstr>4. Average rating based on each genre?</vt:lpstr>
      <vt:lpstr>5. Distribution of Foreign Gross</vt:lpstr>
      <vt:lpstr>6. Distribution of movies per year</vt:lpstr>
      <vt:lpstr>7. Comparison of Gross revenues</vt:lpstr>
      <vt:lpstr>Gross Domestic Revenue by Studio</vt:lpstr>
      <vt:lpstr>Gross Foreign Revenue by Studio</vt:lpstr>
      <vt:lpstr>Top-rated movies by Gross revenues</vt:lpstr>
      <vt:lpstr>Recommendations </vt:lpstr>
      <vt:lpstr>Next steps</vt:lpstr>
      <vt:lpstr>Conclusion</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FOR MICROSOFT’S NEW MOVIE STUDIO</dc:title>
  <dc:creator>KEZIAH GICHEHA</dc:creator>
  <cp:lastModifiedBy>KEZIAH GICHEHA</cp:lastModifiedBy>
  <cp:revision>7</cp:revision>
  <dcterms:created xsi:type="dcterms:W3CDTF">2024-05-31T07:56:44Z</dcterms:created>
  <dcterms:modified xsi:type="dcterms:W3CDTF">2024-06-01T09:16:25Z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