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handoutMasterIdLst>
    <p:handoutMasterId r:id="rId27"/>
  </p:handoutMasterIdLst>
  <p:sldIdLst>
    <p:sldId id="436" r:id="rId5"/>
    <p:sldId id="437" r:id="rId6"/>
    <p:sldId id="438" r:id="rId7"/>
    <p:sldId id="439" r:id="rId8"/>
    <p:sldId id="440" r:id="rId9"/>
    <p:sldId id="448" r:id="rId10"/>
    <p:sldId id="445" r:id="rId11"/>
    <p:sldId id="449" r:id="rId12"/>
    <p:sldId id="450" r:id="rId13"/>
    <p:sldId id="442" r:id="rId14"/>
    <p:sldId id="451" r:id="rId15"/>
    <p:sldId id="443" r:id="rId16"/>
    <p:sldId id="452" r:id="rId17"/>
    <p:sldId id="453" r:id="rId18"/>
    <p:sldId id="454" r:id="rId19"/>
    <p:sldId id="446" r:id="rId20"/>
    <p:sldId id="447" r:id="rId21"/>
    <p:sldId id="455" r:id="rId22"/>
    <p:sldId id="456" r:id="rId23"/>
    <p:sldId id="457"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D929A"/>
    <a:srgbClr val="41969E"/>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5394" autoAdjust="0"/>
  </p:normalViewPr>
  <p:slideViewPr>
    <p:cSldViewPr snapToGrid="0">
      <p:cViewPr varScale="1">
        <p:scale>
          <a:sx n="53" d="100"/>
          <a:sy n="53" d="100"/>
        </p:scale>
        <p:origin x="84" y="123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DF420-3F2B-4F54-BDBD-1F43CC1423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1DEDBE8-658A-44AD-9145-C3C0544BDAB0}">
      <dgm:prSet custT="1"/>
      <dgm:spPr/>
      <dgm:t>
        <a:bodyPr/>
        <a:lstStyle/>
        <a:p>
          <a:pPr>
            <a:lnSpc>
              <a:spcPct val="100000"/>
            </a:lnSpc>
          </a:pPr>
          <a:r>
            <a:rPr lang="en-US" sz="2000" dirty="0"/>
            <a:t>This project uses exploratory data analysis to generate insights for Microsoft. </a:t>
          </a:r>
        </a:p>
      </dgm:t>
    </dgm:pt>
    <dgm:pt modelId="{44C3D856-6836-4E63-8404-7F4D9DEDFF67}" type="parTrans" cxnId="{C6D07598-D989-4185-815F-EF6407B428AC}">
      <dgm:prSet/>
      <dgm:spPr/>
      <dgm:t>
        <a:bodyPr/>
        <a:lstStyle/>
        <a:p>
          <a:endParaRPr lang="en-US"/>
        </a:p>
      </dgm:t>
    </dgm:pt>
    <dgm:pt modelId="{5D5DEC18-9E78-48B1-844A-B709A919A459}" type="sibTrans" cxnId="{C6D07598-D989-4185-815F-EF6407B428AC}">
      <dgm:prSet/>
      <dgm:spPr/>
      <dgm:t>
        <a:bodyPr/>
        <a:lstStyle/>
        <a:p>
          <a:endParaRPr lang="en-US"/>
        </a:p>
      </dgm:t>
    </dgm:pt>
    <dgm:pt modelId="{7C5FE438-A50B-4A7B-9265-222C787ECCB8}">
      <dgm:prSet custT="1"/>
      <dgm:spPr/>
      <dgm:t>
        <a:bodyPr/>
        <a:lstStyle/>
        <a:p>
          <a:pPr>
            <a:lnSpc>
              <a:spcPct val="100000"/>
            </a:lnSpc>
          </a:pPr>
          <a:r>
            <a:rPr lang="en-US" sz="1400" dirty="0"/>
            <a:t>Tasked with exploring the performance of other films in the box office market, actionable insights have been drawn that aim to be useful to the head of Microsoft's new movie studio to help them decide what type of films to create.</a:t>
          </a:r>
        </a:p>
      </dgm:t>
    </dgm:pt>
    <dgm:pt modelId="{4EA638B5-0BBE-4BC7-8C43-2BAF01E8E27A}" type="parTrans" cxnId="{F242305C-1820-46F1-9F1F-F2DCF1D9F59C}">
      <dgm:prSet/>
      <dgm:spPr/>
      <dgm:t>
        <a:bodyPr/>
        <a:lstStyle/>
        <a:p>
          <a:endParaRPr lang="en-US"/>
        </a:p>
      </dgm:t>
    </dgm:pt>
    <dgm:pt modelId="{C25D6399-77CD-4989-B08F-21386C889B38}" type="sibTrans" cxnId="{F242305C-1820-46F1-9F1F-F2DCF1D9F59C}">
      <dgm:prSet/>
      <dgm:spPr/>
      <dgm:t>
        <a:bodyPr/>
        <a:lstStyle/>
        <a:p>
          <a:endParaRPr lang="en-US"/>
        </a:p>
      </dgm:t>
    </dgm:pt>
    <dgm:pt modelId="{B6054CCC-25BB-4DE7-AA63-BBEF695A0F8F}" type="pres">
      <dgm:prSet presAssocID="{8DDDF420-3F2B-4F54-BDBD-1F43CC142374}" presName="root" presStyleCnt="0">
        <dgm:presLayoutVars>
          <dgm:dir/>
          <dgm:resizeHandles val="exact"/>
        </dgm:presLayoutVars>
      </dgm:prSet>
      <dgm:spPr/>
    </dgm:pt>
    <dgm:pt modelId="{4BB80591-2863-477F-B873-18ED77B50C22}" type="pres">
      <dgm:prSet presAssocID="{F1DEDBE8-658A-44AD-9145-C3C0544BDAB0}" presName="compNode" presStyleCnt="0"/>
      <dgm:spPr/>
    </dgm:pt>
    <dgm:pt modelId="{81F14C48-B83E-426E-837F-A0BAFC11C503}" type="pres">
      <dgm:prSet presAssocID="{F1DEDBE8-658A-44AD-9145-C3C0544BDA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7CA0DB-0E59-4810-808A-141BCCE924D8}" type="pres">
      <dgm:prSet presAssocID="{F1DEDBE8-658A-44AD-9145-C3C0544BDAB0}" presName="spaceRect" presStyleCnt="0"/>
      <dgm:spPr/>
    </dgm:pt>
    <dgm:pt modelId="{9510E127-E3A0-4D40-BF0F-8DEBE3586A0A}" type="pres">
      <dgm:prSet presAssocID="{F1DEDBE8-658A-44AD-9145-C3C0544BDAB0}" presName="textRect" presStyleLbl="revTx" presStyleIdx="0" presStyleCnt="2">
        <dgm:presLayoutVars>
          <dgm:chMax val="1"/>
          <dgm:chPref val="1"/>
        </dgm:presLayoutVars>
      </dgm:prSet>
      <dgm:spPr/>
    </dgm:pt>
    <dgm:pt modelId="{2D9F9F0E-9FBA-47C0-BAF3-D07BCEA7E053}" type="pres">
      <dgm:prSet presAssocID="{5D5DEC18-9E78-48B1-844A-B709A919A459}" presName="sibTrans" presStyleCnt="0"/>
      <dgm:spPr/>
    </dgm:pt>
    <dgm:pt modelId="{6A1624D6-F623-4021-A49A-36CAC9CAE92A}" type="pres">
      <dgm:prSet presAssocID="{7C5FE438-A50B-4A7B-9265-222C787ECCB8}" presName="compNode" presStyleCnt="0"/>
      <dgm:spPr/>
    </dgm:pt>
    <dgm:pt modelId="{888B6F46-F2F5-4779-875A-B8AEBE43E6AA}" type="pres">
      <dgm:prSet presAssocID="{7C5FE438-A50B-4A7B-9265-222C787ECC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3F51E799-DB09-423B-A573-9471F13E0263}" type="pres">
      <dgm:prSet presAssocID="{7C5FE438-A50B-4A7B-9265-222C787ECCB8}" presName="spaceRect" presStyleCnt="0"/>
      <dgm:spPr/>
    </dgm:pt>
    <dgm:pt modelId="{9890DAD8-8DDB-4580-9D08-185F7E95E909}" type="pres">
      <dgm:prSet presAssocID="{7C5FE438-A50B-4A7B-9265-222C787ECCB8}" presName="textRect" presStyleLbl="revTx" presStyleIdx="1" presStyleCnt="2" custScaleX="106981" custScaleY="111916">
        <dgm:presLayoutVars>
          <dgm:chMax val="1"/>
          <dgm:chPref val="1"/>
        </dgm:presLayoutVars>
      </dgm:prSet>
      <dgm:spPr/>
    </dgm:pt>
  </dgm:ptLst>
  <dgm:cxnLst>
    <dgm:cxn modelId="{55D9CE19-4768-41C8-9721-F9F392771267}" type="presOf" srcId="{8DDDF420-3F2B-4F54-BDBD-1F43CC142374}" destId="{B6054CCC-25BB-4DE7-AA63-BBEF695A0F8F}" srcOrd="0" destOrd="0" presId="urn:microsoft.com/office/officeart/2018/2/layout/IconLabelList"/>
    <dgm:cxn modelId="{F242305C-1820-46F1-9F1F-F2DCF1D9F59C}" srcId="{8DDDF420-3F2B-4F54-BDBD-1F43CC142374}" destId="{7C5FE438-A50B-4A7B-9265-222C787ECCB8}" srcOrd="1" destOrd="0" parTransId="{4EA638B5-0BBE-4BC7-8C43-2BAF01E8E27A}" sibTransId="{C25D6399-77CD-4989-B08F-21386C889B38}"/>
    <dgm:cxn modelId="{8FEE1474-9EBC-43E4-9D90-13E9D253C2F8}" type="presOf" srcId="{F1DEDBE8-658A-44AD-9145-C3C0544BDAB0}" destId="{9510E127-E3A0-4D40-BF0F-8DEBE3586A0A}" srcOrd="0" destOrd="0" presId="urn:microsoft.com/office/officeart/2018/2/layout/IconLabelList"/>
    <dgm:cxn modelId="{6F70378F-1315-4697-9442-528DB6F2ACDE}" type="presOf" srcId="{7C5FE438-A50B-4A7B-9265-222C787ECCB8}" destId="{9890DAD8-8DDB-4580-9D08-185F7E95E909}" srcOrd="0" destOrd="0" presId="urn:microsoft.com/office/officeart/2018/2/layout/IconLabelList"/>
    <dgm:cxn modelId="{C6D07598-D989-4185-815F-EF6407B428AC}" srcId="{8DDDF420-3F2B-4F54-BDBD-1F43CC142374}" destId="{F1DEDBE8-658A-44AD-9145-C3C0544BDAB0}" srcOrd="0" destOrd="0" parTransId="{44C3D856-6836-4E63-8404-7F4D9DEDFF67}" sibTransId="{5D5DEC18-9E78-48B1-844A-B709A919A459}"/>
    <dgm:cxn modelId="{1822C0D3-E346-449A-9D7F-785FCE1A0B3C}" type="presParOf" srcId="{B6054CCC-25BB-4DE7-AA63-BBEF695A0F8F}" destId="{4BB80591-2863-477F-B873-18ED77B50C22}" srcOrd="0" destOrd="0" presId="urn:microsoft.com/office/officeart/2018/2/layout/IconLabelList"/>
    <dgm:cxn modelId="{80731165-423C-47A7-AE38-63452BCA0EC3}" type="presParOf" srcId="{4BB80591-2863-477F-B873-18ED77B50C22}" destId="{81F14C48-B83E-426E-837F-A0BAFC11C503}" srcOrd="0" destOrd="0" presId="urn:microsoft.com/office/officeart/2018/2/layout/IconLabelList"/>
    <dgm:cxn modelId="{A82A2C42-F2F7-4F78-B993-9AD23DFDF166}" type="presParOf" srcId="{4BB80591-2863-477F-B873-18ED77B50C22}" destId="{CE7CA0DB-0E59-4810-808A-141BCCE924D8}" srcOrd="1" destOrd="0" presId="urn:microsoft.com/office/officeart/2018/2/layout/IconLabelList"/>
    <dgm:cxn modelId="{28840BEA-E23D-41EA-A514-DD5BCDB33B5D}" type="presParOf" srcId="{4BB80591-2863-477F-B873-18ED77B50C22}" destId="{9510E127-E3A0-4D40-BF0F-8DEBE3586A0A}" srcOrd="2" destOrd="0" presId="urn:microsoft.com/office/officeart/2018/2/layout/IconLabelList"/>
    <dgm:cxn modelId="{044E1CAE-D67E-4A9F-ACED-FA2D24A69399}" type="presParOf" srcId="{B6054CCC-25BB-4DE7-AA63-BBEF695A0F8F}" destId="{2D9F9F0E-9FBA-47C0-BAF3-D07BCEA7E053}" srcOrd="1" destOrd="0" presId="urn:microsoft.com/office/officeart/2018/2/layout/IconLabelList"/>
    <dgm:cxn modelId="{E4D01635-BDAD-415F-B8BF-9D0B0FACAD2C}" type="presParOf" srcId="{B6054CCC-25BB-4DE7-AA63-BBEF695A0F8F}" destId="{6A1624D6-F623-4021-A49A-36CAC9CAE92A}" srcOrd="2" destOrd="0" presId="urn:microsoft.com/office/officeart/2018/2/layout/IconLabelList"/>
    <dgm:cxn modelId="{0FCB58D6-5A03-4397-AFB0-78E083CE0985}" type="presParOf" srcId="{6A1624D6-F623-4021-A49A-36CAC9CAE92A}" destId="{888B6F46-F2F5-4779-875A-B8AEBE43E6AA}" srcOrd="0" destOrd="0" presId="urn:microsoft.com/office/officeart/2018/2/layout/IconLabelList"/>
    <dgm:cxn modelId="{4D5B683F-668E-4F92-9C2C-1C97D2990E3A}" type="presParOf" srcId="{6A1624D6-F623-4021-A49A-36CAC9CAE92A}" destId="{3F51E799-DB09-423B-A573-9471F13E0263}" srcOrd="1" destOrd="0" presId="urn:microsoft.com/office/officeart/2018/2/layout/IconLabelList"/>
    <dgm:cxn modelId="{0BF14865-A019-48C9-9F6E-8B65FC639E0C}" type="presParOf" srcId="{6A1624D6-F623-4021-A49A-36CAC9CAE92A}" destId="{9890DAD8-8DDB-4580-9D08-185F7E95E9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14C48-B83E-426E-837F-A0BAFC11C503}">
      <dsp:nvSpPr>
        <dsp:cNvPr id="0" name=""/>
        <dsp:cNvSpPr/>
      </dsp:nvSpPr>
      <dsp:spPr>
        <a:xfrm>
          <a:off x="996050" y="336078"/>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0E127-E3A0-4D40-BF0F-8DEBE3586A0A}">
      <dsp:nvSpPr>
        <dsp:cNvPr id="0" name=""/>
        <dsp:cNvSpPr/>
      </dsp:nvSpPr>
      <dsp:spPr>
        <a:xfrm>
          <a:off x="46269" y="2354611"/>
          <a:ext cx="3453750" cy="107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This project uses exploratory data analysis to generate insights for Microsoft. </a:t>
          </a:r>
        </a:p>
      </dsp:txBody>
      <dsp:txXfrm>
        <a:off x="46269" y="2354611"/>
        <a:ext cx="3453750" cy="1076639"/>
      </dsp:txXfrm>
    </dsp:sp>
    <dsp:sp modelId="{888B6F46-F2F5-4779-875A-B8AEBE43E6AA}">
      <dsp:nvSpPr>
        <dsp:cNvPr id="0" name=""/>
        <dsp:cNvSpPr/>
      </dsp:nvSpPr>
      <dsp:spPr>
        <a:xfrm>
          <a:off x="5174760" y="304005"/>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0DAD8-8DDB-4580-9D08-185F7E95E909}">
      <dsp:nvSpPr>
        <dsp:cNvPr id="0" name=""/>
        <dsp:cNvSpPr/>
      </dsp:nvSpPr>
      <dsp:spPr>
        <a:xfrm>
          <a:off x="4104425" y="2258392"/>
          <a:ext cx="3694856" cy="120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Tasked with exploring the performance of other films in the box office market, actionable insights have been drawn that aim to be useful to the head of Microsoft's new movie studio to help them decide what type of films to create.</a:t>
          </a:r>
        </a:p>
      </dsp:txBody>
      <dsp:txXfrm>
        <a:off x="4104425" y="2258392"/>
        <a:ext cx="3694856" cy="12049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6/1/2024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19660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78196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283496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66132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323154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279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92546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11783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3750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3" r:id="rId20"/>
    <p:sldLayoutId id="2147483734" r:id="rId21"/>
    <p:sldLayoutId id="2147483735" r:id="rId22"/>
    <p:sldLayoutId id="2147483736" r:id="rId23"/>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5.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microsoft.com/office/2007/relationships/hdphoto" Target="../media/hdphoto8.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s://www.boxofficemojo.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2512780" y="887638"/>
            <a:ext cx="8203988" cy="2385914"/>
          </a:xfrm>
        </p:spPr>
        <p:txBody>
          <a:bodyPr>
            <a:normAutofit fontScale="90000"/>
          </a:bodyPr>
          <a:lstStyle/>
          <a:p>
            <a:r>
              <a:rPr lang="en-US" dirty="0">
                <a:solidFill>
                  <a:schemeClr val="bg2">
                    <a:lumMod val="95000"/>
                  </a:schemeClr>
                </a:solidFill>
                <a:cs typeface="Aldhabi" panose="020F0502020204030204" pitchFamily="2" charset="-78"/>
              </a:rPr>
              <a:t>EXPLORATORY DATA ANALYSIS FOR MICROSOFT’S NEW MOVIE STUDIO</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6" name="TextBox 5">
            <a:extLst>
              <a:ext uri="{FF2B5EF4-FFF2-40B4-BE49-F238E27FC236}">
                <a16:creationId xmlns:a16="http://schemas.microsoft.com/office/drawing/2014/main" id="{752B340D-EBA0-AB8F-E769-34BC9A2F3E76}"/>
              </a:ext>
            </a:extLst>
          </p:cNvPr>
          <p:cNvSpPr txBox="1"/>
          <p:nvPr/>
        </p:nvSpPr>
        <p:spPr>
          <a:xfrm>
            <a:off x="2512780" y="3584449"/>
            <a:ext cx="8203988" cy="2523768"/>
          </a:xfrm>
          <a:prstGeom prst="rect">
            <a:avLst/>
          </a:prstGeom>
          <a:noFill/>
        </p:spPr>
        <p:txBody>
          <a:bodyPr wrap="square" rtlCol="0">
            <a:spAutoFit/>
          </a:bodyPr>
          <a:lstStyle/>
          <a:p>
            <a:pPr algn="ctr"/>
            <a:r>
              <a:rPr lang="en-US" sz="2800" dirty="0">
                <a:solidFill>
                  <a:schemeClr val="bg2">
                    <a:lumMod val="95000"/>
                  </a:schemeClr>
                </a:solidFill>
              </a:rPr>
              <a:t>Insights for Creating Successful Films</a:t>
            </a:r>
          </a:p>
          <a:p>
            <a:pPr algn="ctr"/>
            <a:endParaRPr lang="en-US" sz="2800" dirty="0">
              <a:solidFill>
                <a:schemeClr val="bg2">
                  <a:lumMod val="95000"/>
                </a:schemeClr>
              </a:solidFill>
            </a:endParaRPr>
          </a:p>
          <a:p>
            <a:pPr algn="ctr"/>
            <a:r>
              <a:rPr lang="en-US" sz="2800" dirty="0">
                <a:solidFill>
                  <a:schemeClr val="bg2">
                    <a:lumMod val="95000"/>
                  </a:schemeClr>
                </a:solidFill>
              </a:rPr>
              <a:t>Keziah Gicheha</a:t>
            </a:r>
          </a:p>
          <a:p>
            <a:pPr algn="ctr"/>
            <a:endParaRPr lang="en-US" sz="2800" dirty="0">
              <a:solidFill>
                <a:schemeClr val="bg2">
                  <a:lumMod val="95000"/>
                </a:schemeClr>
              </a:solidFill>
            </a:endParaRPr>
          </a:p>
          <a:p>
            <a:pPr algn="ctr"/>
            <a:r>
              <a:rPr lang="en-US" sz="2800" dirty="0">
                <a:solidFill>
                  <a:schemeClr val="bg2">
                    <a:lumMod val="95000"/>
                  </a:schemeClr>
                </a:solidFill>
              </a:rPr>
              <a:t>3/06/2024</a:t>
            </a:r>
          </a:p>
          <a:p>
            <a:endParaRPr lang="en-KE"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3. Most Common Movie Genres</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10</a:t>
            </a:fld>
            <a:endParaRPr lang="en-US" sz="1400" b="1" cap="all" spc="300">
              <a:solidFill>
                <a:srgbClr val="FFFFFF"/>
              </a:solidFill>
            </a:endParaRPr>
          </a:p>
        </p:txBody>
      </p:sp>
      <p:pic>
        <p:nvPicPr>
          <p:cNvPr id="9" name="Picture 8" descr="A graph of a number of movies&#10;&#10;Description automatically generated with medium confidence">
            <a:extLst>
              <a:ext uri="{FF2B5EF4-FFF2-40B4-BE49-F238E27FC236}">
                <a16:creationId xmlns:a16="http://schemas.microsoft.com/office/drawing/2014/main" id="{331E57E3-103C-8A2A-A8E4-9E89AFBE3EF8}"/>
              </a:ext>
            </a:extLst>
          </p:cNvPr>
          <p:cNvPicPr>
            <a:picLocks noChangeAspect="1"/>
          </p:cNvPicPr>
          <p:nvPr/>
        </p:nvPicPr>
        <p:blipFill>
          <a:blip r:embed="rId3">
            <a:alphaModFix/>
            <a:duotone>
              <a:prstClr val="black"/>
              <a:srgbClr val="3D929A">
                <a:tint val="45000"/>
                <a:satMod val="400000"/>
              </a:srgbClr>
            </a:duotone>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Lst>
          </a:blip>
          <a:stretch>
            <a:fillRect/>
          </a:stretch>
        </p:blipFill>
        <p:spPr>
          <a:xfrm>
            <a:off x="4751643" y="2133600"/>
            <a:ext cx="7445253" cy="4724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5">
            <a:alphaModFix amt="70000"/>
          </a:blip>
          <a:srcRect t="12496" b="3234"/>
          <a:stretch/>
        </p:blipFill>
        <p:spPr>
          <a:xfrm>
            <a:off x="-4895" y="2133599"/>
            <a:ext cx="4751642" cy="4724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18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7C19-6A17-6CA5-00FA-C3CB67D34B9E}"/>
              </a:ext>
            </a:extLst>
          </p:cNvPr>
          <p:cNvSpPr>
            <a:spLocks noGrp="1"/>
          </p:cNvSpPr>
          <p:nvPr>
            <p:ph type="title"/>
          </p:nvPr>
        </p:nvSpPr>
        <p:spPr>
          <a:xfrm>
            <a:off x="1008295" y="136722"/>
            <a:ext cx="10202248" cy="1325890"/>
          </a:xfrm>
        </p:spPr>
        <p:txBody>
          <a:bodyPr>
            <a:normAutofit/>
          </a:bodyPr>
          <a:lstStyle/>
          <a:p>
            <a:pPr algn="ctr"/>
            <a:r>
              <a:rPr lang="en-US" sz="3200" dirty="0"/>
              <a:t>4. Average rating based on each genre?</a:t>
            </a:r>
            <a:endParaRPr lang="en-KE" sz="3200" dirty="0"/>
          </a:p>
        </p:txBody>
      </p:sp>
      <p:sp>
        <p:nvSpPr>
          <p:cNvPr id="3" name="Slide Number Placeholder 2">
            <a:extLst>
              <a:ext uri="{FF2B5EF4-FFF2-40B4-BE49-F238E27FC236}">
                <a16:creationId xmlns:a16="http://schemas.microsoft.com/office/drawing/2014/main" id="{6855BBDE-404E-A548-DF05-D1D722DAF648}"/>
              </a:ext>
            </a:extLst>
          </p:cNvPr>
          <p:cNvSpPr>
            <a:spLocks noGrp="1"/>
          </p:cNvSpPr>
          <p:nvPr>
            <p:ph type="sldNum" sz="quarter" idx="12"/>
          </p:nvPr>
        </p:nvSpPr>
        <p:spPr/>
        <p:txBody>
          <a:bodyPr/>
          <a:lstStyle/>
          <a:p>
            <a:fld id="{08AB70BE-1769-45B8-85A6-0C837432C7E6}" type="slidenum">
              <a:rPr lang="en-US" smtClean="0"/>
              <a:pPr/>
              <a:t>11</a:t>
            </a:fld>
            <a:endParaRPr lang="en-US" dirty="0"/>
          </a:p>
        </p:txBody>
      </p:sp>
      <p:pic>
        <p:nvPicPr>
          <p:cNvPr id="7" name="Picture 6">
            <a:extLst>
              <a:ext uri="{FF2B5EF4-FFF2-40B4-BE49-F238E27FC236}">
                <a16:creationId xmlns:a16="http://schemas.microsoft.com/office/drawing/2014/main" id="{15A7B46B-CA67-21E7-B97A-6985B77757B0}"/>
              </a:ext>
            </a:extLst>
          </p:cNvPr>
          <p:cNvPicPr>
            <a:picLocks noChangeAspect="1"/>
          </p:cNvPicPr>
          <p:nvPr/>
        </p:nvPicPr>
        <p:blipFill>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9192" y="1054772"/>
            <a:ext cx="10720453" cy="5562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567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5. Distribution of Foreign Gross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11" name="Content Placeholder 10">
            <a:extLst>
              <a:ext uri="{FF2B5EF4-FFF2-40B4-BE49-F238E27FC236}">
                <a16:creationId xmlns:a16="http://schemas.microsoft.com/office/drawing/2014/main" id="{46B85F61-6A54-0428-BFBB-66D2CDB708EC}"/>
              </a:ext>
            </a:extLst>
          </p:cNvPr>
          <p:cNvPicPr>
            <a:picLocks noGrp="1" noChangeAspect="1"/>
          </p:cNvPicPr>
          <p:nvPr>
            <p:ph sz="quarter" idx="10"/>
          </p:nvPr>
        </p:nvPicPr>
        <p:blipFill>
          <a:blip r:embed="rId3">
            <a:duotone>
              <a:prstClr val="black"/>
              <a:srgbClr val="3D929A">
                <a:tint val="45000"/>
                <a:satMod val="400000"/>
              </a:srgbClr>
            </a:duotone>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63871" y="1440215"/>
            <a:ext cx="8464258" cy="5271480"/>
          </a:xfrm>
        </p:spPr>
      </p:pic>
    </p:spTree>
    <p:extLst>
      <p:ext uri="{BB962C8B-B14F-4D97-AF65-F5344CB8AC3E}">
        <p14:creationId xmlns:p14="http://schemas.microsoft.com/office/powerpoint/2010/main" val="41542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Rectangle 68">
            <a:extLst>
              <a:ext uri="{FF2B5EF4-FFF2-40B4-BE49-F238E27FC236}">
                <a16:creationId xmlns:a16="http://schemas.microsoft.com/office/drawing/2014/main" id="{2ACFBFEE-8DA6-40D8-9269-B1779C44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1C75C9-8B7B-45C0-9FCF-DB9A15B63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08330"/>
          </a:xfrm>
          <a:custGeom>
            <a:avLst/>
            <a:gdLst>
              <a:gd name="connsiteX0" fmla="*/ 0 w 12192000"/>
              <a:gd name="connsiteY0" fmla="*/ 0 h 4908330"/>
              <a:gd name="connsiteX1" fmla="*/ 12192000 w 12192000"/>
              <a:gd name="connsiteY1" fmla="*/ 0 h 4908330"/>
              <a:gd name="connsiteX2" fmla="*/ 12192000 w 12192000"/>
              <a:gd name="connsiteY2" fmla="*/ 2140891 h 4908330"/>
              <a:gd name="connsiteX3" fmla="*/ 2848416 w 12192000"/>
              <a:gd name="connsiteY3" fmla="*/ 2135844 h 4908330"/>
              <a:gd name="connsiteX4" fmla="*/ 2772489 w 12192000"/>
              <a:gd name="connsiteY4" fmla="*/ 2135843 h 4908330"/>
              <a:gd name="connsiteX5" fmla="*/ 14315 w 12192000"/>
              <a:gd name="connsiteY5" fmla="*/ 4624860 h 4908330"/>
              <a:gd name="connsiteX6" fmla="*/ 3526 w 12192000"/>
              <a:gd name="connsiteY6" fmla="*/ 4838534 h 4908330"/>
              <a:gd name="connsiteX7" fmla="*/ 1 w 12192000"/>
              <a:gd name="connsiteY7" fmla="*/ 4838534 h 4908330"/>
              <a:gd name="connsiteX8" fmla="*/ 1 w 12192000"/>
              <a:gd name="connsiteY8" fmla="*/ 4908330 h 49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908330">
                <a:moveTo>
                  <a:pt x="0" y="0"/>
                </a:moveTo>
                <a:lnTo>
                  <a:pt x="12192000" y="0"/>
                </a:lnTo>
                <a:lnTo>
                  <a:pt x="12192000" y="2140891"/>
                </a:lnTo>
                <a:lnTo>
                  <a:pt x="2848416" y="2135844"/>
                </a:lnTo>
                <a:lnTo>
                  <a:pt x="2772489" y="2135843"/>
                </a:lnTo>
                <a:cubicBezTo>
                  <a:pt x="1336986" y="2135843"/>
                  <a:pt x="156294" y="3226816"/>
                  <a:pt x="14315" y="4624860"/>
                </a:cubicBezTo>
                <a:lnTo>
                  <a:pt x="3526" y="4838534"/>
                </a:lnTo>
                <a:lnTo>
                  <a:pt x="1" y="4838534"/>
                </a:lnTo>
                <a:lnTo>
                  <a:pt x="1" y="4908330"/>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99A96A4-4DBB-414E-9A3F-0B93AA144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6188" y="0"/>
            <a:ext cx="4095812" cy="6858000"/>
          </a:xfrm>
          <a:custGeom>
            <a:avLst/>
            <a:gdLst>
              <a:gd name="connsiteX0" fmla="*/ 3208797 w 4095812"/>
              <a:gd name="connsiteY0" fmla="*/ 0 h 6858000"/>
              <a:gd name="connsiteX1" fmla="*/ 4095812 w 4095812"/>
              <a:gd name="connsiteY1" fmla="*/ 0 h 6858000"/>
              <a:gd name="connsiteX2" fmla="*/ 4095812 w 4095812"/>
              <a:gd name="connsiteY2" fmla="*/ 6858000 h 6858000"/>
              <a:gd name="connsiteX3" fmla="*/ 0 w 4095812"/>
              <a:gd name="connsiteY3" fmla="*/ 6858000 h 6858000"/>
              <a:gd name="connsiteX4" fmla="*/ 119187 w 4095812"/>
              <a:gd name="connsiteY4" fmla="*/ 6836929 h 6858000"/>
              <a:gd name="connsiteX5" fmla="*/ 3209717 w 4095812"/>
              <a:gd name="connsiteY5" fmla="*/ 3049589 h 6858000"/>
              <a:gd name="connsiteX6" fmla="*/ 3208297 w 4095812"/>
              <a:gd name="connsiteY6" fmla="*/ 2993239 h 6858000"/>
              <a:gd name="connsiteX7" fmla="*/ 3208797 w 4095812"/>
              <a:gd name="connsiteY7" fmla="*/ 29932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812" h="6858000">
                <a:moveTo>
                  <a:pt x="3208797" y="0"/>
                </a:moveTo>
                <a:lnTo>
                  <a:pt x="4095812" y="0"/>
                </a:lnTo>
                <a:lnTo>
                  <a:pt x="4095812" y="6858000"/>
                </a:lnTo>
                <a:lnTo>
                  <a:pt x="0" y="6858000"/>
                </a:lnTo>
                <a:lnTo>
                  <a:pt x="119187" y="6836929"/>
                </a:lnTo>
                <a:cubicBezTo>
                  <a:pt x="1881669" y="6483638"/>
                  <a:pt x="3209717" y="4922257"/>
                  <a:pt x="3209717" y="3049589"/>
                </a:cubicBezTo>
                <a:lnTo>
                  <a:pt x="3208297" y="2993239"/>
                </a:lnTo>
                <a:lnTo>
                  <a:pt x="3208797" y="2993239"/>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219200" y="896452"/>
            <a:ext cx="8886825" cy="924397"/>
          </a:xfrm>
        </p:spPr>
        <p:txBody>
          <a:bodyPr vert="horz" lIns="91440" tIns="45720" rIns="91440" bIns="45720" rtlCol="0" anchor="ctr">
            <a:normAutofit fontScale="90000"/>
          </a:bodyPr>
          <a:lstStyle/>
          <a:p>
            <a:pPr>
              <a:lnSpc>
                <a:spcPct val="100000"/>
              </a:lnSpc>
            </a:pPr>
            <a:r>
              <a:rPr lang="en-US" sz="4400" dirty="0">
                <a:solidFill>
                  <a:srgbClr val="FFFFFF"/>
                </a:solidFill>
              </a:rPr>
              <a:t>6. Distribution of movies per year</a:t>
            </a:r>
          </a:p>
        </p:txBody>
      </p:sp>
      <p:sp>
        <p:nvSpPr>
          <p:cNvPr id="2" name="Slide Number Placeholder 1">
            <a:extLst>
              <a:ext uri="{FF2B5EF4-FFF2-40B4-BE49-F238E27FC236}">
                <a16:creationId xmlns:a16="http://schemas.microsoft.com/office/drawing/2014/main" id="{DFEF2AD9-EC94-1F3D-3B79-64938E47AD43}"/>
              </a:ext>
            </a:extLst>
          </p:cNvPr>
          <p:cNvSpPr>
            <a:spLocks/>
          </p:cNvSpPr>
          <p:nvPr/>
        </p:nvSpPr>
        <p:spPr>
          <a:xfrm>
            <a:off x="1219200" y="369718"/>
            <a:ext cx="8886825" cy="477078"/>
          </a:xfrm>
          <a:prstGeom prst="rect">
            <a:avLst/>
          </a:prstGeom>
        </p:spPr>
        <p:txBody>
          <a:bodyPr vert="horz" lIns="91440" tIns="45720" rIns="91440" bIns="45720" rtlCol="0" anchor="ctr">
            <a:normAutofit/>
          </a:bodyPr>
          <a:lstStyle/>
          <a:p>
            <a:pPr>
              <a:lnSpc>
                <a:spcPct val="120000"/>
              </a:lnSpc>
              <a:spcBef>
                <a:spcPts val="1000"/>
              </a:spcBef>
              <a:spcAft>
                <a:spcPts val="600"/>
              </a:spcAft>
              <a:buClr>
                <a:schemeClr val="accent5"/>
              </a:buClr>
            </a:pPr>
            <a:fld id="{08AB70BE-1769-45B8-85A6-0C837432C7E6}" type="slidenum">
              <a:rPr lang="en-US" sz="1400" b="1" cap="all" spc="300">
                <a:solidFill>
                  <a:srgbClr val="FFFFFF"/>
                </a:solidFill>
              </a:rPr>
              <a:pPr>
                <a:lnSpc>
                  <a:spcPct val="120000"/>
                </a:lnSpc>
                <a:spcBef>
                  <a:spcPts val="1000"/>
                </a:spcBef>
                <a:spcAft>
                  <a:spcPts val="600"/>
                </a:spcAft>
                <a:buClr>
                  <a:schemeClr val="accent5"/>
                </a:buClr>
              </a:pPr>
              <a:t>13</a:t>
            </a:fld>
            <a:endParaRPr lang="en-US" sz="1400" b="1" cap="all" spc="300">
              <a:solidFill>
                <a:srgbClr val="FFFFFF"/>
              </a:solidFill>
            </a:endParaRPr>
          </a:p>
        </p:txBody>
      </p:sp>
      <p:pic>
        <p:nvPicPr>
          <p:cNvPr id="63" name="Picture 62" descr="Film reel and slate">
            <a:extLst>
              <a:ext uri="{FF2B5EF4-FFF2-40B4-BE49-F238E27FC236}">
                <a16:creationId xmlns:a16="http://schemas.microsoft.com/office/drawing/2014/main" id="{0CF44B26-8190-0013-BA2D-199F8E71BAC3}"/>
              </a:ext>
            </a:extLst>
          </p:cNvPr>
          <p:cNvPicPr>
            <a:picLocks noChangeAspect="1"/>
          </p:cNvPicPr>
          <p:nvPr/>
        </p:nvPicPr>
        <p:blipFill rotWithShape="1">
          <a:blip r:embed="rId3">
            <a:alphaModFix amt="70000"/>
          </a:blip>
          <a:srcRect t="12496" b="3234"/>
          <a:stretch/>
        </p:blipFill>
        <p:spPr>
          <a:xfrm>
            <a:off x="142912" y="2202945"/>
            <a:ext cx="4643718" cy="4617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41A41FC-57FD-52E7-4744-9B015A1ACAF7}"/>
              </a:ext>
            </a:extLst>
          </p:cNvPr>
          <p:cNvPicPr>
            <a:picLocks noChangeAspect="1"/>
          </p:cNvPicPr>
          <p:nvPr/>
        </p:nvPicPr>
        <p:blipFill>
          <a:blip r:embed="rId4">
            <a:duotone>
              <a:prstClr val="black"/>
              <a:srgbClr val="3D929A">
                <a:tint val="45000"/>
                <a:satMod val="400000"/>
              </a:srgb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29542" y="2189430"/>
            <a:ext cx="7081807" cy="4630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397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954085" y="241261"/>
            <a:ext cx="9590215" cy="1018158"/>
          </a:xfrm>
        </p:spPr>
        <p:txBody>
          <a:bodyPr/>
          <a:lstStyle/>
          <a:p>
            <a:r>
              <a:rPr lang="en-US" dirty="0"/>
              <a:t>7. Comparison of Gross revenues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7" name="Content Placeholder 6">
            <a:extLst>
              <a:ext uri="{FF2B5EF4-FFF2-40B4-BE49-F238E27FC236}">
                <a16:creationId xmlns:a16="http://schemas.microsoft.com/office/drawing/2014/main" id="{5D3C55DC-7438-07A0-6C73-DE504F12E62C}"/>
              </a:ext>
            </a:extLst>
          </p:cNvPr>
          <p:cNvPicPr>
            <a:picLocks noGrp="1" noChangeAspect="1"/>
          </p:cNvPicPr>
          <p:nvPr>
            <p:ph sz="quarter" idx="10"/>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563968" y="1340488"/>
            <a:ext cx="7607810" cy="5470565"/>
          </a:xfrm>
        </p:spPr>
      </p:pic>
    </p:spTree>
    <p:extLst>
      <p:ext uri="{BB962C8B-B14F-4D97-AF65-F5344CB8AC3E}">
        <p14:creationId xmlns:p14="http://schemas.microsoft.com/office/powerpoint/2010/main" val="110435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Domestic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12" name="Content Placeholder 11">
            <a:extLst>
              <a:ext uri="{FF2B5EF4-FFF2-40B4-BE49-F238E27FC236}">
                <a16:creationId xmlns:a16="http://schemas.microsoft.com/office/drawing/2014/main" id="{BDA8C7D0-2562-938E-53A4-219390EA7BAF}"/>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072897" y="947453"/>
            <a:ext cx="8874576" cy="5888738"/>
          </a:xfrm>
        </p:spPr>
      </p:pic>
    </p:spTree>
    <p:extLst>
      <p:ext uri="{BB962C8B-B14F-4D97-AF65-F5344CB8AC3E}">
        <p14:creationId xmlns:p14="http://schemas.microsoft.com/office/powerpoint/2010/main" val="126567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528888" y="21809"/>
            <a:ext cx="9590215" cy="1090236"/>
          </a:xfrm>
        </p:spPr>
        <p:txBody>
          <a:bodyPr/>
          <a:lstStyle/>
          <a:p>
            <a:r>
              <a:rPr lang="en-US" dirty="0"/>
              <a:t>Gross Foreign Revenue by Studio</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15" name="Content Placeholder 14">
            <a:extLst>
              <a:ext uri="{FF2B5EF4-FFF2-40B4-BE49-F238E27FC236}">
                <a16:creationId xmlns:a16="http://schemas.microsoft.com/office/drawing/2014/main" id="{E30E38CF-8912-5BFA-FC93-10EDCE05A125}"/>
              </a:ext>
            </a:extLst>
          </p:cNvPr>
          <p:cNvPicPr>
            <a:picLocks noGrp="1" noChangeAspect="1"/>
          </p:cNvPicPr>
          <p:nvPr>
            <p:ph sz="quarter" idx="11"/>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16435" y="913157"/>
            <a:ext cx="8959129" cy="5944843"/>
          </a:xfrm>
        </p:spPr>
      </p:pic>
    </p:spTree>
    <p:extLst>
      <p:ext uri="{BB962C8B-B14F-4D97-AF65-F5344CB8AC3E}">
        <p14:creationId xmlns:p14="http://schemas.microsoft.com/office/powerpoint/2010/main" val="5170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Top-rated movies by Gross revenues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17</a:t>
            </a:fld>
            <a:endParaRPr lang="en-US" dirty="0"/>
          </a:p>
        </p:txBody>
      </p:sp>
      <p:graphicFrame>
        <p:nvGraphicFramePr>
          <p:cNvPr id="7" name="Table Placeholder 6">
            <a:extLst>
              <a:ext uri="{FF2B5EF4-FFF2-40B4-BE49-F238E27FC236}">
                <a16:creationId xmlns:a16="http://schemas.microsoft.com/office/drawing/2014/main" id="{DF98E798-AC02-1606-7030-C3A7D85F3BBC}"/>
              </a:ext>
            </a:extLst>
          </p:cNvPr>
          <p:cNvGraphicFramePr>
            <a:graphicFrameLocks noGrp="1"/>
          </p:cNvGraphicFramePr>
          <p:nvPr>
            <p:ph type="tbl" sz="quarter" idx="10"/>
            <p:extLst>
              <p:ext uri="{D42A27DB-BD31-4B8C-83A1-F6EECF244321}">
                <p14:modId xmlns:p14="http://schemas.microsoft.com/office/powerpoint/2010/main" val="3629749069"/>
              </p:ext>
            </p:extLst>
          </p:nvPr>
        </p:nvGraphicFramePr>
        <p:xfrm>
          <a:off x="1365250" y="2295525"/>
          <a:ext cx="9448800" cy="3743960"/>
        </p:xfrm>
        <a:graphic>
          <a:graphicData uri="http://schemas.openxmlformats.org/drawingml/2006/table">
            <a:tbl>
              <a:tblPr firstRow="1" bandRow="1">
                <a:tableStyleId>{0E3FDE45-AF77-4B5C-9715-49D594BDF05E}</a:tableStyleId>
              </a:tblPr>
              <a:tblGrid>
                <a:gridCol w="3149600">
                  <a:extLst>
                    <a:ext uri="{9D8B030D-6E8A-4147-A177-3AD203B41FA5}">
                      <a16:colId xmlns:a16="http://schemas.microsoft.com/office/drawing/2014/main" val="2526957978"/>
                    </a:ext>
                  </a:extLst>
                </a:gridCol>
                <a:gridCol w="3149600">
                  <a:extLst>
                    <a:ext uri="{9D8B030D-6E8A-4147-A177-3AD203B41FA5}">
                      <a16:colId xmlns:a16="http://schemas.microsoft.com/office/drawing/2014/main" val="2968091722"/>
                    </a:ext>
                  </a:extLst>
                </a:gridCol>
                <a:gridCol w="3149600">
                  <a:extLst>
                    <a:ext uri="{9D8B030D-6E8A-4147-A177-3AD203B41FA5}">
                      <a16:colId xmlns:a16="http://schemas.microsoft.com/office/drawing/2014/main" val="2600972804"/>
                    </a:ext>
                  </a:extLst>
                </a:gridCol>
              </a:tblGrid>
              <a:tr h="370840">
                <a:tc>
                  <a:txBody>
                    <a:bodyPr/>
                    <a:lstStyle/>
                    <a:p>
                      <a:pPr algn="r" fontAlgn="ctr"/>
                      <a:br>
                        <a:rPr lang="en-US" dirty="0">
                          <a:effectLst/>
                        </a:rPr>
                      </a:br>
                      <a:r>
                        <a:rPr lang="en-US" dirty="0">
                          <a:effectLst/>
                        </a:rPr>
                        <a:t>id</a:t>
                      </a:r>
                    </a:p>
                  </a:txBody>
                  <a:tcPr marL="76200" marR="76200" marT="38100" marB="38100" anchor="ctr"/>
                </a:tc>
                <a:tc>
                  <a:txBody>
                    <a:bodyPr/>
                    <a:lstStyle/>
                    <a:p>
                      <a:pPr algn="ctr" fontAlgn="ctr"/>
                      <a:r>
                        <a:rPr lang="en-US" dirty="0">
                          <a:effectLst/>
                        </a:rPr>
                        <a:t>TITLE</a:t>
                      </a: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TOTAL_GROSS</a:t>
                      </a:r>
                    </a:p>
                    <a:p>
                      <a:pPr algn="ctr"/>
                      <a:endParaRPr lang="en-KE" dirty="0"/>
                    </a:p>
                  </a:txBody>
                  <a:tcPr/>
                </a:tc>
                <a:extLst>
                  <a:ext uri="{0D108BD9-81ED-4DB2-BD59-A6C34878D82A}">
                    <a16:rowId xmlns:a16="http://schemas.microsoft.com/office/drawing/2014/main" val="2411097293"/>
                  </a:ext>
                </a:extLst>
              </a:tr>
              <a:tr h="370840">
                <a:tc>
                  <a:txBody>
                    <a:bodyPr/>
                    <a:lstStyle/>
                    <a:p>
                      <a:pPr algn="r" fontAlgn="ctr"/>
                      <a:r>
                        <a:rPr lang="en-KE" b="0">
                          <a:effectLst/>
                        </a:rPr>
                        <a:t>727</a:t>
                      </a:r>
                    </a:p>
                  </a:txBody>
                  <a:tcPr marL="76200" marR="76200" marT="38100" marB="38100" anchor="ctr"/>
                </a:tc>
                <a:tc>
                  <a:txBody>
                    <a:bodyPr/>
                    <a:lstStyle/>
                    <a:p>
                      <a:r>
                        <a:rPr lang="en-US">
                          <a:effectLst/>
                        </a:rPr>
                        <a:t>Marvel's The Avengers</a:t>
                      </a:r>
                    </a:p>
                  </a:txBody>
                  <a:tcPr marL="76200" marR="76200" marT="38100" marB="38100" anchor="ctr"/>
                </a:tc>
                <a:tc>
                  <a:txBody>
                    <a:bodyPr/>
                    <a:lstStyle/>
                    <a:p>
                      <a:r>
                        <a:rPr lang="en-US" dirty="0">
                          <a:effectLst/>
                        </a:rPr>
                        <a:t>1.518900e+09</a:t>
                      </a:r>
                    </a:p>
                  </a:txBody>
                  <a:tcPr marL="76200" marR="76200" marT="38100" marB="38100" anchor="ctr"/>
                </a:tc>
                <a:extLst>
                  <a:ext uri="{0D108BD9-81ED-4DB2-BD59-A6C34878D82A}">
                    <a16:rowId xmlns:a16="http://schemas.microsoft.com/office/drawing/2014/main" val="406205788"/>
                  </a:ext>
                </a:extLst>
              </a:tr>
              <a:tr h="370840">
                <a:tc>
                  <a:txBody>
                    <a:bodyPr/>
                    <a:lstStyle/>
                    <a:p>
                      <a:pPr algn="r" fontAlgn="ctr"/>
                      <a:r>
                        <a:rPr lang="en-KE" b="0">
                          <a:effectLst/>
                        </a:rPr>
                        <a:t>1875</a:t>
                      </a:r>
                    </a:p>
                  </a:txBody>
                  <a:tcPr marL="76200" marR="76200" marT="38100" marB="38100" anchor="ctr"/>
                </a:tc>
                <a:tc>
                  <a:txBody>
                    <a:bodyPr/>
                    <a:lstStyle/>
                    <a:p>
                      <a:r>
                        <a:rPr lang="en-US">
                          <a:effectLst/>
                        </a:rPr>
                        <a:t>Avengers: Age of Ultron</a:t>
                      </a:r>
                    </a:p>
                  </a:txBody>
                  <a:tcPr marL="76200" marR="76200" marT="38100" marB="38100" anchor="ctr"/>
                </a:tc>
                <a:tc>
                  <a:txBody>
                    <a:bodyPr/>
                    <a:lstStyle/>
                    <a:p>
                      <a:r>
                        <a:rPr lang="en-US">
                          <a:effectLst/>
                        </a:rPr>
                        <a:t>1.405400e+09</a:t>
                      </a:r>
                    </a:p>
                  </a:txBody>
                  <a:tcPr marL="76200" marR="76200" marT="38100" marB="38100" anchor="ctr"/>
                </a:tc>
                <a:extLst>
                  <a:ext uri="{0D108BD9-81ED-4DB2-BD59-A6C34878D82A}">
                    <a16:rowId xmlns:a16="http://schemas.microsoft.com/office/drawing/2014/main" val="3965304939"/>
                  </a:ext>
                </a:extLst>
              </a:tr>
              <a:tr h="370840">
                <a:tc>
                  <a:txBody>
                    <a:bodyPr/>
                    <a:lstStyle/>
                    <a:p>
                      <a:pPr algn="r" fontAlgn="ctr"/>
                      <a:r>
                        <a:rPr lang="en-KE" b="0">
                          <a:effectLst/>
                        </a:rPr>
                        <a:t>3080</a:t>
                      </a:r>
                    </a:p>
                  </a:txBody>
                  <a:tcPr marL="76200" marR="76200" marT="38100" marB="38100" anchor="ctr"/>
                </a:tc>
                <a:tc>
                  <a:txBody>
                    <a:bodyPr/>
                    <a:lstStyle/>
                    <a:p>
                      <a:r>
                        <a:rPr lang="en-US">
                          <a:effectLst/>
                        </a:rPr>
                        <a:t>Black Panther</a:t>
                      </a:r>
                    </a:p>
                  </a:txBody>
                  <a:tcPr marL="76200" marR="76200" marT="38100" marB="38100" anchor="ctr"/>
                </a:tc>
                <a:tc>
                  <a:txBody>
                    <a:bodyPr/>
                    <a:lstStyle/>
                    <a:p>
                      <a:r>
                        <a:rPr lang="en-US">
                          <a:effectLst/>
                        </a:rPr>
                        <a:t>1.347000e+09</a:t>
                      </a:r>
                    </a:p>
                  </a:txBody>
                  <a:tcPr marL="76200" marR="76200" marT="38100" marB="38100" anchor="ctr"/>
                </a:tc>
                <a:extLst>
                  <a:ext uri="{0D108BD9-81ED-4DB2-BD59-A6C34878D82A}">
                    <a16:rowId xmlns:a16="http://schemas.microsoft.com/office/drawing/2014/main" val="4152977493"/>
                  </a:ext>
                </a:extLst>
              </a:tr>
              <a:tr h="370840">
                <a:tc>
                  <a:txBody>
                    <a:bodyPr/>
                    <a:lstStyle/>
                    <a:p>
                      <a:pPr algn="r" fontAlgn="ctr"/>
                      <a:r>
                        <a:rPr lang="en-KE" b="0">
                          <a:effectLst/>
                        </a:rPr>
                        <a:t>328</a:t>
                      </a:r>
                    </a:p>
                  </a:txBody>
                  <a:tcPr marL="76200" marR="76200" marT="38100" marB="38100" anchor="ctr"/>
                </a:tc>
                <a:tc>
                  <a:txBody>
                    <a:bodyPr/>
                    <a:lstStyle/>
                    <a:p>
                      <a:r>
                        <a:rPr lang="en-US">
                          <a:effectLst/>
                        </a:rPr>
                        <a:t>Harry Potter and the Deathly Hallows Part 2</a:t>
                      </a:r>
                    </a:p>
                  </a:txBody>
                  <a:tcPr marL="76200" marR="76200" marT="38100" marB="38100" anchor="ctr"/>
                </a:tc>
                <a:tc>
                  <a:txBody>
                    <a:bodyPr/>
                    <a:lstStyle/>
                    <a:p>
                      <a:r>
                        <a:rPr lang="en-US" dirty="0">
                          <a:effectLst/>
                        </a:rPr>
                        <a:t>1.341500e+09</a:t>
                      </a:r>
                    </a:p>
                  </a:txBody>
                  <a:tcPr marL="76200" marR="76200" marT="38100" marB="38100" anchor="ctr"/>
                </a:tc>
                <a:extLst>
                  <a:ext uri="{0D108BD9-81ED-4DB2-BD59-A6C34878D82A}">
                    <a16:rowId xmlns:a16="http://schemas.microsoft.com/office/drawing/2014/main" val="1659270342"/>
                  </a:ext>
                </a:extLst>
              </a:tr>
              <a:tr h="370840">
                <a:tc>
                  <a:txBody>
                    <a:bodyPr/>
                    <a:lstStyle/>
                    <a:p>
                      <a:pPr algn="r" fontAlgn="ctr"/>
                      <a:r>
                        <a:rPr lang="en-KE" b="0">
                          <a:effectLst/>
                        </a:rPr>
                        <a:t>2758</a:t>
                      </a:r>
                    </a:p>
                  </a:txBody>
                  <a:tcPr marL="76200" marR="76200" marT="38100" marB="38100" anchor="ctr"/>
                </a:tc>
                <a:tc>
                  <a:txBody>
                    <a:bodyPr/>
                    <a:lstStyle/>
                    <a:p>
                      <a:r>
                        <a:rPr lang="en-US">
                          <a:effectLst/>
                        </a:rPr>
                        <a:t>Star Wars: The Last Jedi</a:t>
                      </a:r>
                    </a:p>
                  </a:txBody>
                  <a:tcPr marL="76200" marR="76200" marT="38100" marB="38100" anchor="ctr"/>
                </a:tc>
                <a:tc>
                  <a:txBody>
                    <a:bodyPr/>
                    <a:lstStyle/>
                    <a:p>
                      <a:r>
                        <a:rPr lang="en-US">
                          <a:effectLst/>
                        </a:rPr>
                        <a:t>1.332600e+09</a:t>
                      </a:r>
                    </a:p>
                  </a:txBody>
                  <a:tcPr marL="76200" marR="76200" marT="38100" marB="38100" anchor="ctr"/>
                </a:tc>
                <a:extLst>
                  <a:ext uri="{0D108BD9-81ED-4DB2-BD59-A6C34878D82A}">
                    <a16:rowId xmlns:a16="http://schemas.microsoft.com/office/drawing/2014/main" val="2997317943"/>
                  </a:ext>
                </a:extLst>
              </a:tr>
              <a:tr h="370840">
                <a:tc>
                  <a:txBody>
                    <a:bodyPr/>
                    <a:lstStyle/>
                    <a:p>
                      <a:pPr algn="r" fontAlgn="ctr"/>
                      <a:r>
                        <a:rPr lang="en-KE" b="0">
                          <a:effectLst/>
                        </a:rPr>
                        <a:t>3081</a:t>
                      </a:r>
                    </a:p>
                  </a:txBody>
                  <a:tcPr marL="76200" marR="76200" marT="38100" marB="38100" anchor="ctr"/>
                </a:tc>
                <a:tc>
                  <a:txBody>
                    <a:bodyPr/>
                    <a:lstStyle/>
                    <a:p>
                      <a:r>
                        <a:rPr lang="en-US">
                          <a:effectLst/>
                        </a:rPr>
                        <a:t>Jurassic World: Fallen Kingdom</a:t>
                      </a:r>
                    </a:p>
                  </a:txBody>
                  <a:tcPr marL="76200" marR="76200" marT="38100" marB="38100" anchor="ctr"/>
                </a:tc>
                <a:tc>
                  <a:txBody>
                    <a:bodyPr/>
                    <a:lstStyle/>
                    <a:p>
                      <a:r>
                        <a:rPr lang="en-US">
                          <a:effectLst/>
                        </a:rPr>
                        <a:t>1.309500e+09</a:t>
                      </a:r>
                    </a:p>
                  </a:txBody>
                  <a:tcPr marL="76200" marR="76200" marT="38100" marB="38100" anchor="ctr"/>
                </a:tc>
                <a:extLst>
                  <a:ext uri="{0D108BD9-81ED-4DB2-BD59-A6C34878D82A}">
                    <a16:rowId xmlns:a16="http://schemas.microsoft.com/office/drawing/2014/main" val="1969125889"/>
                  </a:ext>
                </a:extLst>
              </a:tr>
              <a:tr h="370840">
                <a:tc>
                  <a:txBody>
                    <a:bodyPr/>
                    <a:lstStyle/>
                    <a:p>
                      <a:pPr algn="r" fontAlgn="ctr"/>
                      <a:r>
                        <a:rPr lang="en-KE" b="0">
                          <a:effectLst/>
                        </a:rPr>
                        <a:t>1127</a:t>
                      </a:r>
                    </a:p>
                  </a:txBody>
                  <a:tcPr marL="76200" marR="76200" marT="38100" marB="38100" anchor="ctr"/>
                </a:tc>
                <a:tc>
                  <a:txBody>
                    <a:bodyPr/>
                    <a:lstStyle/>
                    <a:p>
                      <a:r>
                        <a:rPr lang="en-US">
                          <a:effectLst/>
                        </a:rPr>
                        <a:t>Frozen</a:t>
                      </a:r>
                    </a:p>
                  </a:txBody>
                  <a:tcPr marL="76200" marR="76200" marT="38100" marB="38100" anchor="ctr"/>
                </a:tc>
                <a:tc>
                  <a:txBody>
                    <a:bodyPr/>
                    <a:lstStyle/>
                    <a:p>
                      <a:r>
                        <a:rPr lang="en-US" dirty="0">
                          <a:effectLst/>
                        </a:rPr>
                        <a:t>1.276400e+09</a:t>
                      </a:r>
                    </a:p>
                  </a:txBody>
                  <a:tcPr marL="76200" marR="76200" marT="38100" marB="38100" anchor="ctr"/>
                </a:tc>
                <a:extLst>
                  <a:ext uri="{0D108BD9-81ED-4DB2-BD59-A6C34878D82A}">
                    <a16:rowId xmlns:a16="http://schemas.microsoft.com/office/drawing/2014/main" val="2234043872"/>
                  </a:ext>
                </a:extLst>
              </a:tr>
            </a:tbl>
          </a:graphicData>
        </a:graphic>
      </p:graphicFrame>
    </p:spTree>
    <p:extLst>
      <p:ext uri="{BB962C8B-B14F-4D97-AF65-F5344CB8AC3E}">
        <p14:creationId xmlns:p14="http://schemas.microsoft.com/office/powerpoint/2010/main" val="163180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Recommendations </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4"/>
            <a:ext cx="7652356" cy="479482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Focus on popular movie genres with a high rating – Invest in genres that are consistently performing well at the box office(Documentaries, Action, Drama, Adventure, Comedy,)</a:t>
            </a:r>
          </a:p>
          <a:p>
            <a:r>
              <a:rPr lang="en-US" sz="2400" dirty="0">
                <a:solidFill>
                  <a:schemeClr val="bg1"/>
                </a:solidFill>
              </a:rPr>
              <a:t>Benchmark on studios that have a high domestic gross and foreign gross(BV, P\DW, WB, Uni,)- possibly collaborate in new movies with them.</a:t>
            </a:r>
          </a:p>
          <a:p>
            <a:r>
              <a:rPr lang="en-US" sz="2400" dirty="0">
                <a:solidFill>
                  <a:schemeClr val="bg1"/>
                </a:solidFill>
              </a:rPr>
              <a:t>Adapt to Trends: Monitor and adapt to changing genre trends to stay relevant.</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87502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Next steps</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Further analysis of specific sub-genres or niche markets</a:t>
            </a:r>
          </a:p>
          <a:p>
            <a:r>
              <a:rPr lang="en-US" sz="2400" dirty="0">
                <a:solidFill>
                  <a:schemeClr val="bg1"/>
                </a:solidFill>
              </a:rPr>
              <a:t>Research on production costs vs. revenue for different genres</a:t>
            </a:r>
          </a:p>
          <a:p>
            <a:r>
              <a:rPr lang="en-US" sz="2400" dirty="0">
                <a:solidFill>
                  <a:schemeClr val="bg1"/>
                </a:solidFill>
              </a:rPr>
              <a:t>Pilot projects or collaborations to gain industry experience</a:t>
            </a:r>
          </a:p>
          <a:p>
            <a:pPr marL="0" indent="0">
              <a:buNone/>
            </a:pPr>
            <a:endParaRPr lang="en-US" sz="24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18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50977" y="801740"/>
            <a:ext cx="2688336" cy="1758580"/>
          </a:xfrm>
        </p:spPr>
        <p:txBody>
          <a:bodyPr>
            <a:normAutofit/>
          </a:bodyPr>
          <a:lstStyle/>
          <a:p>
            <a:r>
              <a:rPr lang="en-US" dirty="0"/>
              <a:t>Project Overview </a:t>
            </a:r>
          </a:p>
        </p:txBody>
      </p:sp>
      <p:graphicFrame>
        <p:nvGraphicFramePr>
          <p:cNvPr id="7" name="Content Placeholder 3">
            <a:extLst>
              <a:ext uri="{FF2B5EF4-FFF2-40B4-BE49-F238E27FC236}">
                <a16:creationId xmlns:a16="http://schemas.microsoft.com/office/drawing/2014/main" id="{6CE5DC5E-AA48-4E0E-FB12-C99BE8C8F048}"/>
              </a:ext>
            </a:extLst>
          </p:cNvPr>
          <p:cNvGraphicFramePr>
            <a:graphicFrameLocks noGrp="1"/>
          </p:cNvGraphicFramePr>
          <p:nvPr>
            <p:ph sz="quarter" idx="10"/>
            <p:extLst>
              <p:ext uri="{D42A27DB-BD31-4B8C-83A1-F6EECF244321}">
                <p14:modId xmlns:p14="http://schemas.microsoft.com/office/powerpoint/2010/main" val="1425466394"/>
              </p:ext>
            </p:extLst>
          </p:nvPr>
        </p:nvGraphicFramePr>
        <p:xfrm>
          <a:off x="3950208" y="347470"/>
          <a:ext cx="7845552" cy="3767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
        <p:nvSpPr>
          <p:cNvPr id="5" name="TextBox 4">
            <a:extLst>
              <a:ext uri="{FF2B5EF4-FFF2-40B4-BE49-F238E27FC236}">
                <a16:creationId xmlns:a16="http://schemas.microsoft.com/office/drawing/2014/main" id="{3F82F202-39FF-9B62-DA3F-243F8C2805D9}"/>
              </a:ext>
            </a:extLst>
          </p:cNvPr>
          <p:cNvSpPr txBox="1"/>
          <p:nvPr/>
        </p:nvSpPr>
        <p:spPr>
          <a:xfrm>
            <a:off x="3895344" y="4114800"/>
            <a:ext cx="7845552" cy="1846659"/>
          </a:xfrm>
          <a:prstGeom prst="rect">
            <a:avLst/>
          </a:prstGeom>
          <a:noFill/>
        </p:spPr>
        <p:txBody>
          <a:bodyPr wrap="square" rtlCol="0">
            <a:spAutoFit/>
          </a:bodyPr>
          <a:lstStyle/>
          <a:p>
            <a:r>
              <a:rPr lang="en-US" sz="2400" dirty="0">
                <a:solidFill>
                  <a:schemeClr val="accent2">
                    <a:lumMod val="75000"/>
                  </a:schemeClr>
                </a:solidFill>
                <a:latin typeface="+mj-lt"/>
                <a:ea typeface="+mj-ea"/>
                <a:cs typeface="+mj-cs"/>
              </a:rPr>
              <a:t>OBJECTIVES </a:t>
            </a:r>
          </a:p>
          <a:p>
            <a:endParaRPr lang="en-US" sz="2400" dirty="0">
              <a:solidFill>
                <a:schemeClr val="accent2">
                  <a:lumMod val="75000"/>
                </a:schemeClr>
              </a:solidFill>
              <a:latin typeface="+mj-lt"/>
              <a:ea typeface="+mj-ea"/>
              <a:cs typeface="+mj-cs"/>
            </a:endParaRPr>
          </a:p>
          <a:p>
            <a:r>
              <a:rPr lang="en-US" sz="2400" dirty="0">
                <a:solidFill>
                  <a:schemeClr val="tx2"/>
                </a:solidFill>
              </a:rPr>
              <a:t>To analyze current box office trends and generate actionable insights for Microsoft’s new movie studio</a:t>
            </a:r>
          </a:p>
          <a:p>
            <a:endParaRPr lang="en-KE"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BA4298C-3B35-4490-B20E-FE53B8561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747F40-F9BD-47EC-AE13-27CA7BBEF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621846"/>
            <a:ext cx="9914859" cy="1036833"/>
          </a:xfrm>
        </p:spPr>
        <p:txBody>
          <a:bodyPr vert="horz" lIns="91440" tIns="45720" rIns="91440" bIns="45720" rtlCol="0" anchor="ctr">
            <a:normAutofit/>
          </a:bodyPr>
          <a:lstStyle/>
          <a:p>
            <a:pPr>
              <a:lnSpc>
                <a:spcPct val="100000"/>
              </a:lnSpc>
            </a:pPr>
            <a:r>
              <a:rPr lang="en-US" sz="4000" dirty="0">
                <a:solidFill>
                  <a:srgbClr val="FFFFFF"/>
                </a:solidFill>
              </a:rPr>
              <a:t>Conclusion</a:t>
            </a:r>
          </a:p>
        </p:txBody>
      </p:sp>
      <p:sp>
        <p:nvSpPr>
          <p:cNvPr id="16" name="Freeform: Shape 15">
            <a:extLst>
              <a:ext uri="{FF2B5EF4-FFF2-40B4-BE49-F238E27FC236}">
                <a16:creationId xmlns:a16="http://schemas.microsoft.com/office/drawing/2014/main" id="{A115D65E-0C93-4C40-B736-E34E0BBE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6424" y="2132695"/>
            <a:ext cx="8231814" cy="4725305"/>
          </a:xfrm>
          <a:custGeom>
            <a:avLst/>
            <a:gdLst>
              <a:gd name="connsiteX0" fmla="*/ 5778056 w 8231814"/>
              <a:gd name="connsiteY0" fmla="*/ 0 h 4725305"/>
              <a:gd name="connsiteX1" fmla="*/ 8219146 w 8231814"/>
              <a:gd name="connsiteY1" fmla="*/ 2202876 h 4725305"/>
              <a:gd name="connsiteX2" fmla="*/ 8230954 w 8231814"/>
              <a:gd name="connsiteY2" fmla="*/ 2436722 h 4725305"/>
              <a:gd name="connsiteX3" fmla="*/ 8231814 w 8231814"/>
              <a:gd name="connsiteY3" fmla="*/ 2436722 h 4725305"/>
              <a:gd name="connsiteX4" fmla="*/ 8231814 w 8231814"/>
              <a:gd name="connsiteY4" fmla="*/ 2453759 h 4725305"/>
              <a:gd name="connsiteX5" fmla="*/ 8231814 w 8231814"/>
              <a:gd name="connsiteY5" fmla="*/ 4725305 h 4725305"/>
              <a:gd name="connsiteX6" fmla="*/ 0 w 8231814"/>
              <a:gd name="connsiteY6" fmla="*/ 4725305 h 4725305"/>
              <a:gd name="connsiteX7" fmla="*/ 0 w 8231814"/>
              <a:gd name="connsiteY7" fmla="*/ 2797 h 4725305"/>
              <a:gd name="connsiteX8" fmla="*/ 5667466 w 8231814"/>
              <a:gd name="connsiteY8" fmla="*/ 2797 h 47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814" h="4725305">
                <a:moveTo>
                  <a:pt x="5778056" y="0"/>
                </a:moveTo>
                <a:cubicBezTo>
                  <a:pt x="7048530" y="0"/>
                  <a:pt x="8093488" y="965554"/>
                  <a:pt x="8219146" y="2202876"/>
                </a:cubicBezTo>
                <a:lnTo>
                  <a:pt x="8230954" y="2436722"/>
                </a:lnTo>
                <a:lnTo>
                  <a:pt x="8231814" y="2436722"/>
                </a:lnTo>
                <a:lnTo>
                  <a:pt x="8231814" y="2453759"/>
                </a:lnTo>
                <a:lnTo>
                  <a:pt x="8231814" y="4725305"/>
                </a:lnTo>
                <a:lnTo>
                  <a:pt x="0" y="4725305"/>
                </a:lnTo>
                <a:lnTo>
                  <a:pt x="0" y="2797"/>
                </a:lnTo>
                <a:lnTo>
                  <a:pt x="5667466" y="2797"/>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eater chairs arranged based on their colours">
            <a:extLst>
              <a:ext uri="{FF2B5EF4-FFF2-40B4-BE49-F238E27FC236}">
                <a16:creationId xmlns:a16="http://schemas.microsoft.com/office/drawing/2014/main" id="{200739EA-30A8-A6A8-AFF0-1044BE24E536}"/>
              </a:ext>
            </a:extLst>
          </p:cNvPr>
          <p:cNvPicPr>
            <a:picLocks noChangeAspect="1"/>
          </p:cNvPicPr>
          <p:nvPr/>
        </p:nvPicPr>
        <p:blipFill rotWithShape="1">
          <a:blip r:embed="rId3"/>
          <a:srcRect l="25425" r="14219" b="3"/>
          <a:stretch/>
        </p:blipFill>
        <p:spPr>
          <a:xfrm>
            <a:off x="20" y="2138900"/>
            <a:ext cx="4267180" cy="4719099"/>
          </a:xfrm>
          <a:prstGeom prst="rect">
            <a:avLst/>
          </a:prstGeom>
        </p:spPr>
      </p:pic>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4892722" y="2674961"/>
            <a:ext cx="6080078" cy="3502001"/>
          </a:xfrm>
        </p:spPr>
        <p:txBody>
          <a:bodyPr vert="horz" lIns="91440" tIns="45720" rIns="91440" bIns="45720" rtlCol="0" anchor="t">
            <a:normAutofit/>
          </a:bodyPr>
          <a:lstStyle/>
          <a:p>
            <a:pPr>
              <a:lnSpc>
                <a:spcPct val="110000"/>
              </a:lnSpc>
              <a:buClr>
                <a:schemeClr val="accent5"/>
              </a:buClr>
            </a:pPr>
            <a:endParaRPr lang="en-US" sz="1500" b="0" i="0" dirty="0">
              <a:solidFill>
                <a:srgbClr val="FFFFFF"/>
              </a:solidFill>
              <a:effectLst/>
              <a:highlight>
                <a:srgbClr val="FFFFFF"/>
              </a:highlight>
            </a:endParaRPr>
          </a:p>
          <a:p>
            <a:pPr marL="0">
              <a:lnSpc>
                <a:spcPct val="110000"/>
              </a:lnSpc>
              <a:buClr>
                <a:schemeClr val="accent5"/>
              </a:buClr>
            </a:pPr>
            <a:endParaRPr lang="en-US" sz="1500" b="0" i="0" dirty="0">
              <a:solidFill>
                <a:srgbClr val="FFFFFF"/>
              </a:solidFill>
              <a:effectLst/>
              <a:highlight>
                <a:srgbClr val="FFFFFF"/>
              </a:highlight>
            </a:endParaRPr>
          </a:p>
          <a:p>
            <a:pPr>
              <a:lnSpc>
                <a:spcPct val="110000"/>
              </a:lnSpc>
              <a:buClr>
                <a:schemeClr val="accent5"/>
              </a:buClr>
            </a:pPr>
            <a:endParaRPr lang="en-US" sz="1500" dirty="0">
              <a:solidFill>
                <a:srgbClr val="FFFFFF"/>
              </a:solidFill>
              <a:highlight>
                <a:srgbClr val="FFFFFF"/>
              </a:highlight>
            </a:endParaRPr>
          </a:p>
          <a:p>
            <a:pPr>
              <a:lnSpc>
                <a:spcPct val="110000"/>
              </a:lnSpc>
              <a:buClr>
                <a:schemeClr val="accent5"/>
              </a:buClr>
            </a:pPr>
            <a:endParaRPr lang="en-US" sz="1500" b="0" i="0" dirty="0">
              <a:solidFill>
                <a:srgbClr val="FFFFFF"/>
              </a:solidFill>
              <a:effectLst/>
              <a:highlight>
                <a:srgbClr val="FFFFFF"/>
              </a:highlight>
            </a:endParaRPr>
          </a:p>
        </p:txBody>
      </p:sp>
      <p:sp>
        <p:nvSpPr>
          <p:cNvPr id="18" name="Freeform: Shape 17">
            <a:extLst>
              <a:ext uri="{FF2B5EF4-FFF2-40B4-BE49-F238E27FC236}">
                <a16:creationId xmlns:a16="http://schemas.microsoft.com/office/drawing/2014/main" id="{A2EF89B5-146A-40CD-9E37-AE6B8156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127662"/>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20</a:t>
            </a:fld>
            <a:endParaRPr lang="en-US" sz="1900"/>
          </a:p>
        </p:txBody>
      </p:sp>
      <p:sp>
        <p:nvSpPr>
          <p:cNvPr id="5" name="TextBox 4">
            <a:extLst>
              <a:ext uri="{FF2B5EF4-FFF2-40B4-BE49-F238E27FC236}">
                <a16:creationId xmlns:a16="http://schemas.microsoft.com/office/drawing/2014/main" id="{54B517EC-A663-2078-6532-B1CB4B032077}"/>
              </a:ext>
            </a:extLst>
          </p:cNvPr>
          <p:cNvSpPr txBox="1"/>
          <p:nvPr/>
        </p:nvSpPr>
        <p:spPr>
          <a:xfrm>
            <a:off x="4535424" y="2340864"/>
            <a:ext cx="685572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FFFF"/>
                </a:solidFill>
              </a:rPr>
              <a:t>In conclusion, this venture stands out to be a wise business proposition, as the revenue to be drawn from this is promising in both the domestic and gross numbers. </a:t>
            </a:r>
          </a:p>
          <a:p>
            <a:pPr marL="457200" indent="-457200">
              <a:buFont typeface="Arial" panose="020B0604020202020204" pitchFamily="34" charset="0"/>
              <a:buChar char="•"/>
            </a:pPr>
            <a:r>
              <a:rPr lang="en-US" sz="2800" dirty="0">
                <a:solidFill>
                  <a:srgbClr val="FFFFFF"/>
                </a:solidFill>
              </a:rPr>
              <a:t>Focus on the recommended  movie genres, documentaries, action and comedy</a:t>
            </a:r>
          </a:p>
          <a:p>
            <a:pPr marL="457200" indent="-457200">
              <a:buFont typeface="Arial" panose="020B0604020202020204" pitchFamily="34" charset="0"/>
              <a:buChar char="•"/>
            </a:pPr>
            <a:r>
              <a:rPr lang="en-US" sz="2800" dirty="0">
                <a:solidFill>
                  <a:srgbClr val="FFFFFF"/>
                </a:solidFill>
              </a:rPr>
              <a:t> Collaborate with current leading studios for pilots.</a:t>
            </a:r>
            <a:endParaRPr lang="en-KE" sz="2800" dirty="0">
              <a:solidFill>
                <a:srgbClr val="FFFFFF"/>
              </a:solidFill>
            </a:endParaRPr>
          </a:p>
        </p:txBody>
      </p:sp>
    </p:spTree>
    <p:extLst>
      <p:ext uri="{BB962C8B-B14F-4D97-AF65-F5344CB8AC3E}">
        <p14:creationId xmlns:p14="http://schemas.microsoft.com/office/powerpoint/2010/main" val="15559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E2F0BB0A-8DF3-4107-815E-1A34A0ED8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Pipocas e bebidas numa teatro vermelha vazia">
            <a:extLst>
              <a:ext uri="{FF2B5EF4-FFF2-40B4-BE49-F238E27FC236}">
                <a16:creationId xmlns:a16="http://schemas.microsoft.com/office/drawing/2014/main" id="{91774103-C986-8FAE-4FC5-5F7EFF7D4657}"/>
              </a:ext>
            </a:extLst>
          </p:cNvPr>
          <p:cNvPicPr>
            <a:picLocks noGrp="1" noChangeAspect="1"/>
          </p:cNvPicPr>
          <p:nvPr>
            <p:ph sz="quarter" idx="10"/>
          </p:nvPr>
        </p:nvPicPr>
        <p:blipFill rotWithShape="1">
          <a:blip r:embed="rId3"/>
          <a:srcRect t="7707" b="7707"/>
          <a:stretch/>
        </p:blipFill>
        <p:spPr>
          <a:xfrm>
            <a:off x="-4895" y="11"/>
            <a:ext cx="12191979" cy="6857989"/>
          </a:xfrm>
          <a:prstGeom prst="rect">
            <a:avLst/>
          </a:prstGeom>
        </p:spPr>
      </p:pic>
      <p:sp>
        <p:nvSpPr>
          <p:cNvPr id="43" name="Freeform: Shape 42">
            <a:extLst>
              <a:ext uri="{FF2B5EF4-FFF2-40B4-BE49-F238E27FC236}">
                <a16:creationId xmlns:a16="http://schemas.microsoft.com/office/drawing/2014/main" id="{8999347E-C53E-49B7-9685-F4B75163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8546"/>
            <a:ext cx="12192000" cy="4719454"/>
          </a:xfrm>
          <a:custGeom>
            <a:avLst/>
            <a:gdLst>
              <a:gd name="connsiteX0" fmla="*/ 1 w 12192000"/>
              <a:gd name="connsiteY0" fmla="*/ 0 h 4719454"/>
              <a:gd name="connsiteX1" fmla="*/ 1 w 12192000"/>
              <a:gd name="connsiteY1" fmla="*/ 69796 h 4719454"/>
              <a:gd name="connsiteX2" fmla="*/ 3526 w 12192000"/>
              <a:gd name="connsiteY2" fmla="*/ 69796 h 4719454"/>
              <a:gd name="connsiteX3" fmla="*/ 14315 w 12192000"/>
              <a:gd name="connsiteY3" fmla="*/ 283470 h 4719454"/>
              <a:gd name="connsiteX4" fmla="*/ 2772489 w 12192000"/>
              <a:gd name="connsiteY4" fmla="*/ 2772487 h 4719454"/>
              <a:gd name="connsiteX5" fmla="*/ 2848416 w 12192000"/>
              <a:gd name="connsiteY5" fmla="*/ 2770568 h 4719454"/>
              <a:gd name="connsiteX6" fmla="*/ 2848416 w 12192000"/>
              <a:gd name="connsiteY6" fmla="*/ 2772486 h 4719454"/>
              <a:gd name="connsiteX7" fmla="*/ 12192000 w 12192000"/>
              <a:gd name="connsiteY7" fmla="*/ 2767439 h 4719454"/>
              <a:gd name="connsiteX8" fmla="*/ 12192000 w 12192000"/>
              <a:gd name="connsiteY8" fmla="*/ 4719454 h 4719454"/>
              <a:gd name="connsiteX9" fmla="*/ 0 w 12192000"/>
              <a:gd name="connsiteY9" fmla="*/ 4719454 h 47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719454">
                <a:moveTo>
                  <a:pt x="1" y="0"/>
                </a:moveTo>
                <a:lnTo>
                  <a:pt x="1" y="69796"/>
                </a:lnTo>
                <a:lnTo>
                  <a:pt x="3526" y="69796"/>
                </a:lnTo>
                <a:lnTo>
                  <a:pt x="14315" y="283470"/>
                </a:lnTo>
                <a:cubicBezTo>
                  <a:pt x="156294" y="1681514"/>
                  <a:pt x="1336986" y="2772487"/>
                  <a:pt x="2772489" y="2772487"/>
                </a:cubicBezTo>
                <a:lnTo>
                  <a:pt x="2848416" y="2770568"/>
                </a:lnTo>
                <a:lnTo>
                  <a:pt x="2848416" y="2772486"/>
                </a:lnTo>
                <a:lnTo>
                  <a:pt x="12192000" y="2767439"/>
                </a:lnTo>
                <a:lnTo>
                  <a:pt x="12192000" y="4719454"/>
                </a:lnTo>
                <a:lnTo>
                  <a:pt x="0" y="4719454"/>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6D27865-C8D3-44FD-BA1E-B122FD5F8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952" y="0"/>
            <a:ext cx="4005049" cy="6858000"/>
          </a:xfrm>
          <a:custGeom>
            <a:avLst/>
            <a:gdLst>
              <a:gd name="connsiteX0" fmla="*/ 0 w 4005049"/>
              <a:gd name="connsiteY0" fmla="*/ 0 h 6858000"/>
              <a:gd name="connsiteX1" fmla="*/ 4005049 w 4005049"/>
              <a:gd name="connsiteY1" fmla="*/ 0 h 6858000"/>
              <a:gd name="connsiteX2" fmla="*/ 4005049 w 4005049"/>
              <a:gd name="connsiteY2" fmla="*/ 6858000 h 6858000"/>
              <a:gd name="connsiteX3" fmla="*/ 3380185 w 4005049"/>
              <a:gd name="connsiteY3" fmla="*/ 6858000 h 6858000"/>
              <a:gd name="connsiteX4" fmla="*/ 3380185 w 4005049"/>
              <a:gd name="connsiteY4" fmla="*/ 3875396 h 6858000"/>
              <a:gd name="connsiteX5" fmla="*/ 3379685 w 4005049"/>
              <a:gd name="connsiteY5" fmla="*/ 3875396 h 6858000"/>
              <a:gd name="connsiteX6" fmla="*/ 3381105 w 4005049"/>
              <a:gd name="connsiteY6" fmla="*/ 3819246 h 6858000"/>
              <a:gd name="connsiteX7" fmla="*/ 118686 w 4005049"/>
              <a:gd name="connsiteY7" fmla="*/ 150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049" h="6858000">
                <a:moveTo>
                  <a:pt x="0" y="0"/>
                </a:moveTo>
                <a:lnTo>
                  <a:pt x="4005049" y="0"/>
                </a:lnTo>
                <a:lnTo>
                  <a:pt x="4005049" y="6858000"/>
                </a:lnTo>
                <a:lnTo>
                  <a:pt x="3380185" y="6858000"/>
                </a:lnTo>
                <a:lnTo>
                  <a:pt x="3380185" y="3875396"/>
                </a:lnTo>
                <a:lnTo>
                  <a:pt x="3379685" y="3875396"/>
                </a:lnTo>
                <a:lnTo>
                  <a:pt x="3381105" y="3819246"/>
                </a:lnTo>
                <a:cubicBezTo>
                  <a:pt x="3381105" y="1893037"/>
                  <a:pt x="1965994" y="297344"/>
                  <a:pt x="118686" y="15081"/>
                </a:cubicBezTo>
                <a:close/>
              </a:path>
            </a:pathLst>
          </a:custGeom>
          <a:solidFill>
            <a:schemeClr val="accent2">
              <a:lumMod val="60000"/>
              <a:lumOff val="40000"/>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6993567" y="3731985"/>
            <a:ext cx="5851885" cy="1191223"/>
          </a:xfrm>
        </p:spPr>
        <p:txBody>
          <a:bodyPr vert="horz" lIns="91440" tIns="45720" rIns="91440" bIns="45720" rtlCol="0" anchor="ctr">
            <a:normAutofit fontScale="90000"/>
          </a:bodyPr>
          <a:lstStyle/>
          <a:p>
            <a:pPr>
              <a:lnSpc>
                <a:spcPct val="100000"/>
              </a:lnSpc>
            </a:pPr>
            <a:r>
              <a:rPr lang="en-US" sz="4400" dirty="0">
                <a:solidFill>
                  <a:srgbClr val="FFFFFF"/>
                </a:solidFill>
              </a:rPr>
              <a:t>Thank you!</a:t>
            </a:r>
            <a:br>
              <a:rPr lang="en-US" sz="4400" dirty="0">
                <a:solidFill>
                  <a:srgbClr val="FFFFFF"/>
                </a:solidFill>
              </a:rPr>
            </a:br>
            <a:r>
              <a:rPr lang="en-US" sz="4400" dirty="0">
                <a:solidFill>
                  <a:srgbClr val="FFFFFF"/>
                </a:solidFill>
              </a:rPr>
              <a:t>Any Questions?</a:t>
            </a:r>
            <a:br>
              <a:rPr lang="en-US" sz="4400" dirty="0">
                <a:solidFill>
                  <a:srgbClr val="FFFFFF"/>
                </a:solidFill>
              </a:rPr>
            </a:br>
            <a:br>
              <a:rPr lang="en-US" sz="4400" dirty="0">
                <a:solidFill>
                  <a:srgbClr val="FFFFFF"/>
                </a:solidFill>
              </a:rPr>
            </a:br>
            <a:endParaRPr lang="en-US" sz="4400" dirty="0">
              <a:solidFill>
                <a:srgbClr val="FFFFFF"/>
              </a:solidFill>
            </a:endParaRPr>
          </a:p>
        </p:txBody>
      </p:sp>
      <p:sp>
        <p:nvSpPr>
          <p:cNvPr id="2" name="TextBox 1">
            <a:extLst>
              <a:ext uri="{FF2B5EF4-FFF2-40B4-BE49-F238E27FC236}">
                <a16:creationId xmlns:a16="http://schemas.microsoft.com/office/drawing/2014/main" id="{7ADDDE99-D961-C81D-0AE2-0C2B6FDA4D32}"/>
              </a:ext>
            </a:extLst>
          </p:cNvPr>
          <p:cNvSpPr txBox="1"/>
          <p:nvPr/>
        </p:nvSpPr>
        <p:spPr>
          <a:xfrm>
            <a:off x="244115" y="1230605"/>
            <a:ext cx="5851885" cy="1815882"/>
          </a:xfrm>
          <a:prstGeom prst="rect">
            <a:avLst/>
          </a:prstGeom>
          <a:noFill/>
        </p:spPr>
        <p:txBody>
          <a:bodyPr wrap="square" rtlCol="0">
            <a:spAutoFit/>
          </a:bodyPr>
          <a:lstStyle/>
          <a:p>
            <a:r>
              <a:rPr lang="en-US" sz="2800" dirty="0">
                <a:solidFill>
                  <a:schemeClr val="bg2"/>
                </a:solidFill>
              </a:rPr>
              <a:t>Presenter : Keziah Gicheha</a:t>
            </a:r>
          </a:p>
          <a:p>
            <a:r>
              <a:rPr lang="en-US" sz="2800" dirty="0">
                <a:solidFill>
                  <a:schemeClr val="bg2"/>
                </a:solidFill>
              </a:rPr>
              <a:t>www.linkedin.com/in/gichehawambui</a:t>
            </a:r>
          </a:p>
          <a:p>
            <a:endParaRPr lang="en-US" sz="2800" dirty="0">
              <a:solidFill>
                <a:schemeClr val="bg2"/>
              </a:solidFill>
            </a:endParaRPr>
          </a:p>
          <a:p>
            <a:endParaRPr lang="en-KE" sz="2800" dirty="0">
              <a:solidFill>
                <a:schemeClr val="bg2"/>
              </a:solidFill>
            </a:endParaRP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487166" y="135402"/>
            <a:ext cx="5750171" cy="1492230"/>
          </a:xfrm>
        </p:spPr>
        <p:txBody>
          <a:bodyPr/>
          <a:lstStyle/>
          <a:p>
            <a:r>
              <a:rPr lang="en-US" dirty="0"/>
              <a:t>Business Problem</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3" name="Content Placeholder 3">
            <a:extLst>
              <a:ext uri="{FF2B5EF4-FFF2-40B4-BE49-F238E27FC236}">
                <a16:creationId xmlns:a16="http://schemas.microsoft.com/office/drawing/2014/main" id="{EB0C69E8-CB26-8BF2-78DF-0471F8D61794}"/>
              </a:ext>
            </a:extLst>
          </p:cNvPr>
          <p:cNvSpPr txBox="1">
            <a:spLocks/>
          </p:cNvSpPr>
          <p:nvPr/>
        </p:nvSpPr>
        <p:spPr>
          <a:xfrm>
            <a:off x="225552" y="1624265"/>
            <a:ext cx="7845552" cy="3551238"/>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Initiative: Microsoft is seeking to venture into the film industry and wants to create a new movie studio and original video content. </a:t>
            </a:r>
          </a:p>
          <a:p>
            <a:pPr marL="0" indent="0">
              <a:buNone/>
            </a:pPr>
            <a:r>
              <a:rPr lang="en-US" sz="2400" dirty="0">
                <a:solidFill>
                  <a:schemeClr val="bg1"/>
                </a:solidFill>
              </a:rPr>
              <a:t>Challenge: Lack of experience and knowledge in movie creation. </a:t>
            </a:r>
          </a:p>
          <a:p>
            <a:pPr marL="0" indent="0">
              <a:buNone/>
            </a:pPr>
            <a:r>
              <a:rPr lang="en-US" sz="2400" dirty="0">
                <a:solidFill>
                  <a:schemeClr val="bg1"/>
                </a:solidFill>
              </a:rPr>
              <a:t>Goal: Identify successful film types to guide Microsoft’s new movie studio.</a:t>
            </a:r>
          </a:p>
        </p:txBody>
      </p:sp>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308475" y="-1"/>
            <a:ext cx="7651877" cy="1078993"/>
          </a:xfrm>
        </p:spPr>
        <p:txBody>
          <a:bodyPr>
            <a:normAutofit fontScale="90000"/>
          </a:bodyPr>
          <a:lstStyle/>
          <a:p>
            <a:r>
              <a:rPr lang="en-US" dirty="0"/>
              <a:t>Data Description &amp; Understanding</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4308476" y="1078992"/>
            <a:ext cx="7883524" cy="5779008"/>
          </a:xfrm>
        </p:spPr>
        <p:txBody>
          <a:bodyPr>
            <a:normAutofit lnSpcReduction="10000"/>
          </a:bodyPr>
          <a:lstStyle/>
          <a:p>
            <a:r>
              <a:rPr lang="en-US" dirty="0"/>
              <a:t>Two datasets were used for this EDA (Exploratory Data Analysis)</a:t>
            </a:r>
          </a:p>
          <a:p>
            <a:pPr marL="342900" indent="-342900">
              <a:buAutoNum type="arabicPeriod"/>
            </a:pPr>
            <a:r>
              <a:rPr lang="en-US" dirty="0"/>
              <a:t>IMDB database</a:t>
            </a:r>
          </a:p>
          <a:p>
            <a:pPr marL="342900" indent="-342900">
              <a:buFont typeface="Arial" panose="020B0604020202020204" pitchFamily="34" charset="0"/>
              <a:buAutoNum type="arabicPeriod"/>
            </a:pPr>
            <a:r>
              <a:rPr lang="en-US" dirty="0"/>
              <a:t>Box Office Mojo – CSV </a:t>
            </a:r>
          </a:p>
          <a:p>
            <a:r>
              <a:rPr lang="en-US" dirty="0"/>
              <a:t>Key columns and their importance </a:t>
            </a:r>
          </a:p>
          <a:p>
            <a:r>
              <a:rPr lang="en-US" dirty="0"/>
              <a:t>IMDB tables utilized –  Movie _basics table(columns : </a:t>
            </a:r>
            <a:r>
              <a:rPr lang="en-US" dirty="0" err="1"/>
              <a:t>movie_id</a:t>
            </a:r>
            <a:r>
              <a:rPr lang="en-US" dirty="0"/>
              <a:t>, </a:t>
            </a:r>
            <a:r>
              <a:rPr lang="en-US" dirty="0" err="1"/>
              <a:t>ordering,primary_title</a:t>
            </a:r>
            <a:r>
              <a:rPr lang="en-US" dirty="0"/>
              <a:t>, start-year, </a:t>
            </a:r>
            <a:r>
              <a:rPr lang="en-US" dirty="0" err="1"/>
              <a:t>runtime_minutes</a:t>
            </a:r>
            <a:r>
              <a:rPr lang="en-US" dirty="0"/>
              <a:t> genres.) </a:t>
            </a:r>
          </a:p>
          <a:p>
            <a:r>
              <a:rPr lang="en-US" dirty="0"/>
              <a:t>And</a:t>
            </a:r>
          </a:p>
          <a:p>
            <a:r>
              <a:rPr lang="en-US" dirty="0"/>
              <a:t> </a:t>
            </a:r>
            <a:r>
              <a:rPr lang="en-US" dirty="0" err="1"/>
              <a:t>movie_ratings</a:t>
            </a:r>
            <a:r>
              <a:rPr lang="en-US" dirty="0"/>
              <a:t> table (movie_id, averagerating, numvotes)</a:t>
            </a:r>
          </a:p>
          <a:p>
            <a:r>
              <a:rPr lang="en-US" dirty="0"/>
              <a:t>Box office movies columns used –  title, domestic gross, foreign gross, genres, average rating</a:t>
            </a:r>
          </a:p>
          <a:p>
            <a:endParaRPr lang="en-US" dirty="0"/>
          </a:p>
          <a:p>
            <a:r>
              <a:rPr lang="en-US" dirty="0"/>
              <a:t>Sources of data </a:t>
            </a:r>
          </a:p>
          <a:p>
            <a:r>
              <a:rPr lang="en-US" dirty="0"/>
              <a:t>https://www.imdb.com/</a:t>
            </a:r>
          </a:p>
          <a:p>
            <a:r>
              <a:rPr lang="en-US" dirty="0">
                <a:hlinkClick r:id="rId4"/>
              </a:rPr>
              <a:t>https://www.boxofficemojo.com/</a:t>
            </a:r>
            <a:endParaRPr lang="en-US" dirty="0"/>
          </a:p>
          <a:p>
            <a:endParaRPr lang="en-US" dirty="0"/>
          </a:p>
          <a:p>
            <a:pPr marL="342900" indent="-342900">
              <a:buFont typeface="Arial" panose="020B0604020202020204" pitchFamily="34" charset="0"/>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lstStyle/>
          <a:p>
            <a:pPr algn="ctr"/>
            <a:r>
              <a:rPr lang="en-US" dirty="0"/>
              <a:t>Methodology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3"/>
            <a:ext cx="9525000" cy="5591906"/>
          </a:xfrm>
        </p:spPr>
        <p:txBody>
          <a:bodyPr>
            <a:normAutofit lnSpcReduction="10000"/>
          </a:bodyPr>
          <a:lstStyle/>
          <a:p>
            <a:pPr marL="0" indent="0" algn="l">
              <a:buNone/>
            </a:pPr>
            <a:r>
              <a:rPr lang="en-US" sz="2000" b="0" i="0" dirty="0">
                <a:solidFill>
                  <a:srgbClr val="0D0D0D"/>
                </a:solidFill>
                <a:effectLst/>
                <a:highlight>
                  <a:srgbClr val="FFFFFF"/>
                </a:highlight>
                <a:latin typeface="ui-sans-serif"/>
              </a:rPr>
              <a:t>1. Data cleaning and preprocessing</a:t>
            </a:r>
          </a:p>
          <a:p>
            <a:pPr marL="0" indent="0" algn="l">
              <a:buNone/>
            </a:pPr>
            <a:r>
              <a:rPr lang="en-US" sz="2000" b="0" i="0" dirty="0">
                <a:solidFill>
                  <a:srgbClr val="0D0D0D"/>
                </a:solidFill>
                <a:effectLst/>
                <a:highlight>
                  <a:srgbClr val="FFFFFF"/>
                </a:highlight>
                <a:latin typeface="ui-sans-serif"/>
              </a:rPr>
              <a:t>It was established that both datasets had missing values </a:t>
            </a:r>
          </a:p>
          <a:p>
            <a:pPr marL="0" indent="0" algn="l">
              <a:buNone/>
            </a:pPr>
            <a:endParaRPr lang="en-US" sz="2000" b="0" i="0" dirty="0">
              <a:solidFill>
                <a:srgbClr val="0D0D0D"/>
              </a:solidFill>
              <a:effectLst/>
              <a:highlight>
                <a:srgbClr val="FFFFFF"/>
              </a:highlight>
              <a:latin typeface="ui-sans-serif"/>
            </a:endParaRPr>
          </a:p>
          <a:p>
            <a:pPr marL="0" indent="0">
              <a:buNone/>
            </a:pPr>
            <a:r>
              <a:rPr lang="en-US" sz="2000" dirty="0"/>
              <a:t>Movies basics </a:t>
            </a:r>
          </a:p>
          <a:p>
            <a:pPr marL="0" indent="0">
              <a:buNone/>
            </a:pPr>
            <a:r>
              <a:rPr lang="en-US" sz="2000" b="0" i="0" dirty="0">
                <a:solidFill>
                  <a:srgbClr val="0D0D0D"/>
                </a:solidFill>
                <a:effectLst/>
                <a:highlight>
                  <a:srgbClr val="FFFFFF"/>
                </a:highlight>
                <a:latin typeface="ui-sans-serif"/>
              </a:rPr>
              <a:t>runtime_minutes column – 21% of that column had missing values(31,739/773,855 rows)</a:t>
            </a:r>
          </a:p>
          <a:p>
            <a:pPr marL="0" indent="0" algn="l">
              <a:buNone/>
            </a:pPr>
            <a:r>
              <a:rPr lang="en-US" sz="2000" b="0" i="0" dirty="0">
                <a:solidFill>
                  <a:srgbClr val="0D0D0D"/>
                </a:solidFill>
                <a:effectLst/>
                <a:highlight>
                  <a:srgbClr val="FFFFFF"/>
                </a:highlight>
                <a:latin typeface="ui-sans-serif"/>
              </a:rPr>
              <a:t>Original title column – 0.014% (21 /773,855)</a:t>
            </a:r>
          </a:p>
          <a:p>
            <a:pPr marL="0" indent="0" algn="l">
              <a:buNone/>
            </a:pPr>
            <a:r>
              <a:rPr lang="en-US" sz="2000" b="0" i="0" dirty="0">
                <a:solidFill>
                  <a:srgbClr val="0D0D0D"/>
                </a:solidFill>
                <a:effectLst/>
                <a:highlight>
                  <a:srgbClr val="FFFFFF"/>
                </a:highlight>
                <a:latin typeface="ui-sans-serif"/>
              </a:rPr>
              <a:t>Genres column – 3.7% (5408/773,855)</a:t>
            </a:r>
          </a:p>
          <a:p>
            <a:pPr marL="0" indent="0" algn="l">
              <a:buNone/>
            </a:pPr>
            <a:endParaRPr lang="en-US" sz="2000" b="0" i="0" dirty="0">
              <a:solidFill>
                <a:srgbClr val="0D0D0D"/>
              </a:solidFill>
              <a:effectLst/>
              <a:highlight>
                <a:srgbClr val="FFFFFF"/>
              </a:highlight>
              <a:latin typeface="ui-sans-serif"/>
            </a:endParaRPr>
          </a:p>
          <a:p>
            <a:pPr marL="0" indent="0" algn="l">
              <a:buNone/>
            </a:pPr>
            <a:r>
              <a:rPr lang="en-US" sz="2000" dirty="0"/>
              <a:t>Box office movies </a:t>
            </a:r>
          </a:p>
          <a:p>
            <a:pPr marL="0" indent="0" algn="l">
              <a:buNone/>
            </a:pPr>
            <a:r>
              <a:rPr lang="en-US" sz="2000" dirty="0">
                <a:solidFill>
                  <a:srgbClr val="0D0D0D"/>
                </a:solidFill>
                <a:highlight>
                  <a:srgbClr val="FFFFFF"/>
                </a:highlight>
                <a:latin typeface="ui-sans-serif"/>
              </a:rPr>
              <a:t>Studio  5/3386 ( 0.15%)</a:t>
            </a:r>
          </a:p>
          <a:p>
            <a:pPr marL="0" indent="0" algn="l">
              <a:buNone/>
            </a:pPr>
            <a:r>
              <a:rPr lang="en-US" sz="2000" dirty="0">
                <a:solidFill>
                  <a:srgbClr val="0D0D0D"/>
                </a:solidFill>
                <a:highlight>
                  <a:srgbClr val="FFFFFF"/>
                </a:highlight>
                <a:latin typeface="ui-sans-serif"/>
              </a:rPr>
              <a:t> </a:t>
            </a:r>
            <a:r>
              <a:rPr lang="en-US" sz="2000" dirty="0" err="1">
                <a:solidFill>
                  <a:srgbClr val="0D0D0D"/>
                </a:solidFill>
                <a:highlight>
                  <a:srgbClr val="FFFFFF"/>
                </a:highlight>
                <a:latin typeface="ui-sans-serif"/>
              </a:rPr>
              <a:t>domestic_gross</a:t>
            </a:r>
            <a:r>
              <a:rPr lang="en-US" sz="2000" dirty="0">
                <a:solidFill>
                  <a:srgbClr val="0D0D0D"/>
                </a:solidFill>
                <a:highlight>
                  <a:srgbClr val="FFFFFF"/>
                </a:highlight>
                <a:latin typeface="ui-sans-serif"/>
              </a:rPr>
              <a:t>   28 /3386 (0.8%)</a:t>
            </a:r>
          </a:p>
          <a:p>
            <a:pPr marL="0" indent="0" algn="l">
              <a:buNone/>
            </a:pPr>
            <a:r>
              <a:rPr lang="en-US" sz="2000" dirty="0" err="1">
                <a:solidFill>
                  <a:srgbClr val="0D0D0D"/>
                </a:solidFill>
                <a:highlight>
                  <a:srgbClr val="FFFFFF"/>
                </a:highlight>
                <a:latin typeface="ui-sans-serif"/>
              </a:rPr>
              <a:t>foreign_gross</a:t>
            </a:r>
            <a:r>
              <a:rPr lang="en-US" sz="2000" dirty="0">
                <a:solidFill>
                  <a:srgbClr val="0D0D0D"/>
                </a:solidFill>
                <a:highlight>
                  <a:srgbClr val="FFFFFF"/>
                </a:highlight>
                <a:latin typeface="ui-sans-serif"/>
              </a:rPr>
              <a:t>  1350/3386 (40%)</a:t>
            </a:r>
          </a:p>
          <a:p>
            <a:pPr marL="0" indent="0" algn="l">
              <a:buNone/>
            </a:pPr>
            <a:r>
              <a:rPr lang="en-US" dirty="0">
                <a:solidFill>
                  <a:srgbClr val="0D0D0D"/>
                </a:solidFill>
                <a:highlight>
                  <a:srgbClr val="FFFFFF"/>
                </a:highlight>
                <a:latin typeface="ui-sans-serif"/>
              </a:rPr>
              <a:t> </a:t>
            </a: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5055628" cy="1019909"/>
          </a:xfrm>
        </p:spPr>
        <p:txBody>
          <a:bodyPr>
            <a:normAutofit fontScale="90000"/>
          </a:bodyPr>
          <a:lstStyle/>
          <a:p>
            <a:pPr algn="ctr"/>
            <a:r>
              <a:rPr lang="en-US" dirty="0"/>
              <a:t>Methodology(continued)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266092"/>
            <a:ext cx="9525000" cy="5079843"/>
          </a:xfrm>
        </p:spPr>
        <p:txBody>
          <a:bodyPr>
            <a:normAutofit fontScale="92500" lnSpcReduction="10000"/>
          </a:bodyPr>
          <a:lstStyle/>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marL="0" indent="0" algn="l">
              <a:buNone/>
            </a:pPr>
            <a:endParaRPr lang="en-US" b="0" i="0" dirty="0">
              <a:solidFill>
                <a:srgbClr val="0D0D0D"/>
              </a:solidFill>
              <a:effectLst/>
              <a:highlight>
                <a:srgbClr val="FFFFFF"/>
              </a:highlight>
              <a:latin typeface="ui-sans-serif"/>
            </a:endParaRPr>
          </a:p>
          <a:p>
            <a:pPr marL="0" indent="0">
              <a:buNone/>
            </a:pPr>
            <a:r>
              <a:rPr lang="en-US" b="0" i="0" dirty="0">
                <a:solidFill>
                  <a:srgbClr val="0D0D0D"/>
                </a:solidFill>
                <a:effectLst/>
                <a:highlight>
                  <a:srgbClr val="FFFFFF"/>
                </a:highlight>
                <a:latin typeface="ui-sans-serif"/>
              </a:rPr>
              <a:t>2</a:t>
            </a:r>
            <a:r>
              <a:rPr lang="en-US" sz="2600" b="0" i="0" dirty="0">
                <a:solidFill>
                  <a:srgbClr val="0D0D0D"/>
                </a:solidFill>
                <a:effectLst/>
                <a:highlight>
                  <a:srgbClr val="FFFFFF"/>
                </a:highlight>
                <a:latin typeface="ui-sans-serif"/>
              </a:rPr>
              <a:t>. Handling missing values</a:t>
            </a:r>
          </a:p>
          <a:p>
            <a:r>
              <a:rPr lang="en-US" sz="2600" dirty="0">
                <a:solidFill>
                  <a:srgbClr val="0D0D0D"/>
                </a:solidFill>
                <a:highlight>
                  <a:srgbClr val="FFFFFF"/>
                </a:highlight>
                <a:latin typeface="ui-sans-serif"/>
              </a:rPr>
              <a:t>Both datasets were cleaned, and null/missing values were removed</a:t>
            </a:r>
          </a:p>
          <a:p>
            <a:r>
              <a:rPr lang="en-US" sz="2600" dirty="0">
                <a:solidFill>
                  <a:srgbClr val="0D0D0D"/>
                </a:solidFill>
                <a:highlight>
                  <a:srgbClr val="FFFFFF"/>
                </a:highlight>
                <a:latin typeface="ui-sans-serif"/>
              </a:rPr>
              <a:t>As *y  rule of thumb, the columns with missing values that are less than 5%, and the rows with the missing values will be dropped, as this will not significantly impact the analysis.</a:t>
            </a:r>
          </a:p>
          <a:p>
            <a:r>
              <a:rPr lang="en-US" sz="2600" dirty="0">
                <a:solidFill>
                  <a:srgbClr val="0D0D0D"/>
                </a:solidFill>
                <a:highlight>
                  <a:srgbClr val="FFFFFF"/>
                </a:highlight>
                <a:latin typeface="ui-sans-serif"/>
              </a:rPr>
              <a:t>In both datasets, columns with missing data of more than 20% were imputed using the median to fill in the missing values. </a:t>
            </a:r>
          </a:p>
          <a:p>
            <a:r>
              <a:rPr lang="en-US" sz="2600" dirty="0">
                <a:solidFill>
                  <a:srgbClr val="0D0D0D"/>
                </a:solidFill>
                <a:highlight>
                  <a:srgbClr val="FFFFFF"/>
                </a:highlight>
                <a:latin typeface="ui-sans-serif"/>
              </a:rPr>
              <a:t>The mean was used in case there were outliers in both datasets to prevent skewness </a:t>
            </a:r>
          </a:p>
          <a:p>
            <a:endParaRPr lang="en-US" dirty="0">
              <a:solidFill>
                <a:srgbClr val="0D0D0D"/>
              </a:solidFill>
              <a:highlight>
                <a:srgbClr val="FFFFFF"/>
              </a:highlight>
              <a:latin typeface="ui-sans-serif"/>
            </a:endParaRPr>
          </a:p>
          <a:p>
            <a:pPr algn="l">
              <a:buFont typeface="Arial" panose="020B0604020202020204" pitchFamily="34" charset="0"/>
              <a:buChar char="•"/>
            </a:pPr>
            <a:endParaRPr lang="en-US" b="0" i="0" dirty="0">
              <a:solidFill>
                <a:srgbClr val="0D0D0D"/>
              </a:solidFill>
              <a:effectLst/>
              <a:highlight>
                <a:srgbClr val="FFFFFF"/>
              </a:highlight>
              <a:latin typeface="ui-sans-serif"/>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9559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237130" y="1308847"/>
            <a:ext cx="10721788" cy="973978"/>
          </a:xfrm>
        </p:spPr>
        <p:txBody>
          <a:bodyPr>
            <a:normAutofit fontScale="85000" lnSpcReduction="10000"/>
          </a:bodyPr>
          <a:lstStyle/>
          <a:p>
            <a:pPr marL="0" indent="0">
              <a:buNone/>
            </a:pPr>
            <a:r>
              <a:rPr lang="en-US" sz="3100" noProof="1">
                <a:solidFill>
                  <a:schemeClr val="tx1"/>
                </a:solidFill>
                <a:latin typeface="+mj-lt"/>
                <a:ea typeface="+mj-ea"/>
                <a:cs typeface="+mj-cs"/>
              </a:rPr>
              <a:t>1</a:t>
            </a:r>
            <a:r>
              <a:rPr lang="en-US" noProof="1"/>
              <a:t>. </a:t>
            </a:r>
            <a:r>
              <a:rPr lang="en-US" sz="3000" noProof="1">
                <a:solidFill>
                  <a:schemeClr val="tx1"/>
                </a:solidFill>
                <a:latin typeface="+mj-lt"/>
                <a:ea typeface="+mj-ea"/>
                <a:cs typeface="+mj-cs"/>
              </a:rPr>
              <a:t>Which movies have the highest average ratings?</a:t>
            </a:r>
            <a:r>
              <a:rPr lang="en-US" sz="4400" noProof="1">
                <a:solidFill>
                  <a:srgbClr val="FFFFFF"/>
                </a:solidFill>
                <a:latin typeface="+mj-lt"/>
                <a:ea typeface="+mj-ea"/>
                <a:cs typeface="+mj-cs"/>
              </a:rPr>
              <a:t>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7</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896663534"/>
              </p:ext>
            </p:extLst>
          </p:nvPr>
        </p:nvGraphicFramePr>
        <p:xfrm>
          <a:off x="1883664" y="2282825"/>
          <a:ext cx="10003536" cy="442491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r>
                        <a:rPr lang="en-US" dirty="0">
                          <a:effectLst/>
                        </a:rPr>
                        <a:t>id</a:t>
                      </a: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dirty="0">
                          <a:effectLst/>
                        </a:rPr>
                        <a:t>922</a:t>
                      </a:r>
                    </a:p>
                  </a:txBody>
                  <a:tcPr marL="76200" marR="76200" marT="38100" marB="38100" anchor="ctr"/>
                </a:tc>
                <a:tc>
                  <a:txBody>
                    <a:bodyPr/>
                    <a:lstStyle/>
                    <a:p>
                      <a:r>
                        <a:rPr lang="en-US" dirty="0">
                          <a:effectLst/>
                        </a:rPr>
                        <a:t>Love on a Leash</a:t>
                      </a:r>
                    </a:p>
                  </a:txBody>
                  <a:tcPr marL="76200" marR="76200" marT="38100" marB="38100" anchor="ctr"/>
                </a:tc>
                <a:tc>
                  <a:txBody>
                    <a:bodyPr/>
                    <a:lstStyle/>
                    <a:p>
                      <a:r>
                        <a:rPr lang="en-US">
                          <a:effectLst/>
                        </a:rPr>
                        <a:t>Documentary,Family,Romance</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dirty="0">
                          <a:effectLst/>
                        </a:rPr>
                        <a:t>921</a:t>
                      </a:r>
                    </a:p>
                  </a:txBody>
                  <a:tcPr marL="76200" marR="76200" marT="38100" marB="38100" anchor="ctr"/>
                </a:tc>
                <a:tc>
                  <a:txBody>
                    <a:bodyPr/>
                    <a:lstStyle/>
                    <a:p>
                      <a:r>
                        <a:rPr lang="en-US">
                          <a:effectLst/>
                        </a:rPr>
                        <a:t>Foosballers</a:t>
                      </a:r>
                    </a:p>
                  </a:txBody>
                  <a:tcPr marL="76200" marR="76200" marT="38100" marB="38100" anchor="ctr"/>
                </a:tc>
                <a:tc>
                  <a:txBody>
                    <a:bodyPr/>
                    <a:lstStyle/>
                    <a:p>
                      <a:r>
                        <a:rPr lang="en-US">
                          <a:effectLst/>
                        </a:rPr>
                        <a:t>Comedy,Documentary,Sport</a:t>
                      </a:r>
                    </a:p>
                  </a:txBody>
                  <a:tcPr marL="76200" marR="76200" marT="38100" marB="38100" anchor="ctr"/>
                </a:tc>
                <a:tc>
                  <a:txBody>
                    <a:bodyPr/>
                    <a:lstStyle/>
                    <a:p>
                      <a:r>
                        <a:rPr lang="en-KE">
                          <a:effectLst/>
                        </a:rPr>
                        <a:t>9.7</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920</a:t>
                      </a:r>
                    </a:p>
                  </a:txBody>
                  <a:tcPr marL="76200" marR="76200" marT="38100" marB="38100" anchor="ctr"/>
                </a:tc>
                <a:tc>
                  <a:txBody>
                    <a:bodyPr/>
                    <a:lstStyle/>
                    <a:p>
                      <a:r>
                        <a:rPr lang="en-US">
                          <a:effectLst/>
                        </a:rPr>
                        <a:t>Lost Conquest</a:t>
                      </a:r>
                    </a:p>
                  </a:txBody>
                  <a:tcPr marL="76200" marR="76200" marT="38100" marB="38100" anchor="ctr"/>
                </a:tc>
                <a:tc>
                  <a:txBody>
                    <a:bodyPr/>
                    <a:lstStyle/>
                    <a:p>
                      <a:r>
                        <a:rPr lang="en-US">
                          <a:effectLst/>
                        </a:rPr>
                        <a:t>Comedy,Documentary,Fantasy</a:t>
                      </a:r>
                    </a:p>
                  </a:txBody>
                  <a:tcPr marL="76200" marR="76200" marT="38100" marB="38100" anchor="ctr"/>
                </a:tc>
                <a:tc>
                  <a:txBody>
                    <a:bodyPr/>
                    <a:lstStyle/>
                    <a:p>
                      <a:r>
                        <a:rPr lang="en-KE">
                          <a:effectLst/>
                        </a:rPr>
                        <a:t>9.4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919</a:t>
                      </a:r>
                    </a:p>
                  </a:txBody>
                  <a:tcPr marL="76200" marR="76200" marT="38100" marB="38100" anchor="ctr"/>
                </a:tc>
                <a:tc>
                  <a:txBody>
                    <a:bodyPr/>
                    <a:lstStyle/>
                    <a:p>
                      <a:r>
                        <a:rPr lang="en-US">
                          <a:effectLst/>
                        </a:rPr>
                        <a:t>Sunakali</a:t>
                      </a:r>
                    </a:p>
                  </a:txBody>
                  <a:tcPr marL="76200" marR="76200" marT="38100" marB="38100" anchor="ctr"/>
                </a:tc>
                <a:tc>
                  <a:txBody>
                    <a:bodyPr/>
                    <a:lstStyle/>
                    <a:p>
                      <a:r>
                        <a:rPr lang="en-US">
                          <a:effectLst/>
                        </a:rPr>
                        <a:t>Documentary,Family,Musical</a:t>
                      </a:r>
                    </a:p>
                  </a:txBody>
                  <a:tcPr marL="76200" marR="76200" marT="38100" marB="38100" anchor="ctr"/>
                </a:tc>
                <a:tc>
                  <a:txBody>
                    <a:bodyPr/>
                    <a:lstStyle/>
                    <a:p>
                      <a:r>
                        <a:rPr lang="en-KE">
                          <a:effectLst/>
                        </a:rPr>
                        <a:t>9.3</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918</a:t>
                      </a:r>
                    </a:p>
                  </a:txBody>
                  <a:tcPr marL="76200" marR="76200" marT="38100" marB="38100" anchor="ctr"/>
                </a:tc>
                <a:tc>
                  <a:txBody>
                    <a:bodyPr/>
                    <a:lstStyle/>
                    <a:p>
                      <a:r>
                        <a:rPr lang="en-US">
                          <a:effectLst/>
                        </a:rPr>
                        <a:t>The Long Count Teaser</a:t>
                      </a:r>
                    </a:p>
                  </a:txBody>
                  <a:tcPr marL="76200" marR="76200" marT="38100" marB="38100" anchor="ctr"/>
                </a:tc>
                <a:tc>
                  <a:txBody>
                    <a:bodyPr/>
                    <a:lstStyle/>
                    <a:p>
                      <a:r>
                        <a:rPr lang="en-US" dirty="0" err="1">
                          <a:effectLst/>
                        </a:rPr>
                        <a:t>History,Sport</a:t>
                      </a:r>
                      <a:endParaRPr lang="en-US" dirty="0">
                        <a:effectLst/>
                      </a:endParaRPr>
                    </a:p>
                  </a:txBody>
                  <a:tcPr marL="76200" marR="76200" marT="38100" marB="38100" anchor="ctr"/>
                </a:tc>
                <a:tc>
                  <a:txBody>
                    <a:bodyPr/>
                    <a:lstStyle/>
                    <a:p>
                      <a:r>
                        <a:rPr lang="en-KE" dirty="0">
                          <a:effectLst/>
                        </a:rPr>
                        <a:t>9.2</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1342052" y="345441"/>
            <a:ext cx="10202248" cy="874895"/>
          </a:xfrm>
        </p:spPr>
        <p:txBody>
          <a:bodyPr/>
          <a:lstStyle/>
          <a:p>
            <a:r>
              <a:rPr lang="en-US" dirty="0"/>
              <a:t>Exploratory Data Analysis (EDA)</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584254" y="1407930"/>
            <a:ext cx="6712091" cy="874895"/>
          </a:xfrm>
        </p:spPr>
        <p:txBody>
          <a:bodyPr>
            <a:normAutofit/>
          </a:bodyPr>
          <a:lstStyle/>
          <a:p>
            <a:pPr marL="0" indent="0">
              <a:buNone/>
            </a:pPr>
            <a:r>
              <a:rPr lang="en-US" noProof="1">
                <a:solidFill>
                  <a:schemeClr val="tx1"/>
                </a:solidFill>
                <a:latin typeface="+mj-lt"/>
              </a:rPr>
              <a:t> Which movies have the lowest ratings? </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8</a:t>
            </a:fld>
            <a:endParaRPr lang="en-US" dirty="0"/>
          </a:p>
        </p:txBody>
      </p:sp>
      <p:graphicFrame>
        <p:nvGraphicFramePr>
          <p:cNvPr id="14" name="Table Placeholder 13">
            <a:extLst>
              <a:ext uri="{FF2B5EF4-FFF2-40B4-BE49-F238E27FC236}">
                <a16:creationId xmlns:a16="http://schemas.microsoft.com/office/drawing/2014/main" id="{28CF8A2C-84F2-C1FB-C736-C991B9FFEC7E}"/>
              </a:ext>
            </a:extLst>
          </p:cNvPr>
          <p:cNvGraphicFramePr>
            <a:graphicFrameLocks noGrp="1"/>
          </p:cNvGraphicFramePr>
          <p:nvPr>
            <p:ph type="tbl" sz="quarter" idx="12"/>
            <p:extLst>
              <p:ext uri="{D42A27DB-BD31-4B8C-83A1-F6EECF244321}">
                <p14:modId xmlns:p14="http://schemas.microsoft.com/office/powerpoint/2010/main" val="2905877616"/>
              </p:ext>
            </p:extLst>
          </p:nvPr>
        </p:nvGraphicFramePr>
        <p:xfrm>
          <a:off x="1883664" y="2282825"/>
          <a:ext cx="10003536" cy="4150590"/>
        </p:xfrm>
        <a:graphic>
          <a:graphicData uri="http://schemas.openxmlformats.org/drawingml/2006/table">
            <a:tbl>
              <a:tblPr firstRow="1" bandRow="1">
                <a:tableStyleId>{0E3FDE45-AF77-4B5C-9715-49D594BDF05E}</a:tableStyleId>
              </a:tblPr>
              <a:tblGrid>
                <a:gridCol w="1243584">
                  <a:extLst>
                    <a:ext uri="{9D8B030D-6E8A-4147-A177-3AD203B41FA5}">
                      <a16:colId xmlns:a16="http://schemas.microsoft.com/office/drawing/2014/main" val="3997107549"/>
                    </a:ext>
                  </a:extLst>
                </a:gridCol>
                <a:gridCol w="2359152">
                  <a:extLst>
                    <a:ext uri="{9D8B030D-6E8A-4147-A177-3AD203B41FA5}">
                      <a16:colId xmlns:a16="http://schemas.microsoft.com/office/drawing/2014/main" val="1364288623"/>
                    </a:ext>
                  </a:extLst>
                </a:gridCol>
                <a:gridCol w="4480560">
                  <a:extLst>
                    <a:ext uri="{9D8B030D-6E8A-4147-A177-3AD203B41FA5}">
                      <a16:colId xmlns:a16="http://schemas.microsoft.com/office/drawing/2014/main" val="395536013"/>
                    </a:ext>
                  </a:extLst>
                </a:gridCol>
                <a:gridCol w="1920240">
                  <a:extLst>
                    <a:ext uri="{9D8B030D-6E8A-4147-A177-3AD203B41FA5}">
                      <a16:colId xmlns:a16="http://schemas.microsoft.com/office/drawing/2014/main" val="1499454832"/>
                    </a:ext>
                  </a:extLst>
                </a:gridCol>
              </a:tblGrid>
              <a:tr h="0">
                <a:tc>
                  <a:txBody>
                    <a:bodyPr/>
                    <a:lstStyle/>
                    <a:p>
                      <a:pPr algn="ctr" fontAlgn="ctr"/>
                      <a:br>
                        <a:rPr lang="en-US" dirty="0">
                          <a:effectLst/>
                        </a:rPr>
                      </a:br>
                      <a:endParaRPr lang="en-US" dirty="0">
                        <a:effectLst/>
                      </a:endParaRPr>
                    </a:p>
                  </a:txBody>
                  <a:tcPr marL="76200" marR="76200" marT="38100" marB="38100" anchor="ctr"/>
                </a:tc>
                <a:tc>
                  <a:txBody>
                    <a:bodyPr/>
                    <a:lstStyle/>
                    <a:p>
                      <a:pPr algn="ctr" fontAlgn="ctr"/>
                      <a:r>
                        <a:rPr lang="en-US" dirty="0" err="1">
                          <a:effectLst/>
                        </a:rPr>
                        <a:t>primary_title</a:t>
                      </a:r>
                      <a:endParaRPr lang="en-US" dirty="0">
                        <a:effectLst/>
                      </a:endParaRPr>
                    </a:p>
                  </a:txBody>
                  <a:tcPr marL="76200" marR="76200" marT="38100" marB="381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effectLst/>
                        </a:rPr>
                        <a:t>genres</a:t>
                      </a:r>
                    </a:p>
                    <a:p>
                      <a:pPr algn="ctr" fontAlgn="ctr"/>
                      <a:endParaRPr lang="en-US" dirty="0">
                        <a:effectLst/>
                      </a:endParaRPr>
                    </a:p>
                  </a:txBody>
                  <a:tcPr marL="76200" marR="76200" marT="38100" marB="381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averagerating</a:t>
                      </a:r>
                    </a:p>
                    <a:p>
                      <a:pPr algn="ctr"/>
                      <a:endParaRPr lang="en-KE" dirty="0"/>
                    </a:p>
                  </a:txBody>
                  <a:tcPr/>
                </a:tc>
                <a:extLst>
                  <a:ext uri="{0D108BD9-81ED-4DB2-BD59-A6C34878D82A}">
                    <a16:rowId xmlns:a16="http://schemas.microsoft.com/office/drawing/2014/main" val="1048451254"/>
                  </a:ext>
                </a:extLst>
              </a:tr>
              <a:tr h="702102">
                <a:tc>
                  <a:txBody>
                    <a:bodyPr/>
                    <a:lstStyle/>
                    <a:p>
                      <a:pPr algn="r" fontAlgn="ctr"/>
                      <a:r>
                        <a:rPr lang="en-KE" b="0">
                          <a:effectLst/>
                        </a:rPr>
                        <a:t>0</a:t>
                      </a:r>
                    </a:p>
                  </a:txBody>
                  <a:tcPr marL="76200" marR="76200" marT="38100" marB="38100" anchor="ctr"/>
                </a:tc>
                <a:tc>
                  <a:txBody>
                    <a:bodyPr/>
                    <a:lstStyle/>
                    <a:p>
                      <a:r>
                        <a:rPr lang="en-US">
                          <a:effectLst/>
                        </a:rPr>
                        <a:t>Maldito Amor</a:t>
                      </a:r>
                    </a:p>
                  </a:txBody>
                  <a:tcPr marL="76200" marR="76200" marT="38100" marB="38100" anchor="ctr"/>
                </a:tc>
                <a:tc>
                  <a:txBody>
                    <a:bodyPr/>
                    <a:lstStyle/>
                    <a:p>
                      <a:r>
                        <a:rPr lang="en-US">
                          <a:effectLst/>
                        </a:rPr>
                        <a:t>Comedy,History,Horror</a:t>
                      </a:r>
                    </a:p>
                  </a:txBody>
                  <a:tcPr marL="76200" marR="76200" marT="38100" marB="38100" anchor="ctr"/>
                </a:tc>
                <a:tc>
                  <a:txBody>
                    <a:bodyPr/>
                    <a:lstStyle/>
                    <a:p>
                      <a:r>
                        <a:rPr lang="en-KE">
                          <a:effectLst/>
                        </a:rPr>
                        <a:t>1.1</a:t>
                      </a:r>
                    </a:p>
                  </a:txBody>
                  <a:tcPr marL="76200" marR="76200" marT="38100" marB="38100" anchor="ctr"/>
                </a:tc>
                <a:extLst>
                  <a:ext uri="{0D108BD9-81ED-4DB2-BD59-A6C34878D82A}">
                    <a16:rowId xmlns:a16="http://schemas.microsoft.com/office/drawing/2014/main" val="1159759113"/>
                  </a:ext>
                </a:extLst>
              </a:tr>
              <a:tr h="702102">
                <a:tc>
                  <a:txBody>
                    <a:bodyPr/>
                    <a:lstStyle/>
                    <a:p>
                      <a:pPr algn="r" fontAlgn="ctr"/>
                      <a:r>
                        <a:rPr lang="en-KE" b="0">
                          <a:effectLst/>
                        </a:rPr>
                        <a:t>1</a:t>
                      </a:r>
                    </a:p>
                  </a:txBody>
                  <a:tcPr marL="76200" marR="76200" marT="38100" marB="38100" anchor="ctr"/>
                </a:tc>
                <a:tc>
                  <a:txBody>
                    <a:bodyPr/>
                    <a:lstStyle/>
                    <a:p>
                      <a:r>
                        <a:rPr lang="en-US">
                          <a:effectLst/>
                        </a:rPr>
                        <a:t>Futures Past</a:t>
                      </a:r>
                    </a:p>
                  </a:txBody>
                  <a:tcPr marL="76200" marR="76200" marT="38100" marB="38100" anchor="ctr"/>
                </a:tc>
                <a:tc>
                  <a:txBody>
                    <a:bodyPr/>
                    <a:lstStyle/>
                    <a:p>
                      <a:r>
                        <a:rPr lang="en-US">
                          <a:effectLst/>
                        </a:rPr>
                        <a:t>Action,Biography,History</a:t>
                      </a:r>
                    </a:p>
                  </a:txBody>
                  <a:tcPr marL="76200" marR="76200" marT="38100" marB="38100" anchor="ctr"/>
                </a:tc>
                <a:tc>
                  <a:txBody>
                    <a:bodyPr/>
                    <a:lstStyle/>
                    <a:p>
                      <a:r>
                        <a:rPr lang="en-KE">
                          <a:effectLst/>
                        </a:rPr>
                        <a:t>1.3</a:t>
                      </a:r>
                    </a:p>
                  </a:txBody>
                  <a:tcPr marL="76200" marR="76200" marT="38100" marB="38100" anchor="ctr"/>
                </a:tc>
                <a:extLst>
                  <a:ext uri="{0D108BD9-81ED-4DB2-BD59-A6C34878D82A}">
                    <a16:rowId xmlns:a16="http://schemas.microsoft.com/office/drawing/2014/main" val="3405914766"/>
                  </a:ext>
                </a:extLst>
              </a:tr>
              <a:tr h="702102">
                <a:tc>
                  <a:txBody>
                    <a:bodyPr/>
                    <a:lstStyle/>
                    <a:p>
                      <a:pPr algn="r" fontAlgn="ctr"/>
                      <a:r>
                        <a:rPr lang="en-KE" b="0">
                          <a:effectLst/>
                        </a:rPr>
                        <a:t>2</a:t>
                      </a:r>
                    </a:p>
                  </a:txBody>
                  <a:tcPr marL="76200" marR="76200" marT="38100" marB="38100" anchor="ctr"/>
                </a:tc>
                <a:tc>
                  <a:txBody>
                    <a:bodyPr/>
                    <a:lstStyle/>
                    <a:p>
                      <a:r>
                        <a:rPr lang="en-US">
                          <a:effectLst/>
                        </a:rPr>
                        <a:t>Eyal Hirrifah</a:t>
                      </a:r>
                    </a:p>
                  </a:txBody>
                  <a:tcPr marL="76200" marR="76200" marT="38100" marB="38100" anchor="ctr"/>
                </a:tc>
                <a:tc>
                  <a:txBody>
                    <a:bodyPr/>
                    <a:lstStyle/>
                    <a:p>
                      <a:r>
                        <a:rPr lang="en-US">
                          <a:effectLst/>
                        </a:rPr>
                        <a:t>Comedy,Musical,Sport</a:t>
                      </a:r>
                    </a:p>
                  </a:txBody>
                  <a:tcPr marL="76200" marR="76200" marT="38100" marB="38100" anchor="ctr"/>
                </a:tc>
                <a:tc>
                  <a:txBody>
                    <a:bodyPr/>
                    <a:lstStyle/>
                    <a:p>
                      <a:r>
                        <a:rPr lang="en-KE">
                          <a:effectLst/>
                        </a:rPr>
                        <a:t>1.4</a:t>
                      </a:r>
                    </a:p>
                  </a:txBody>
                  <a:tcPr marL="76200" marR="76200" marT="38100" marB="38100" anchor="ctr"/>
                </a:tc>
                <a:extLst>
                  <a:ext uri="{0D108BD9-81ED-4DB2-BD59-A6C34878D82A}">
                    <a16:rowId xmlns:a16="http://schemas.microsoft.com/office/drawing/2014/main" val="10675419"/>
                  </a:ext>
                </a:extLst>
              </a:tr>
              <a:tr h="702102">
                <a:tc>
                  <a:txBody>
                    <a:bodyPr/>
                    <a:lstStyle/>
                    <a:p>
                      <a:pPr algn="r" fontAlgn="ctr"/>
                      <a:r>
                        <a:rPr lang="en-KE" b="0">
                          <a:effectLst/>
                        </a:rPr>
                        <a:t>3</a:t>
                      </a:r>
                    </a:p>
                  </a:txBody>
                  <a:tcPr marL="76200" marR="76200" marT="38100" marB="38100" anchor="ctr"/>
                </a:tc>
                <a:tc>
                  <a:txBody>
                    <a:bodyPr/>
                    <a:lstStyle/>
                    <a:p>
                      <a:r>
                        <a:rPr lang="en-US">
                          <a:effectLst/>
                        </a:rPr>
                        <a:t>The Devil's Flower</a:t>
                      </a:r>
                    </a:p>
                  </a:txBody>
                  <a:tcPr marL="76200" marR="76200" marT="38100" marB="38100" anchor="ctr"/>
                </a:tc>
                <a:tc>
                  <a:txBody>
                    <a:bodyPr/>
                    <a:lstStyle/>
                    <a:p>
                      <a:r>
                        <a:rPr lang="en-US">
                          <a:effectLst/>
                        </a:rPr>
                        <a:t>Mystery,Romance</a:t>
                      </a:r>
                    </a:p>
                  </a:txBody>
                  <a:tcPr marL="76200" marR="76200" marT="38100" marB="38100" anchor="ctr"/>
                </a:tc>
                <a:tc>
                  <a:txBody>
                    <a:bodyPr/>
                    <a:lstStyle/>
                    <a:p>
                      <a:r>
                        <a:rPr lang="en-KE">
                          <a:effectLst/>
                        </a:rPr>
                        <a:t>1.7</a:t>
                      </a:r>
                    </a:p>
                  </a:txBody>
                  <a:tcPr marL="76200" marR="76200" marT="38100" marB="38100" anchor="ctr"/>
                </a:tc>
                <a:extLst>
                  <a:ext uri="{0D108BD9-81ED-4DB2-BD59-A6C34878D82A}">
                    <a16:rowId xmlns:a16="http://schemas.microsoft.com/office/drawing/2014/main" val="3355147722"/>
                  </a:ext>
                </a:extLst>
              </a:tr>
              <a:tr h="702102">
                <a:tc>
                  <a:txBody>
                    <a:bodyPr/>
                    <a:lstStyle/>
                    <a:p>
                      <a:pPr algn="r" fontAlgn="ctr"/>
                      <a:r>
                        <a:rPr lang="en-KE" b="0">
                          <a:effectLst/>
                        </a:rPr>
                        <a:t>4</a:t>
                      </a:r>
                    </a:p>
                  </a:txBody>
                  <a:tcPr marL="76200" marR="76200" marT="38100" marB="38100" anchor="ctr"/>
                </a:tc>
                <a:tc>
                  <a:txBody>
                    <a:bodyPr/>
                    <a:lstStyle/>
                    <a:p>
                      <a:r>
                        <a:rPr lang="en-US">
                          <a:effectLst/>
                        </a:rPr>
                        <a:t>Foodfight!</a:t>
                      </a:r>
                    </a:p>
                  </a:txBody>
                  <a:tcPr marL="76200" marR="76200" marT="38100" marB="38100" anchor="ctr"/>
                </a:tc>
                <a:tc>
                  <a:txBody>
                    <a:bodyPr/>
                    <a:lstStyle/>
                    <a:p>
                      <a:r>
                        <a:rPr lang="en-US">
                          <a:effectLst/>
                        </a:rPr>
                        <a:t>Action,Animation,Comedy</a:t>
                      </a:r>
                    </a:p>
                  </a:txBody>
                  <a:tcPr marL="76200" marR="76200" marT="38100" marB="38100" anchor="ctr"/>
                </a:tc>
                <a:tc>
                  <a:txBody>
                    <a:bodyPr/>
                    <a:lstStyle/>
                    <a:p>
                      <a:r>
                        <a:rPr lang="en-KE" dirty="0">
                          <a:effectLst/>
                        </a:rPr>
                        <a:t>1.9</a:t>
                      </a:r>
                    </a:p>
                  </a:txBody>
                  <a:tcPr marL="76200" marR="76200" marT="38100" marB="38100" anchor="ctr"/>
                </a:tc>
                <a:extLst>
                  <a:ext uri="{0D108BD9-81ED-4DB2-BD59-A6C34878D82A}">
                    <a16:rowId xmlns:a16="http://schemas.microsoft.com/office/drawing/2014/main" val="1318904283"/>
                  </a:ext>
                </a:extLst>
              </a:tr>
            </a:tbl>
          </a:graphicData>
        </a:graphic>
      </p:graphicFrame>
    </p:spTree>
    <p:extLst>
      <p:ext uri="{BB962C8B-B14F-4D97-AF65-F5344CB8AC3E}">
        <p14:creationId xmlns:p14="http://schemas.microsoft.com/office/powerpoint/2010/main" val="40109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10641290-B8C5-4437-8593-E189A7726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9CE3C3-F748-44F3-872D-D65DAD3A7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738EA0-66AF-4297-A1F3-1FC772774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9550"/>
            <a:ext cx="12192000" cy="2838450"/>
          </a:xfrm>
          <a:prstGeom prst="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B42E7-129D-4C12-85F2-48FA4C773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2000" cy="4028017"/>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C267DA-E391-3A0A-6A1F-CF2A3584E91F}"/>
              </a:ext>
            </a:extLst>
          </p:cNvPr>
          <p:cNvSpPr>
            <a:spLocks noGrp="1"/>
          </p:cNvSpPr>
          <p:nvPr>
            <p:ph type="title"/>
          </p:nvPr>
        </p:nvSpPr>
        <p:spPr>
          <a:xfrm>
            <a:off x="98067" y="349121"/>
            <a:ext cx="11112477" cy="857653"/>
          </a:xfrm>
        </p:spPr>
        <p:txBody>
          <a:bodyPr vert="horz" lIns="91440" tIns="45720" rIns="91440" bIns="45720" rtlCol="0" anchor="b">
            <a:normAutofit/>
          </a:bodyPr>
          <a:lstStyle/>
          <a:p>
            <a:pPr algn="ctr">
              <a:lnSpc>
                <a:spcPct val="100000"/>
              </a:lnSpc>
            </a:pPr>
            <a:r>
              <a:rPr lang="en-US" sz="3200">
                <a:solidFill>
                  <a:srgbClr val="FFFFFF"/>
                </a:solidFill>
              </a:rPr>
              <a:t>2. Distribution of Movie Ratings</a:t>
            </a:r>
            <a:endParaRPr lang="en-US" sz="3200" dirty="0">
              <a:solidFill>
                <a:srgbClr val="FFFFFF"/>
              </a:solidFill>
            </a:endParaRPr>
          </a:p>
        </p:txBody>
      </p:sp>
      <p:sp>
        <p:nvSpPr>
          <p:cNvPr id="5" name="Slide Number Placeholder 4">
            <a:extLst>
              <a:ext uri="{FF2B5EF4-FFF2-40B4-BE49-F238E27FC236}">
                <a16:creationId xmlns:a16="http://schemas.microsoft.com/office/drawing/2014/main" id="{F1C074BD-E1DC-69EE-598B-8506A8E11D6E}"/>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rgbClr val="FFFFFF"/>
                </a:solidFill>
              </a:rPr>
              <a:pPr algn="r">
                <a:lnSpc>
                  <a:spcPct val="90000"/>
                </a:lnSpc>
                <a:spcAft>
                  <a:spcPts val="600"/>
                </a:spcAft>
              </a:pPr>
              <a:t>9</a:t>
            </a:fld>
            <a:endParaRPr lang="en-US" sz="1900">
              <a:solidFill>
                <a:srgbClr val="FFFFFF"/>
              </a:solidFill>
            </a:endParaRPr>
          </a:p>
        </p:txBody>
      </p:sp>
      <p:pic>
        <p:nvPicPr>
          <p:cNvPr id="11" name="Picture 10" descr="A graph of a distribution of average ratings&#10;&#10;Description automatically generated">
            <a:extLst>
              <a:ext uri="{FF2B5EF4-FFF2-40B4-BE49-F238E27FC236}">
                <a16:creationId xmlns:a16="http://schemas.microsoft.com/office/drawing/2014/main" id="{0A1295BF-DF7F-D42A-8DDD-935012D7B5D4}"/>
              </a:ext>
            </a:extLst>
          </p:cNvPr>
          <p:cNvPicPr>
            <a:picLocks noChangeAspect="1"/>
          </p:cNvPicPr>
          <p:nvPr/>
        </p:nvPicPr>
        <p:blipFill rotWithShape="1">
          <a:blip r:embed="rId2">
            <a:duotone>
              <a:prstClr val="black"/>
              <a:srgbClr val="3D929A">
                <a:tint val="45000"/>
                <a:satMod val="400000"/>
              </a:srgbClr>
            </a:duotone>
            <a:alphaModFix/>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rcRect t="8654" r="2" b="2"/>
          <a:stretch/>
        </p:blipFill>
        <p:spPr>
          <a:xfrm>
            <a:off x="1416423" y="1326776"/>
            <a:ext cx="8758517" cy="54282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611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340</TotalTime>
  <Words>901</Words>
  <Application>Microsoft Office PowerPoint</Application>
  <PresentationFormat>Widescreen</PresentationFormat>
  <Paragraphs>196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Aldhabi</vt:lpstr>
      <vt:lpstr>Arial</vt:lpstr>
      <vt:lpstr>Arial Nova Light</vt:lpstr>
      <vt:lpstr>Calibri</vt:lpstr>
      <vt:lpstr>Elephant</vt:lpstr>
      <vt:lpstr>ui-sans-serif</vt:lpstr>
      <vt:lpstr>ModOverlayVTI</vt:lpstr>
      <vt:lpstr>EXPLORATORY DATA ANALYSIS FOR MICROSOFT’S NEW MOVIE STUDIO</vt:lpstr>
      <vt:lpstr>Project Overview </vt:lpstr>
      <vt:lpstr>Business Problem</vt:lpstr>
      <vt:lpstr>Data Description &amp; Understanding</vt:lpstr>
      <vt:lpstr>Methodology </vt:lpstr>
      <vt:lpstr>Methodology(continued) </vt:lpstr>
      <vt:lpstr>Exploratory Data Analysis (EDA)</vt:lpstr>
      <vt:lpstr>Exploratory Data Analysis (EDA)</vt:lpstr>
      <vt:lpstr>2. Distribution of Movie Ratings</vt:lpstr>
      <vt:lpstr>3. Most Common Movie Genres</vt:lpstr>
      <vt:lpstr>4. Average rating based on each genre?</vt:lpstr>
      <vt:lpstr>5. Distribution of Foreign Gross</vt:lpstr>
      <vt:lpstr>6. Distribution of movies per year</vt:lpstr>
      <vt:lpstr>7. Comparison of Gross revenues</vt:lpstr>
      <vt:lpstr>Gross Domestic Revenue by Studio</vt:lpstr>
      <vt:lpstr>Gross Foreign Revenue by Studio</vt:lpstr>
      <vt:lpstr>Top-rated movies by Gross revenues</vt:lpstr>
      <vt:lpstr>Recommendations </vt:lpstr>
      <vt:lpstr>Next steps</vt:lpstr>
      <vt:lpstr>Conclusion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MICROSOFT’S NEW MOVIE STUDIO</dc:title>
  <dc:creator>KEZIAH GICHEHA</dc:creator>
  <cp:lastModifiedBy>KEZIAH GICHEHA</cp:lastModifiedBy>
  <cp:revision>6</cp:revision>
  <dcterms:created xsi:type="dcterms:W3CDTF">2024-05-31T07:56:44Z</dcterms:created>
  <dcterms:modified xsi:type="dcterms:W3CDTF">2024-06-01T09:10:37Z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