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82" r:id="rId3"/>
    <p:sldId id="283" r:id="rId4"/>
    <p:sldId id="272" r:id="rId5"/>
    <p:sldId id="257" r:id="rId6"/>
    <p:sldId id="273" r:id="rId7"/>
    <p:sldId id="275" r:id="rId8"/>
    <p:sldId id="276" r:id="rId9"/>
    <p:sldId id="277" r:id="rId10"/>
    <p:sldId id="279" r:id="rId11"/>
    <p:sldId id="278" r:id="rId12"/>
    <p:sldId id="281" r:id="rId13"/>
    <p:sldId id="258" r:id="rId14"/>
    <p:sldId id="259"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A43A-188A-4A56-B29F-E820C4A79C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78D052-05E0-4CEC-8D4C-84BFC4C1F9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92E2D8-CF0A-4390-A57B-21479BC68C83}"/>
              </a:ext>
            </a:extLst>
          </p:cNvPr>
          <p:cNvSpPr>
            <a:spLocks noGrp="1"/>
          </p:cNvSpPr>
          <p:nvPr>
            <p:ph type="dt" sz="half" idx="10"/>
          </p:nvPr>
        </p:nvSpPr>
        <p:spPr/>
        <p:txBody>
          <a:bodyPr/>
          <a:lstStyle/>
          <a:p>
            <a:fld id="{5FA28A17-01BD-48EF-87DC-7E5574A99BC6}" type="datetimeFigureOut">
              <a:rPr lang="en-US" smtClean="0"/>
              <a:t>2/18/2024</a:t>
            </a:fld>
            <a:endParaRPr lang="en-US"/>
          </a:p>
        </p:txBody>
      </p:sp>
      <p:sp>
        <p:nvSpPr>
          <p:cNvPr id="5" name="Footer Placeholder 4">
            <a:extLst>
              <a:ext uri="{FF2B5EF4-FFF2-40B4-BE49-F238E27FC236}">
                <a16:creationId xmlns:a16="http://schemas.microsoft.com/office/drawing/2014/main" id="{FC8AC24A-5E07-4DEE-9605-789079239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5586B-99E7-4384-9D66-D66B18A7A29F}"/>
              </a:ext>
            </a:extLst>
          </p:cNvPr>
          <p:cNvSpPr>
            <a:spLocks noGrp="1"/>
          </p:cNvSpPr>
          <p:nvPr>
            <p:ph type="sldNum" sz="quarter" idx="12"/>
          </p:nvPr>
        </p:nvSpPr>
        <p:spPr/>
        <p:txBody>
          <a:bodyPr/>
          <a:lstStyle/>
          <a:p>
            <a:fld id="{0917D417-DB0C-406C-87CC-FE4B1AD39C4A}" type="slidenum">
              <a:rPr lang="en-US" smtClean="0"/>
              <a:t>‹#›</a:t>
            </a:fld>
            <a:endParaRPr lang="en-US"/>
          </a:p>
        </p:txBody>
      </p:sp>
    </p:spTree>
    <p:extLst>
      <p:ext uri="{BB962C8B-B14F-4D97-AF65-F5344CB8AC3E}">
        <p14:creationId xmlns:p14="http://schemas.microsoft.com/office/powerpoint/2010/main" val="3756165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1927-9425-4AB3-9F76-C7AB7CE502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B8B38-788E-4A94-B680-9E89F74B56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3D24C5-8E39-4573-9B19-2F2C080B6D94}"/>
              </a:ext>
            </a:extLst>
          </p:cNvPr>
          <p:cNvSpPr>
            <a:spLocks noGrp="1"/>
          </p:cNvSpPr>
          <p:nvPr>
            <p:ph type="dt" sz="half" idx="10"/>
          </p:nvPr>
        </p:nvSpPr>
        <p:spPr/>
        <p:txBody>
          <a:bodyPr/>
          <a:lstStyle/>
          <a:p>
            <a:fld id="{5FA28A17-01BD-48EF-87DC-7E5574A99BC6}" type="datetimeFigureOut">
              <a:rPr lang="en-US" smtClean="0"/>
              <a:t>2/18/2024</a:t>
            </a:fld>
            <a:endParaRPr lang="en-US"/>
          </a:p>
        </p:txBody>
      </p:sp>
      <p:sp>
        <p:nvSpPr>
          <p:cNvPr id="5" name="Footer Placeholder 4">
            <a:extLst>
              <a:ext uri="{FF2B5EF4-FFF2-40B4-BE49-F238E27FC236}">
                <a16:creationId xmlns:a16="http://schemas.microsoft.com/office/drawing/2014/main" id="{6B430843-EA29-4BAD-BB3E-7FE66946C6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64AB9-287B-428E-BA64-69EB4703AA86}"/>
              </a:ext>
            </a:extLst>
          </p:cNvPr>
          <p:cNvSpPr>
            <a:spLocks noGrp="1"/>
          </p:cNvSpPr>
          <p:nvPr>
            <p:ph type="sldNum" sz="quarter" idx="12"/>
          </p:nvPr>
        </p:nvSpPr>
        <p:spPr/>
        <p:txBody>
          <a:bodyPr/>
          <a:lstStyle/>
          <a:p>
            <a:fld id="{0917D417-DB0C-406C-87CC-FE4B1AD39C4A}" type="slidenum">
              <a:rPr lang="en-US" smtClean="0"/>
              <a:t>‹#›</a:t>
            </a:fld>
            <a:endParaRPr lang="en-US"/>
          </a:p>
        </p:txBody>
      </p:sp>
    </p:spTree>
    <p:extLst>
      <p:ext uri="{BB962C8B-B14F-4D97-AF65-F5344CB8AC3E}">
        <p14:creationId xmlns:p14="http://schemas.microsoft.com/office/powerpoint/2010/main" val="91196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94349-726A-497D-AC99-6D68C57BC1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3468C9-9CEE-4350-9F15-22D9DA8B34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7AB72-B0CA-4DE7-AB32-EB899C491FE7}"/>
              </a:ext>
            </a:extLst>
          </p:cNvPr>
          <p:cNvSpPr>
            <a:spLocks noGrp="1"/>
          </p:cNvSpPr>
          <p:nvPr>
            <p:ph type="dt" sz="half" idx="10"/>
          </p:nvPr>
        </p:nvSpPr>
        <p:spPr/>
        <p:txBody>
          <a:bodyPr/>
          <a:lstStyle/>
          <a:p>
            <a:fld id="{5FA28A17-01BD-48EF-87DC-7E5574A99BC6}" type="datetimeFigureOut">
              <a:rPr lang="en-US" smtClean="0"/>
              <a:t>2/18/2024</a:t>
            </a:fld>
            <a:endParaRPr lang="en-US"/>
          </a:p>
        </p:txBody>
      </p:sp>
      <p:sp>
        <p:nvSpPr>
          <p:cNvPr id="5" name="Footer Placeholder 4">
            <a:extLst>
              <a:ext uri="{FF2B5EF4-FFF2-40B4-BE49-F238E27FC236}">
                <a16:creationId xmlns:a16="http://schemas.microsoft.com/office/drawing/2014/main" id="{E3E9CE0F-D96E-4B3F-909F-B5EE9C52A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7C0C2-9550-49F3-AD6A-74818E44A9DA}"/>
              </a:ext>
            </a:extLst>
          </p:cNvPr>
          <p:cNvSpPr>
            <a:spLocks noGrp="1"/>
          </p:cNvSpPr>
          <p:nvPr>
            <p:ph type="sldNum" sz="quarter" idx="12"/>
          </p:nvPr>
        </p:nvSpPr>
        <p:spPr/>
        <p:txBody>
          <a:bodyPr/>
          <a:lstStyle/>
          <a:p>
            <a:fld id="{0917D417-DB0C-406C-87CC-FE4B1AD39C4A}" type="slidenum">
              <a:rPr lang="en-US" smtClean="0"/>
              <a:t>‹#›</a:t>
            </a:fld>
            <a:endParaRPr lang="en-US"/>
          </a:p>
        </p:txBody>
      </p:sp>
    </p:spTree>
    <p:extLst>
      <p:ext uri="{BB962C8B-B14F-4D97-AF65-F5344CB8AC3E}">
        <p14:creationId xmlns:p14="http://schemas.microsoft.com/office/powerpoint/2010/main" val="3134684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7FB4-1F7D-40D3-B942-90C89E49B5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81D4B1-E09F-47E5-B3A6-0A7F92314F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F35C69-A020-418E-B10D-B9474AA53465}"/>
              </a:ext>
            </a:extLst>
          </p:cNvPr>
          <p:cNvSpPr>
            <a:spLocks noGrp="1"/>
          </p:cNvSpPr>
          <p:nvPr>
            <p:ph type="dt" sz="half" idx="10"/>
          </p:nvPr>
        </p:nvSpPr>
        <p:spPr/>
        <p:txBody>
          <a:bodyPr/>
          <a:lstStyle/>
          <a:p>
            <a:fld id="{5FA28A17-01BD-48EF-87DC-7E5574A99BC6}" type="datetimeFigureOut">
              <a:rPr lang="en-US" smtClean="0"/>
              <a:t>2/18/2024</a:t>
            </a:fld>
            <a:endParaRPr lang="en-US"/>
          </a:p>
        </p:txBody>
      </p:sp>
      <p:sp>
        <p:nvSpPr>
          <p:cNvPr id="5" name="Footer Placeholder 4">
            <a:extLst>
              <a:ext uri="{FF2B5EF4-FFF2-40B4-BE49-F238E27FC236}">
                <a16:creationId xmlns:a16="http://schemas.microsoft.com/office/drawing/2014/main" id="{5A4BB27E-1512-41A3-99A4-E5C8D2D2E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41CD1E-0A16-408B-A240-39009B2708A6}"/>
              </a:ext>
            </a:extLst>
          </p:cNvPr>
          <p:cNvSpPr>
            <a:spLocks noGrp="1"/>
          </p:cNvSpPr>
          <p:nvPr>
            <p:ph type="sldNum" sz="quarter" idx="12"/>
          </p:nvPr>
        </p:nvSpPr>
        <p:spPr/>
        <p:txBody>
          <a:bodyPr/>
          <a:lstStyle/>
          <a:p>
            <a:fld id="{0917D417-DB0C-406C-87CC-FE4B1AD39C4A}" type="slidenum">
              <a:rPr lang="en-US" smtClean="0"/>
              <a:t>‹#›</a:t>
            </a:fld>
            <a:endParaRPr lang="en-US"/>
          </a:p>
        </p:txBody>
      </p:sp>
    </p:spTree>
    <p:extLst>
      <p:ext uri="{BB962C8B-B14F-4D97-AF65-F5344CB8AC3E}">
        <p14:creationId xmlns:p14="http://schemas.microsoft.com/office/powerpoint/2010/main" val="131398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70AC7-DF8D-4E77-92FE-F5F7606226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631818-97BB-40DF-9DAD-0C4FA641BA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5D2320-A4F1-4BF0-9750-A056295502E3}"/>
              </a:ext>
            </a:extLst>
          </p:cNvPr>
          <p:cNvSpPr>
            <a:spLocks noGrp="1"/>
          </p:cNvSpPr>
          <p:nvPr>
            <p:ph type="dt" sz="half" idx="10"/>
          </p:nvPr>
        </p:nvSpPr>
        <p:spPr/>
        <p:txBody>
          <a:bodyPr/>
          <a:lstStyle/>
          <a:p>
            <a:fld id="{5FA28A17-01BD-48EF-87DC-7E5574A99BC6}" type="datetimeFigureOut">
              <a:rPr lang="en-US" smtClean="0"/>
              <a:t>2/18/2024</a:t>
            </a:fld>
            <a:endParaRPr lang="en-US"/>
          </a:p>
        </p:txBody>
      </p:sp>
      <p:sp>
        <p:nvSpPr>
          <p:cNvPr id="5" name="Footer Placeholder 4">
            <a:extLst>
              <a:ext uri="{FF2B5EF4-FFF2-40B4-BE49-F238E27FC236}">
                <a16:creationId xmlns:a16="http://schemas.microsoft.com/office/drawing/2014/main" id="{DDD44B83-0655-44D9-BAB1-23388D7A28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8BD49E-16EE-45D9-AA77-A2EE61BCA62B}"/>
              </a:ext>
            </a:extLst>
          </p:cNvPr>
          <p:cNvSpPr>
            <a:spLocks noGrp="1"/>
          </p:cNvSpPr>
          <p:nvPr>
            <p:ph type="sldNum" sz="quarter" idx="12"/>
          </p:nvPr>
        </p:nvSpPr>
        <p:spPr/>
        <p:txBody>
          <a:bodyPr/>
          <a:lstStyle/>
          <a:p>
            <a:fld id="{0917D417-DB0C-406C-87CC-FE4B1AD39C4A}" type="slidenum">
              <a:rPr lang="en-US" smtClean="0"/>
              <a:t>‹#›</a:t>
            </a:fld>
            <a:endParaRPr lang="en-US"/>
          </a:p>
        </p:txBody>
      </p:sp>
    </p:spTree>
    <p:extLst>
      <p:ext uri="{BB962C8B-B14F-4D97-AF65-F5344CB8AC3E}">
        <p14:creationId xmlns:p14="http://schemas.microsoft.com/office/powerpoint/2010/main" val="2153911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C921-72F5-49ED-A637-E8059F28E7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75A01C-1992-4E07-8077-A917411425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D6B1C5-260E-41B9-9AFD-1547BB1160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9EBAA4-79C1-49C1-B563-5C25B7DD6901}"/>
              </a:ext>
            </a:extLst>
          </p:cNvPr>
          <p:cNvSpPr>
            <a:spLocks noGrp="1"/>
          </p:cNvSpPr>
          <p:nvPr>
            <p:ph type="dt" sz="half" idx="10"/>
          </p:nvPr>
        </p:nvSpPr>
        <p:spPr/>
        <p:txBody>
          <a:bodyPr/>
          <a:lstStyle/>
          <a:p>
            <a:fld id="{5FA28A17-01BD-48EF-87DC-7E5574A99BC6}" type="datetimeFigureOut">
              <a:rPr lang="en-US" smtClean="0"/>
              <a:t>2/18/2024</a:t>
            </a:fld>
            <a:endParaRPr lang="en-US"/>
          </a:p>
        </p:txBody>
      </p:sp>
      <p:sp>
        <p:nvSpPr>
          <p:cNvPr id="6" name="Footer Placeholder 5">
            <a:extLst>
              <a:ext uri="{FF2B5EF4-FFF2-40B4-BE49-F238E27FC236}">
                <a16:creationId xmlns:a16="http://schemas.microsoft.com/office/drawing/2014/main" id="{10F19A01-4E31-4A6F-892A-6C9D6B6E3C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D537C1-33DB-4D7A-AD9A-67A0690EC49C}"/>
              </a:ext>
            </a:extLst>
          </p:cNvPr>
          <p:cNvSpPr>
            <a:spLocks noGrp="1"/>
          </p:cNvSpPr>
          <p:nvPr>
            <p:ph type="sldNum" sz="quarter" idx="12"/>
          </p:nvPr>
        </p:nvSpPr>
        <p:spPr/>
        <p:txBody>
          <a:bodyPr/>
          <a:lstStyle/>
          <a:p>
            <a:fld id="{0917D417-DB0C-406C-87CC-FE4B1AD39C4A}" type="slidenum">
              <a:rPr lang="en-US" smtClean="0"/>
              <a:t>‹#›</a:t>
            </a:fld>
            <a:endParaRPr lang="en-US"/>
          </a:p>
        </p:txBody>
      </p:sp>
    </p:spTree>
    <p:extLst>
      <p:ext uri="{BB962C8B-B14F-4D97-AF65-F5344CB8AC3E}">
        <p14:creationId xmlns:p14="http://schemas.microsoft.com/office/powerpoint/2010/main" val="1290016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906BE-DC49-4417-9F18-F03B6F480E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E8C324-5147-430F-84CF-D8AE44AECF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7EFE11-C082-4106-8F7D-B73F47F280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E27A3B-BAC6-4A36-8A24-23C498F24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976475-0ADD-46A6-B3B0-536409168A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E0AE57-6595-4716-928C-01B67DFFE7E9}"/>
              </a:ext>
            </a:extLst>
          </p:cNvPr>
          <p:cNvSpPr>
            <a:spLocks noGrp="1"/>
          </p:cNvSpPr>
          <p:nvPr>
            <p:ph type="dt" sz="half" idx="10"/>
          </p:nvPr>
        </p:nvSpPr>
        <p:spPr/>
        <p:txBody>
          <a:bodyPr/>
          <a:lstStyle/>
          <a:p>
            <a:fld id="{5FA28A17-01BD-48EF-87DC-7E5574A99BC6}" type="datetimeFigureOut">
              <a:rPr lang="en-US" smtClean="0"/>
              <a:t>2/18/2024</a:t>
            </a:fld>
            <a:endParaRPr lang="en-US"/>
          </a:p>
        </p:txBody>
      </p:sp>
      <p:sp>
        <p:nvSpPr>
          <p:cNvPr id="8" name="Footer Placeholder 7">
            <a:extLst>
              <a:ext uri="{FF2B5EF4-FFF2-40B4-BE49-F238E27FC236}">
                <a16:creationId xmlns:a16="http://schemas.microsoft.com/office/drawing/2014/main" id="{894E6C7E-C33A-4CD7-B2A7-6AEB16F601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D96F61-E442-480A-9095-5EE0AB69CD9E}"/>
              </a:ext>
            </a:extLst>
          </p:cNvPr>
          <p:cNvSpPr>
            <a:spLocks noGrp="1"/>
          </p:cNvSpPr>
          <p:nvPr>
            <p:ph type="sldNum" sz="quarter" idx="12"/>
          </p:nvPr>
        </p:nvSpPr>
        <p:spPr/>
        <p:txBody>
          <a:bodyPr/>
          <a:lstStyle/>
          <a:p>
            <a:fld id="{0917D417-DB0C-406C-87CC-FE4B1AD39C4A}" type="slidenum">
              <a:rPr lang="en-US" smtClean="0"/>
              <a:t>‹#›</a:t>
            </a:fld>
            <a:endParaRPr lang="en-US"/>
          </a:p>
        </p:txBody>
      </p:sp>
    </p:spTree>
    <p:extLst>
      <p:ext uri="{BB962C8B-B14F-4D97-AF65-F5344CB8AC3E}">
        <p14:creationId xmlns:p14="http://schemas.microsoft.com/office/powerpoint/2010/main" val="3562370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A641E-4C23-459D-B7CA-4FC02F43F0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DFDA8B-EA6A-4802-AAEE-FB53430A2B71}"/>
              </a:ext>
            </a:extLst>
          </p:cNvPr>
          <p:cNvSpPr>
            <a:spLocks noGrp="1"/>
          </p:cNvSpPr>
          <p:nvPr>
            <p:ph type="dt" sz="half" idx="10"/>
          </p:nvPr>
        </p:nvSpPr>
        <p:spPr/>
        <p:txBody>
          <a:bodyPr/>
          <a:lstStyle/>
          <a:p>
            <a:fld id="{5FA28A17-01BD-48EF-87DC-7E5574A99BC6}" type="datetimeFigureOut">
              <a:rPr lang="en-US" smtClean="0"/>
              <a:t>2/18/2024</a:t>
            </a:fld>
            <a:endParaRPr lang="en-US"/>
          </a:p>
        </p:txBody>
      </p:sp>
      <p:sp>
        <p:nvSpPr>
          <p:cNvPr id="4" name="Footer Placeholder 3">
            <a:extLst>
              <a:ext uri="{FF2B5EF4-FFF2-40B4-BE49-F238E27FC236}">
                <a16:creationId xmlns:a16="http://schemas.microsoft.com/office/drawing/2014/main" id="{3894D491-55EF-41E8-A13A-DC784D38FE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2496F8-25B4-4B21-8667-9F877DF05060}"/>
              </a:ext>
            </a:extLst>
          </p:cNvPr>
          <p:cNvSpPr>
            <a:spLocks noGrp="1"/>
          </p:cNvSpPr>
          <p:nvPr>
            <p:ph type="sldNum" sz="quarter" idx="12"/>
          </p:nvPr>
        </p:nvSpPr>
        <p:spPr/>
        <p:txBody>
          <a:bodyPr/>
          <a:lstStyle/>
          <a:p>
            <a:fld id="{0917D417-DB0C-406C-87CC-FE4B1AD39C4A}" type="slidenum">
              <a:rPr lang="en-US" smtClean="0"/>
              <a:t>‹#›</a:t>
            </a:fld>
            <a:endParaRPr lang="en-US"/>
          </a:p>
        </p:txBody>
      </p:sp>
    </p:spTree>
    <p:extLst>
      <p:ext uri="{BB962C8B-B14F-4D97-AF65-F5344CB8AC3E}">
        <p14:creationId xmlns:p14="http://schemas.microsoft.com/office/powerpoint/2010/main" val="4092042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5A6992-1F3F-4EF2-93E2-6F17327F01CD}"/>
              </a:ext>
            </a:extLst>
          </p:cNvPr>
          <p:cNvSpPr>
            <a:spLocks noGrp="1"/>
          </p:cNvSpPr>
          <p:nvPr>
            <p:ph type="dt" sz="half" idx="10"/>
          </p:nvPr>
        </p:nvSpPr>
        <p:spPr/>
        <p:txBody>
          <a:bodyPr/>
          <a:lstStyle/>
          <a:p>
            <a:fld id="{5FA28A17-01BD-48EF-87DC-7E5574A99BC6}" type="datetimeFigureOut">
              <a:rPr lang="en-US" smtClean="0"/>
              <a:t>2/18/2024</a:t>
            </a:fld>
            <a:endParaRPr lang="en-US"/>
          </a:p>
        </p:txBody>
      </p:sp>
      <p:sp>
        <p:nvSpPr>
          <p:cNvPr id="3" name="Footer Placeholder 2">
            <a:extLst>
              <a:ext uri="{FF2B5EF4-FFF2-40B4-BE49-F238E27FC236}">
                <a16:creationId xmlns:a16="http://schemas.microsoft.com/office/drawing/2014/main" id="{A76001CE-DBE8-4ABD-9800-ABBF7315BE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3F7332-A8C6-4CAC-BF59-B113F8A9A1BE}"/>
              </a:ext>
            </a:extLst>
          </p:cNvPr>
          <p:cNvSpPr>
            <a:spLocks noGrp="1"/>
          </p:cNvSpPr>
          <p:nvPr>
            <p:ph type="sldNum" sz="quarter" idx="12"/>
          </p:nvPr>
        </p:nvSpPr>
        <p:spPr/>
        <p:txBody>
          <a:bodyPr/>
          <a:lstStyle/>
          <a:p>
            <a:fld id="{0917D417-DB0C-406C-87CC-FE4B1AD39C4A}" type="slidenum">
              <a:rPr lang="en-US" smtClean="0"/>
              <a:t>‹#›</a:t>
            </a:fld>
            <a:endParaRPr lang="en-US"/>
          </a:p>
        </p:txBody>
      </p:sp>
    </p:spTree>
    <p:extLst>
      <p:ext uri="{BB962C8B-B14F-4D97-AF65-F5344CB8AC3E}">
        <p14:creationId xmlns:p14="http://schemas.microsoft.com/office/powerpoint/2010/main" val="716852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94A37-0EFD-4742-BC0E-9C3B465190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F6E3FF-5835-4018-A778-96B2490870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122A3A-07C4-4DAD-A68B-6CAC9BE51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1D91CF-06E6-4708-8711-65A3D821C91C}"/>
              </a:ext>
            </a:extLst>
          </p:cNvPr>
          <p:cNvSpPr>
            <a:spLocks noGrp="1"/>
          </p:cNvSpPr>
          <p:nvPr>
            <p:ph type="dt" sz="half" idx="10"/>
          </p:nvPr>
        </p:nvSpPr>
        <p:spPr/>
        <p:txBody>
          <a:bodyPr/>
          <a:lstStyle/>
          <a:p>
            <a:fld id="{5FA28A17-01BD-48EF-87DC-7E5574A99BC6}" type="datetimeFigureOut">
              <a:rPr lang="en-US" smtClean="0"/>
              <a:t>2/18/2024</a:t>
            </a:fld>
            <a:endParaRPr lang="en-US"/>
          </a:p>
        </p:txBody>
      </p:sp>
      <p:sp>
        <p:nvSpPr>
          <p:cNvPr id="6" name="Footer Placeholder 5">
            <a:extLst>
              <a:ext uri="{FF2B5EF4-FFF2-40B4-BE49-F238E27FC236}">
                <a16:creationId xmlns:a16="http://schemas.microsoft.com/office/drawing/2014/main" id="{18EF3898-5F31-40C9-90BA-0CEC21899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2A6139-54EA-4106-A1B5-6ECB6AA336D7}"/>
              </a:ext>
            </a:extLst>
          </p:cNvPr>
          <p:cNvSpPr>
            <a:spLocks noGrp="1"/>
          </p:cNvSpPr>
          <p:nvPr>
            <p:ph type="sldNum" sz="quarter" idx="12"/>
          </p:nvPr>
        </p:nvSpPr>
        <p:spPr/>
        <p:txBody>
          <a:bodyPr/>
          <a:lstStyle/>
          <a:p>
            <a:fld id="{0917D417-DB0C-406C-87CC-FE4B1AD39C4A}" type="slidenum">
              <a:rPr lang="en-US" smtClean="0"/>
              <a:t>‹#›</a:t>
            </a:fld>
            <a:endParaRPr lang="en-US"/>
          </a:p>
        </p:txBody>
      </p:sp>
    </p:spTree>
    <p:extLst>
      <p:ext uri="{BB962C8B-B14F-4D97-AF65-F5344CB8AC3E}">
        <p14:creationId xmlns:p14="http://schemas.microsoft.com/office/powerpoint/2010/main" val="243026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032C-D68E-4367-B1A5-6667D9E29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B109E6-D522-44E3-A808-B4031ECC8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C6E936-C838-4B63-9348-F82785B3A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B4C831-6B12-46C0-86E5-96509B053F09}"/>
              </a:ext>
            </a:extLst>
          </p:cNvPr>
          <p:cNvSpPr>
            <a:spLocks noGrp="1"/>
          </p:cNvSpPr>
          <p:nvPr>
            <p:ph type="dt" sz="half" idx="10"/>
          </p:nvPr>
        </p:nvSpPr>
        <p:spPr/>
        <p:txBody>
          <a:bodyPr/>
          <a:lstStyle/>
          <a:p>
            <a:fld id="{5FA28A17-01BD-48EF-87DC-7E5574A99BC6}" type="datetimeFigureOut">
              <a:rPr lang="en-US" smtClean="0"/>
              <a:t>2/18/2024</a:t>
            </a:fld>
            <a:endParaRPr lang="en-US"/>
          </a:p>
        </p:txBody>
      </p:sp>
      <p:sp>
        <p:nvSpPr>
          <p:cNvPr id="6" name="Footer Placeholder 5">
            <a:extLst>
              <a:ext uri="{FF2B5EF4-FFF2-40B4-BE49-F238E27FC236}">
                <a16:creationId xmlns:a16="http://schemas.microsoft.com/office/drawing/2014/main" id="{C7C94854-02D7-429C-92E2-D02C008C2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611213-A7A7-4D93-8BEF-853050F8F8E9}"/>
              </a:ext>
            </a:extLst>
          </p:cNvPr>
          <p:cNvSpPr>
            <a:spLocks noGrp="1"/>
          </p:cNvSpPr>
          <p:nvPr>
            <p:ph type="sldNum" sz="quarter" idx="12"/>
          </p:nvPr>
        </p:nvSpPr>
        <p:spPr/>
        <p:txBody>
          <a:bodyPr/>
          <a:lstStyle/>
          <a:p>
            <a:fld id="{0917D417-DB0C-406C-87CC-FE4B1AD39C4A}" type="slidenum">
              <a:rPr lang="en-US" smtClean="0"/>
              <a:t>‹#›</a:t>
            </a:fld>
            <a:endParaRPr lang="en-US"/>
          </a:p>
        </p:txBody>
      </p:sp>
    </p:spTree>
    <p:extLst>
      <p:ext uri="{BB962C8B-B14F-4D97-AF65-F5344CB8AC3E}">
        <p14:creationId xmlns:p14="http://schemas.microsoft.com/office/powerpoint/2010/main" val="796356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507923-050B-4AAD-9E3F-51F0655EDA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135240-8A1F-4E41-9DC0-CA5743D8BD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2D1C63-8244-4144-928B-19776E2C0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A28A17-01BD-48EF-87DC-7E5574A99BC6}" type="datetimeFigureOut">
              <a:rPr lang="en-US" smtClean="0"/>
              <a:t>2/18/2024</a:t>
            </a:fld>
            <a:endParaRPr lang="en-US"/>
          </a:p>
        </p:txBody>
      </p:sp>
      <p:sp>
        <p:nvSpPr>
          <p:cNvPr id="5" name="Footer Placeholder 4">
            <a:extLst>
              <a:ext uri="{FF2B5EF4-FFF2-40B4-BE49-F238E27FC236}">
                <a16:creationId xmlns:a16="http://schemas.microsoft.com/office/drawing/2014/main" id="{76038C55-BB91-4D57-958B-CFF94358E3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883A91-25B5-4EA5-AD70-5B1F9B95A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17D417-DB0C-406C-87CC-FE4B1AD39C4A}" type="slidenum">
              <a:rPr lang="en-US" smtClean="0"/>
              <a:t>‹#›</a:t>
            </a:fld>
            <a:endParaRPr lang="en-US"/>
          </a:p>
        </p:txBody>
      </p:sp>
    </p:spTree>
    <p:extLst>
      <p:ext uri="{BB962C8B-B14F-4D97-AF65-F5344CB8AC3E}">
        <p14:creationId xmlns:p14="http://schemas.microsoft.com/office/powerpoint/2010/main" val="3536596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3C17-00B0-42BD-A872-0C808AEBF567}"/>
              </a:ext>
            </a:extLst>
          </p:cNvPr>
          <p:cNvSpPr>
            <a:spLocks noGrp="1"/>
          </p:cNvSpPr>
          <p:nvPr>
            <p:ph type="ctrTitle"/>
          </p:nvPr>
        </p:nvSpPr>
        <p:spPr/>
        <p:txBody>
          <a:bodyPr/>
          <a:lstStyle/>
          <a:p>
            <a:r>
              <a:rPr lang="en-US" dirty="0"/>
              <a:t>PROJECT 1</a:t>
            </a:r>
          </a:p>
        </p:txBody>
      </p:sp>
      <p:sp>
        <p:nvSpPr>
          <p:cNvPr id="3" name="Subtitle 2">
            <a:extLst>
              <a:ext uri="{FF2B5EF4-FFF2-40B4-BE49-F238E27FC236}">
                <a16:creationId xmlns:a16="http://schemas.microsoft.com/office/drawing/2014/main" id="{8487C3EE-9052-4496-9ACD-9952DC767BEC}"/>
              </a:ext>
            </a:extLst>
          </p:cNvPr>
          <p:cNvSpPr>
            <a:spLocks noGrp="1"/>
          </p:cNvSpPr>
          <p:nvPr>
            <p:ph type="subTitle" idx="1"/>
          </p:nvPr>
        </p:nvSpPr>
        <p:spPr/>
        <p:txBody>
          <a:bodyPr/>
          <a:lstStyle/>
          <a:p>
            <a:r>
              <a:rPr lang="en-US" dirty="0"/>
              <a:t>By </a:t>
            </a:r>
          </a:p>
          <a:p>
            <a:r>
              <a:rPr lang="en-US"/>
              <a:t>WAMBUI KARIUKI</a:t>
            </a:r>
          </a:p>
        </p:txBody>
      </p:sp>
    </p:spTree>
    <p:extLst>
      <p:ext uri="{BB962C8B-B14F-4D97-AF65-F5344CB8AC3E}">
        <p14:creationId xmlns:p14="http://schemas.microsoft.com/office/powerpoint/2010/main" val="1611673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7F8F0-B492-41F7-A56E-76B010B409A0}"/>
              </a:ext>
            </a:extLst>
          </p:cNvPr>
          <p:cNvSpPr>
            <a:spLocks noGrp="1"/>
          </p:cNvSpPr>
          <p:nvPr>
            <p:ph type="title"/>
          </p:nvPr>
        </p:nvSpPr>
        <p:spPr/>
        <p:txBody>
          <a:bodyPr>
            <a:normAutofit fontScale="90000"/>
          </a:bodyPr>
          <a:lstStyle/>
          <a:p>
            <a:r>
              <a:rPr lang="en-US" sz="3600" dirty="0"/>
              <a:t>2. Identify High-Performing Titles Across Different Categories</a:t>
            </a:r>
            <a:br>
              <a:rPr lang="en-US" dirty="0"/>
            </a:br>
            <a:endParaRPr lang="en-US" dirty="0"/>
          </a:p>
        </p:txBody>
      </p:sp>
      <p:pic>
        <p:nvPicPr>
          <p:cNvPr id="9" name="Content Placeholder 8">
            <a:extLst>
              <a:ext uri="{FF2B5EF4-FFF2-40B4-BE49-F238E27FC236}">
                <a16:creationId xmlns:a16="http://schemas.microsoft.com/office/drawing/2014/main" id="{99E401DB-2B8D-4BD0-A0CF-7C7FB9F0B461}"/>
              </a:ext>
            </a:extLst>
          </p:cNvPr>
          <p:cNvPicPr>
            <a:picLocks noGrp="1" noChangeAspect="1"/>
          </p:cNvPicPr>
          <p:nvPr>
            <p:ph idx="1"/>
          </p:nvPr>
        </p:nvPicPr>
        <p:blipFill>
          <a:blip r:embed="rId2"/>
          <a:stretch>
            <a:fillRect/>
          </a:stretch>
        </p:blipFill>
        <p:spPr>
          <a:xfrm>
            <a:off x="660400" y="1092200"/>
            <a:ext cx="10693400" cy="5084763"/>
          </a:xfrm>
        </p:spPr>
      </p:pic>
    </p:spTree>
    <p:extLst>
      <p:ext uri="{BB962C8B-B14F-4D97-AF65-F5344CB8AC3E}">
        <p14:creationId xmlns:p14="http://schemas.microsoft.com/office/powerpoint/2010/main" val="2773230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C6099-DEB3-4239-B731-F724DCC761AC}"/>
              </a:ext>
            </a:extLst>
          </p:cNvPr>
          <p:cNvSpPr>
            <a:spLocks noGrp="1"/>
          </p:cNvSpPr>
          <p:nvPr>
            <p:ph type="title"/>
          </p:nvPr>
        </p:nvSpPr>
        <p:spPr>
          <a:xfrm>
            <a:off x="838200" y="365125"/>
            <a:ext cx="10515600" cy="663575"/>
          </a:xfrm>
        </p:spPr>
        <p:txBody>
          <a:bodyPr>
            <a:normAutofit fontScale="90000"/>
          </a:bodyPr>
          <a:lstStyle/>
          <a:p>
            <a:r>
              <a:rPr lang="en-US" dirty="0"/>
              <a:t>2. CONTINUATION</a:t>
            </a:r>
          </a:p>
        </p:txBody>
      </p:sp>
      <p:sp>
        <p:nvSpPr>
          <p:cNvPr id="3" name="Content Placeholder 2">
            <a:extLst>
              <a:ext uri="{FF2B5EF4-FFF2-40B4-BE49-F238E27FC236}">
                <a16:creationId xmlns:a16="http://schemas.microsoft.com/office/drawing/2014/main" id="{C10349C0-74E0-4F97-AE89-8E9633D2303D}"/>
              </a:ext>
            </a:extLst>
          </p:cNvPr>
          <p:cNvSpPr>
            <a:spLocks noGrp="1"/>
          </p:cNvSpPr>
          <p:nvPr>
            <p:ph idx="1"/>
          </p:nvPr>
        </p:nvSpPr>
        <p:spPr>
          <a:xfrm>
            <a:off x="838200" y="1028700"/>
            <a:ext cx="10515600" cy="5148263"/>
          </a:xfrm>
        </p:spPr>
        <p:txBody>
          <a:bodyPr/>
          <a:lstStyle/>
          <a:p>
            <a:r>
              <a:rPr lang="en-US" dirty="0"/>
              <a:t> The bar plot effectively serves the objective of identifying high-performing titles across different genres by highlighting the average IMDb ratings within each genre. These findings empower stakeholders to make informed decisions about content creation, genre-specific marketing, and audience engagement strategies</a:t>
            </a:r>
          </a:p>
        </p:txBody>
      </p:sp>
    </p:spTree>
    <p:extLst>
      <p:ext uri="{BB962C8B-B14F-4D97-AF65-F5344CB8AC3E}">
        <p14:creationId xmlns:p14="http://schemas.microsoft.com/office/powerpoint/2010/main" val="4272009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15BA-7013-4491-A661-B5D98195575C}"/>
              </a:ext>
            </a:extLst>
          </p:cNvPr>
          <p:cNvSpPr>
            <a:spLocks noGrp="1"/>
          </p:cNvSpPr>
          <p:nvPr>
            <p:ph type="title"/>
          </p:nvPr>
        </p:nvSpPr>
        <p:spPr/>
        <p:txBody>
          <a:bodyPr>
            <a:noAutofit/>
          </a:bodyPr>
          <a:lstStyle/>
          <a:p>
            <a:r>
              <a:rPr lang="en-US" sz="3200" dirty="0"/>
              <a:t>3. Analyze Category Contributions to Overall Ratings and Engagement</a:t>
            </a:r>
            <a:br>
              <a:rPr lang="en-US" sz="3200" dirty="0"/>
            </a:br>
            <a:endParaRPr lang="en-US" sz="3200" dirty="0"/>
          </a:p>
        </p:txBody>
      </p:sp>
      <p:pic>
        <p:nvPicPr>
          <p:cNvPr id="5" name="Content Placeholder 4">
            <a:extLst>
              <a:ext uri="{FF2B5EF4-FFF2-40B4-BE49-F238E27FC236}">
                <a16:creationId xmlns:a16="http://schemas.microsoft.com/office/drawing/2014/main" id="{EB55597D-6E3A-48B3-AB56-F60E619B6CCD}"/>
              </a:ext>
            </a:extLst>
          </p:cNvPr>
          <p:cNvPicPr>
            <a:picLocks noGrp="1" noChangeAspect="1"/>
          </p:cNvPicPr>
          <p:nvPr>
            <p:ph idx="1"/>
          </p:nvPr>
        </p:nvPicPr>
        <p:blipFill>
          <a:blip r:embed="rId2"/>
          <a:stretch>
            <a:fillRect/>
          </a:stretch>
        </p:blipFill>
        <p:spPr>
          <a:xfrm>
            <a:off x="838200" y="1825624"/>
            <a:ext cx="10929730" cy="4561923"/>
          </a:xfrm>
        </p:spPr>
      </p:pic>
    </p:spTree>
    <p:extLst>
      <p:ext uri="{BB962C8B-B14F-4D97-AF65-F5344CB8AC3E}">
        <p14:creationId xmlns:p14="http://schemas.microsoft.com/office/powerpoint/2010/main" val="760315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956D-1486-4713-AEA5-54CCD5587F73}"/>
              </a:ext>
            </a:extLst>
          </p:cNvPr>
          <p:cNvSpPr>
            <a:spLocks noGrp="1"/>
          </p:cNvSpPr>
          <p:nvPr>
            <p:ph type="title"/>
          </p:nvPr>
        </p:nvSpPr>
        <p:spPr/>
        <p:txBody>
          <a:bodyPr/>
          <a:lstStyle/>
          <a:p>
            <a:r>
              <a:rPr lang="en-US" dirty="0"/>
              <a:t>OBJECTIVE 3. CONTINUATION</a:t>
            </a:r>
          </a:p>
        </p:txBody>
      </p:sp>
      <p:sp>
        <p:nvSpPr>
          <p:cNvPr id="3" name="Content Placeholder 2">
            <a:extLst>
              <a:ext uri="{FF2B5EF4-FFF2-40B4-BE49-F238E27FC236}">
                <a16:creationId xmlns:a16="http://schemas.microsoft.com/office/drawing/2014/main" id="{C81F2C19-6BE9-4966-BE9B-D77F28FD5556}"/>
              </a:ext>
            </a:extLst>
          </p:cNvPr>
          <p:cNvSpPr>
            <a:spLocks noGrp="1"/>
          </p:cNvSpPr>
          <p:nvPr>
            <p:ph idx="1"/>
          </p:nvPr>
        </p:nvSpPr>
        <p:spPr/>
        <p:txBody>
          <a:bodyPr>
            <a:noAutofit/>
          </a:bodyPr>
          <a:lstStyle/>
          <a:p>
            <a:pPr marL="0" indent="0">
              <a:buNone/>
            </a:pPr>
            <a:r>
              <a:rPr lang="en-US" sz="1800" dirty="0"/>
              <a:t>The histogram above shows :</a:t>
            </a:r>
          </a:p>
          <a:p>
            <a:r>
              <a:rPr lang="en-US" sz="1800" dirty="0"/>
              <a:t>Spread of Ratings showing a  wider spread of ratings suggests a diverse range of ratings, indicating varied audience reactions to the content</a:t>
            </a:r>
          </a:p>
          <a:p>
            <a:r>
              <a:rPr lang="en-US" sz="1800" dirty="0"/>
              <a:t>Skewness and Symmetry, Symmetrical distributions suggest a balanced distribution of ratings, while skewness indicates a bias towards one end</a:t>
            </a:r>
          </a:p>
          <a:p>
            <a:r>
              <a:rPr lang="en-US" sz="1800" dirty="0"/>
              <a:t>Identifying Peaks and Valleys: Peaks in the histogram represent rating values with higher frequency, suggesting popular or well-received content</a:t>
            </a:r>
          </a:p>
          <a:p>
            <a:pPr marL="0" indent="0">
              <a:buNone/>
            </a:pPr>
            <a:r>
              <a:rPr lang="en-US" sz="1800" dirty="0"/>
              <a:t> The histogram effectively fulfills the objective of analyzing the distribution of IMDb ratings. The findings offer a nuanced understanding of user engagement, preferences, and the overall landscape of IMDb ratings within the dataset. These insights can guide content creators and platform administrators in optimizing their content strategy and enhancing user satisfaction</a:t>
            </a:r>
            <a:r>
              <a:rPr lang="en-US" sz="1400" dirty="0"/>
              <a:t>.</a:t>
            </a:r>
          </a:p>
        </p:txBody>
      </p:sp>
    </p:spTree>
    <p:extLst>
      <p:ext uri="{BB962C8B-B14F-4D97-AF65-F5344CB8AC3E}">
        <p14:creationId xmlns:p14="http://schemas.microsoft.com/office/powerpoint/2010/main" val="738245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F2EB6-6FDA-4B16-839C-F56D45533323}"/>
              </a:ext>
            </a:extLst>
          </p:cNvPr>
          <p:cNvSpPr>
            <a:spLocks noGrp="1"/>
          </p:cNvSpPr>
          <p:nvPr>
            <p:ph type="title"/>
          </p:nvPr>
        </p:nvSpPr>
        <p:spPr>
          <a:xfrm>
            <a:off x="838200" y="365126"/>
            <a:ext cx="10515600" cy="1079362"/>
          </a:xfrm>
        </p:spPr>
        <p:txBody>
          <a:bodyPr/>
          <a:lstStyle/>
          <a:p>
            <a:pPr marL="0" marR="0" lvl="0" indent="0" defTabSz="914400" rtl="0" eaLnBrk="1" fontAlgn="auto" latinLnBrk="0" hangingPunct="1">
              <a:lnSpc>
                <a:spcPct val="90000"/>
              </a:lnSpc>
              <a:spcBef>
                <a:spcPts val="1000"/>
              </a:spcBef>
              <a:spcAft>
                <a:spcPts val="0"/>
              </a:spcAft>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4. Detect Patterns or Trends in Audience Preferences</a:t>
            </a:r>
            <a:b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br>
            <a:endParaRPr lang="en-US" dirty="0"/>
          </a:p>
        </p:txBody>
      </p:sp>
      <p:pic>
        <p:nvPicPr>
          <p:cNvPr id="5" name="Content Placeholder 4">
            <a:extLst>
              <a:ext uri="{FF2B5EF4-FFF2-40B4-BE49-F238E27FC236}">
                <a16:creationId xmlns:a16="http://schemas.microsoft.com/office/drawing/2014/main" id="{0CB9CE43-3EC3-49C1-A0AD-49357938533C}"/>
              </a:ext>
            </a:extLst>
          </p:cNvPr>
          <p:cNvPicPr>
            <a:picLocks noGrp="1" noChangeAspect="1"/>
          </p:cNvPicPr>
          <p:nvPr>
            <p:ph idx="1"/>
          </p:nvPr>
        </p:nvPicPr>
        <p:blipFill>
          <a:blip r:embed="rId2"/>
          <a:stretch>
            <a:fillRect/>
          </a:stretch>
        </p:blipFill>
        <p:spPr>
          <a:xfrm>
            <a:off x="1789043" y="1683026"/>
            <a:ext cx="8123583" cy="3419061"/>
          </a:xfrm>
        </p:spPr>
      </p:pic>
    </p:spTree>
    <p:extLst>
      <p:ext uri="{BB962C8B-B14F-4D97-AF65-F5344CB8AC3E}">
        <p14:creationId xmlns:p14="http://schemas.microsoft.com/office/powerpoint/2010/main" val="639674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C7E0-3A80-4C85-9CB1-D18A3148FA76}"/>
              </a:ext>
            </a:extLst>
          </p:cNvPr>
          <p:cNvSpPr>
            <a:spLocks noGrp="1"/>
          </p:cNvSpPr>
          <p:nvPr>
            <p:ph type="title"/>
          </p:nvPr>
        </p:nvSpPr>
        <p:spPr/>
        <p:txBody>
          <a:bodyPr/>
          <a:lstStyle/>
          <a:p>
            <a:r>
              <a:rPr lang="en-US" dirty="0"/>
              <a:t>4. </a:t>
            </a:r>
            <a:r>
              <a:rPr lang="en-US"/>
              <a:t>continuation</a:t>
            </a:r>
          </a:p>
        </p:txBody>
      </p:sp>
      <p:sp>
        <p:nvSpPr>
          <p:cNvPr id="3" name="Content Placeholder 2">
            <a:extLst>
              <a:ext uri="{FF2B5EF4-FFF2-40B4-BE49-F238E27FC236}">
                <a16:creationId xmlns:a16="http://schemas.microsoft.com/office/drawing/2014/main" id="{7DC3CDBA-FAA1-48F0-B5C5-FBCBFB842969}"/>
              </a:ext>
            </a:extLst>
          </p:cNvPr>
          <p:cNvSpPr>
            <a:spLocks noGrp="1"/>
          </p:cNvSpPr>
          <p:nvPr>
            <p:ph idx="1"/>
          </p:nvPr>
        </p:nvSpPr>
        <p:spPr/>
        <p:txBody>
          <a:bodyPr/>
          <a:lstStyle/>
          <a:p>
            <a:r>
              <a:rPr lang="en-US" dirty="0"/>
              <a:t>Genres with larger slices indicate a higher percentage occurrence, while smaller slices represent less prevalent genres</a:t>
            </a:r>
          </a:p>
          <a:p>
            <a:r>
              <a:rPr lang="en-US" dirty="0"/>
              <a:t>These dominant genres may have a more significant presence and influence on the overall content landscape</a:t>
            </a:r>
          </a:p>
          <a:p>
            <a:r>
              <a:rPr lang="en-US" dirty="0"/>
              <a:t>Understanding the distribution of genres helps in aligning content strategies with the preferences of the user base.</a:t>
            </a:r>
          </a:p>
        </p:txBody>
      </p:sp>
    </p:spTree>
    <p:extLst>
      <p:ext uri="{BB962C8B-B14F-4D97-AF65-F5344CB8AC3E}">
        <p14:creationId xmlns:p14="http://schemas.microsoft.com/office/powerpoint/2010/main" val="179082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16 Data Science Projects with Source Code to Strengthen your ...">
            <a:extLst>
              <a:ext uri="{FF2B5EF4-FFF2-40B4-BE49-F238E27FC236}">
                <a16:creationId xmlns:a16="http://schemas.microsoft.com/office/drawing/2014/main" id="{5798BF7B-FAE1-402D-9C7B-DF0906AD8F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173" y="1590261"/>
            <a:ext cx="10177669" cy="4280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9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5B6D-5040-4B2A-8998-B717CB45B5F6}"/>
              </a:ext>
            </a:extLst>
          </p:cNvPr>
          <p:cNvSpPr>
            <a:spLocks noGrp="1"/>
          </p:cNvSpPr>
          <p:nvPr>
            <p:ph type="title"/>
          </p:nvPr>
        </p:nvSpPr>
        <p:spPr/>
        <p:txBody>
          <a:bodyPr>
            <a:noAutofit/>
          </a:bodyPr>
          <a:lstStyle/>
          <a:p>
            <a:r>
              <a:rPr lang="en-US" sz="4800" dirty="0"/>
              <a:t>Genre Insights and Content Composition Analysis on an Entertainment Platform</a:t>
            </a:r>
          </a:p>
        </p:txBody>
      </p:sp>
    </p:spTree>
    <p:extLst>
      <p:ext uri="{BB962C8B-B14F-4D97-AF65-F5344CB8AC3E}">
        <p14:creationId xmlns:p14="http://schemas.microsoft.com/office/powerpoint/2010/main" val="1240640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5069-DB00-4155-AC47-0862B65820C7}"/>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8367DA1E-5548-4A28-9B4C-B3AD994D61CE}"/>
              </a:ext>
            </a:extLst>
          </p:cNvPr>
          <p:cNvSpPr>
            <a:spLocks noGrp="1"/>
          </p:cNvSpPr>
          <p:nvPr>
            <p:ph idx="1"/>
          </p:nvPr>
        </p:nvSpPr>
        <p:spPr/>
        <p:txBody>
          <a:bodyPr>
            <a:normAutofit/>
          </a:bodyPr>
          <a:lstStyle/>
          <a:p>
            <a:r>
              <a:rPr lang="en-US" sz="3200" dirty="0">
                <a:solidFill>
                  <a:srgbClr val="0D0D0D"/>
                </a:solidFill>
                <a:effectLst/>
                <a:latin typeface="Calibri" panose="020F0502020204030204" pitchFamily="34" charset="0"/>
                <a:ea typeface="Calibri" panose="020F0502020204030204" pitchFamily="34" charset="0"/>
              </a:rPr>
              <a:t>In this project, I aim to provide valuable insights to Microsoft as they embark on establishing a new movie studio. Leveraging on exploratory data analysis techniques, we will delve into various movie datasets to understand current trends in the box office. By examining factors such as movie genres, ratings, and box office performance, we will generate actionable recommendations to guide Microsoft in making informed decisions regarding their movie production strategy</a:t>
            </a:r>
            <a:endParaRPr lang="en-US" sz="3200" dirty="0"/>
          </a:p>
        </p:txBody>
      </p:sp>
    </p:spTree>
    <p:extLst>
      <p:ext uri="{BB962C8B-B14F-4D97-AF65-F5344CB8AC3E}">
        <p14:creationId xmlns:p14="http://schemas.microsoft.com/office/powerpoint/2010/main" val="4217985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4D855-CF62-4536-9694-CD026D50E939}"/>
              </a:ext>
            </a:extLst>
          </p:cNvPr>
          <p:cNvSpPr>
            <a:spLocks noGrp="1"/>
          </p:cNvSpPr>
          <p:nvPr>
            <p:ph type="title"/>
          </p:nvPr>
        </p:nvSpPr>
        <p:spPr/>
        <p:txBody>
          <a:bodyPr>
            <a:normAutofit fontScale="90000"/>
          </a:bodyPr>
          <a:lstStyle/>
          <a:p>
            <a:r>
              <a:rPr lang="en-US" sz="5400" b="1" dirty="0">
                <a:solidFill>
                  <a:srgbClr val="1C1C1C"/>
                </a:solidFill>
                <a:latin typeface="Calibri" panose="020F0502020204030204" pitchFamily="34" charset="0"/>
                <a:ea typeface="Calibri" panose="020F0502020204030204" pitchFamily="34" charset="0"/>
                <a:cs typeface="Calibri" panose="020F0502020204030204" pitchFamily="34" charset="0"/>
              </a:rPr>
              <a:t>BUSINESS UNDERSTANDING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4CF10E9-63FA-450E-9909-6904BDA4EA58}"/>
              </a:ext>
            </a:extLst>
          </p:cNvPr>
          <p:cNvSpPr>
            <a:spLocks noGrp="1"/>
          </p:cNvSpPr>
          <p:nvPr>
            <p:ph idx="1"/>
          </p:nvPr>
        </p:nvSpPr>
        <p:spPr/>
        <p:txBody>
          <a:bodyPr/>
          <a:lstStyle/>
          <a:p>
            <a:r>
              <a:rPr lang="en-US" sz="32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Microsoft recognizes the growing importance of original video content in the entertainment industry and seeks to capitalize on this trend by venturing into movie production. However, lacking prior experience in the film industry, Microsoft aims to gain insights into the types of films that resonate well with audiences and perform strongly at the box office. By understanding market trends and audience preferences, Microsoft can strategically position themselves to maximize the success of their movie ventures.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3786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1AD51-799B-4797-9D28-860125412194}"/>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id="{D30D17CF-2141-4CF8-B68B-F14A71A90069}"/>
              </a:ext>
            </a:extLst>
          </p:cNvPr>
          <p:cNvSpPr>
            <a:spLocks noGrp="1"/>
          </p:cNvSpPr>
          <p:nvPr>
            <p:ph idx="1"/>
          </p:nvPr>
        </p:nvSpPr>
        <p:spPr/>
        <p:txBody>
          <a:bodyPr/>
          <a:lstStyle/>
          <a:p>
            <a:r>
              <a:rPr lang="en-US" sz="3600" dirty="0">
                <a:effectLst/>
                <a:latin typeface="Calibri" panose="020F0502020204030204" pitchFamily="34" charset="0"/>
                <a:ea typeface="Calibri" panose="020F0502020204030204" pitchFamily="34" charset="0"/>
                <a:cs typeface="Calibri" panose="020F0502020204030204" pitchFamily="34" charset="0"/>
              </a:rPr>
              <a:t>Microsoft is entering the movie production industry without prior expertise and seeks guidance on the types of films that are currently successful at the box office. The challenge lies in analyzing extensive movie data to identify key trends and translate these findings into actionable insights that will inform Microsoft's movie production strategy.</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9218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50B5-8D7D-4169-A198-173AA36DB575}"/>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4534A594-9B38-4E29-8163-03FC7EF83B41}"/>
              </a:ext>
            </a:extLst>
          </p:cNvPr>
          <p:cNvSpPr>
            <a:spLocks noGrp="1"/>
          </p:cNvSpPr>
          <p:nvPr>
            <p:ph idx="1"/>
          </p:nvPr>
        </p:nvSpPr>
        <p:spPr/>
        <p:txBody>
          <a:bodyPr/>
          <a:lstStyle/>
          <a:p>
            <a:pPr marL="0" indent="0">
              <a:buNone/>
            </a:pPr>
            <a:r>
              <a:rPr lang="en-US" dirty="0"/>
              <a:t> 1. Evaluate the Relationship Between IMDb Ratings and Audience Engagement.</a:t>
            </a:r>
          </a:p>
          <a:p>
            <a:pPr marL="0" indent="0">
              <a:buNone/>
            </a:pPr>
            <a:r>
              <a:rPr lang="en-US" dirty="0"/>
              <a:t>2. Identify High-Performing Titles Across Different Categories</a:t>
            </a:r>
          </a:p>
          <a:p>
            <a:pPr marL="0" indent="0">
              <a:buNone/>
            </a:pPr>
            <a:r>
              <a:rPr lang="en-US" dirty="0"/>
              <a:t>3. Analyze Category Contributions to Overall Ratings and Engagement</a:t>
            </a:r>
          </a:p>
          <a:p>
            <a:pPr marL="0" indent="0">
              <a:buNone/>
            </a:pPr>
            <a:r>
              <a:rPr lang="en-US" dirty="0"/>
              <a:t>4. Detect Patterns or Trends in Audience Preferences</a:t>
            </a:r>
          </a:p>
        </p:txBody>
      </p:sp>
    </p:spTree>
    <p:extLst>
      <p:ext uri="{BB962C8B-B14F-4D97-AF65-F5344CB8AC3E}">
        <p14:creationId xmlns:p14="http://schemas.microsoft.com/office/powerpoint/2010/main" val="128931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EA92-3F35-4555-82FB-7E486B34A971}"/>
              </a:ext>
            </a:extLst>
          </p:cNvPr>
          <p:cNvSpPr>
            <a:spLocks noGrp="1"/>
          </p:cNvSpPr>
          <p:nvPr>
            <p:ph type="title"/>
          </p:nvPr>
        </p:nvSpPr>
        <p:spPr/>
        <p:txBody>
          <a:bodyPr>
            <a:normAutofit/>
          </a:bodyPr>
          <a:lstStyle/>
          <a:p>
            <a:r>
              <a:rPr lang="en-US" sz="2800" dirty="0"/>
              <a:t>OBJECTIVE 1 :Evaluate the Relationship Between IMDb Ratings and Audience Engagement</a:t>
            </a:r>
          </a:p>
        </p:txBody>
      </p:sp>
      <p:pic>
        <p:nvPicPr>
          <p:cNvPr id="5" name="Content Placeholder 4">
            <a:extLst>
              <a:ext uri="{FF2B5EF4-FFF2-40B4-BE49-F238E27FC236}">
                <a16:creationId xmlns:a16="http://schemas.microsoft.com/office/drawing/2014/main" id="{D008573F-1429-432C-B29E-8B2A774B9BB1}"/>
              </a:ext>
            </a:extLst>
          </p:cNvPr>
          <p:cNvPicPr>
            <a:picLocks noGrp="1" noChangeAspect="1"/>
          </p:cNvPicPr>
          <p:nvPr>
            <p:ph idx="1"/>
          </p:nvPr>
        </p:nvPicPr>
        <p:blipFill>
          <a:blip r:embed="rId2"/>
          <a:stretch>
            <a:fillRect/>
          </a:stretch>
        </p:blipFill>
        <p:spPr>
          <a:xfrm>
            <a:off x="1003300" y="1499934"/>
            <a:ext cx="10210800" cy="4677029"/>
          </a:xfrm>
        </p:spPr>
      </p:pic>
    </p:spTree>
    <p:extLst>
      <p:ext uri="{BB962C8B-B14F-4D97-AF65-F5344CB8AC3E}">
        <p14:creationId xmlns:p14="http://schemas.microsoft.com/office/powerpoint/2010/main" val="929708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7360C-E7BF-4B49-8C7B-265C1E32F054}"/>
              </a:ext>
            </a:extLst>
          </p:cNvPr>
          <p:cNvSpPr>
            <a:spLocks noGrp="1"/>
          </p:cNvSpPr>
          <p:nvPr>
            <p:ph type="title"/>
          </p:nvPr>
        </p:nvSpPr>
        <p:spPr/>
        <p:txBody>
          <a:bodyPr/>
          <a:lstStyle/>
          <a:p>
            <a:r>
              <a:rPr lang="en-US" dirty="0"/>
              <a:t>CONTINUATION</a:t>
            </a:r>
          </a:p>
        </p:txBody>
      </p:sp>
      <p:sp>
        <p:nvSpPr>
          <p:cNvPr id="3" name="Content Placeholder 2">
            <a:extLst>
              <a:ext uri="{FF2B5EF4-FFF2-40B4-BE49-F238E27FC236}">
                <a16:creationId xmlns:a16="http://schemas.microsoft.com/office/drawing/2014/main" id="{D329A9C6-51B2-4167-8B1D-9495CD044845}"/>
              </a:ext>
            </a:extLst>
          </p:cNvPr>
          <p:cNvSpPr>
            <a:spLocks noGrp="1"/>
          </p:cNvSpPr>
          <p:nvPr>
            <p:ph idx="1"/>
          </p:nvPr>
        </p:nvSpPr>
        <p:spPr/>
        <p:txBody>
          <a:bodyPr>
            <a:normAutofit/>
          </a:bodyPr>
          <a:lstStyle/>
          <a:p>
            <a:r>
              <a:rPr lang="en-US" sz="1800" dirty="0"/>
              <a:t>The scatter plot, designed to assess the correlation between IMDb ratings and audience engagement, revealed several interesting insights. The graph displayed IMDb ratings on the y-axis, representing the average rating given by viewers, and the number of votes on the x-axis, indicating the level of audience engagement or popularity for each title. Each data point was color-coded based on the category of individuals involved in the production, providing an additional layer of information.</a:t>
            </a:r>
          </a:p>
          <a:p>
            <a:r>
              <a:rPr lang="en-US" sz="1800" dirty="0"/>
              <a:t>Insights:</a:t>
            </a:r>
          </a:p>
          <a:p>
            <a:r>
              <a:rPr lang="en-US" sz="1800" dirty="0"/>
              <a:t>Positive Correlation Confirmed between IMDb ratings and the number of votes. Titles with higher ratings tended to attract a larger number of votes, indicating a relationship between content quality and audience engagement.</a:t>
            </a:r>
          </a:p>
          <a:p>
            <a:r>
              <a:rPr lang="en-US" sz="1800" dirty="0"/>
              <a:t>Category Influence on Ratings: Analysis of the color-coded points allowed for the identification of categories that contributed significantly to both high IMDb ratings and increased audience engagement. This insight helps understand the impact of different roles on overall content performance.</a:t>
            </a:r>
          </a:p>
        </p:txBody>
      </p:sp>
    </p:spTree>
    <p:extLst>
      <p:ext uri="{BB962C8B-B14F-4D97-AF65-F5344CB8AC3E}">
        <p14:creationId xmlns:p14="http://schemas.microsoft.com/office/powerpoint/2010/main" val="1434567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712</Words>
  <Application>Microsoft Office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PROJECT 1</vt:lpstr>
      <vt:lpstr>PowerPoint Presentation</vt:lpstr>
      <vt:lpstr>Genre Insights and Content Composition Analysis on an Entertainment Platform</vt:lpstr>
      <vt:lpstr>PROJECT OVERVIEW</vt:lpstr>
      <vt:lpstr>BUSINESS UNDERSTANDING </vt:lpstr>
      <vt:lpstr>PROBLEM STATEMENT</vt:lpstr>
      <vt:lpstr>OBJECTIVES</vt:lpstr>
      <vt:lpstr>OBJECTIVE 1 :Evaluate the Relationship Between IMDb Ratings and Audience Engagement</vt:lpstr>
      <vt:lpstr>CONTINUATION</vt:lpstr>
      <vt:lpstr>2. Identify High-Performing Titles Across Different Categories </vt:lpstr>
      <vt:lpstr>2. CONTINUATION</vt:lpstr>
      <vt:lpstr>3. Analyze Category Contributions to Overall Ratings and Engagement </vt:lpstr>
      <vt:lpstr>OBJECTIVE 3. CONTINUATION</vt:lpstr>
      <vt:lpstr>4. Detect Patterns or Trends in Audience Preferences </vt:lpstr>
      <vt:lpstr>4. continuation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wambui kariuki</dc:creator>
  <cp:lastModifiedBy>wambui kariuki</cp:lastModifiedBy>
  <cp:revision>16</cp:revision>
  <dcterms:created xsi:type="dcterms:W3CDTF">2024-02-18T13:25:05Z</dcterms:created>
  <dcterms:modified xsi:type="dcterms:W3CDTF">2024-02-18T15:13:46Z</dcterms:modified>
</cp:coreProperties>
</file>