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89" r:id="rId3"/>
    <p:sldId id="339" r:id="rId4"/>
    <p:sldId id="292" r:id="rId5"/>
    <p:sldId id="290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61" r:id="rId20"/>
    <p:sldId id="362" r:id="rId21"/>
    <p:sldId id="363" r:id="rId22"/>
    <p:sldId id="364" r:id="rId23"/>
    <p:sldId id="340" r:id="rId24"/>
    <p:sldId id="341" r:id="rId25"/>
    <p:sldId id="342" r:id="rId26"/>
    <p:sldId id="360" r:id="rId27"/>
    <p:sldId id="344" r:id="rId28"/>
    <p:sldId id="365" r:id="rId29"/>
    <p:sldId id="346" r:id="rId30"/>
    <p:sldId id="347" r:id="rId31"/>
    <p:sldId id="349" r:id="rId32"/>
    <p:sldId id="350" r:id="rId33"/>
    <p:sldId id="351" r:id="rId34"/>
    <p:sldId id="352" r:id="rId35"/>
    <p:sldId id="353" r:id="rId36"/>
    <p:sldId id="354" r:id="rId37"/>
    <p:sldId id="357" r:id="rId38"/>
    <p:sldId id="355" r:id="rId39"/>
    <p:sldId id="356" r:id="rId40"/>
    <p:sldId id="358" r:id="rId41"/>
    <p:sldId id="359" r:id="rId42"/>
    <p:sldId id="367" r:id="rId43"/>
    <p:sldId id="368" r:id="rId44"/>
    <p:sldId id="369" r:id="rId45"/>
    <p:sldId id="370" r:id="rId46"/>
    <p:sldId id="338" r:id="rId47"/>
    <p:sldId id="366" r:id="rId48"/>
  </p:sldIdLst>
  <p:sldSz cx="9144000" cy="6858000" type="screen4x3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5736" autoAdjust="0"/>
  </p:normalViewPr>
  <p:slideViewPr>
    <p:cSldViewPr>
      <p:cViewPr varScale="1">
        <p:scale>
          <a:sx n="55" d="100"/>
          <a:sy n="55" d="100"/>
        </p:scale>
        <p:origin x="138" y="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0B2D5-229B-4FC3-8CFC-CB9C39A51765}" type="datetimeFigureOut">
              <a:rPr lang="zh-TW" altLang="en-US" smtClean="0"/>
              <a:pPr/>
              <a:t>2016/4/6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D9130-0988-439C-A5F1-8A7F382A7F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56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8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pic>
        <p:nvPicPr>
          <p:cNvPr id="2050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gray">
          <a:xfrm>
            <a:off x="457200" y="314325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en-US" altLang="zh-TW" sz="2000" dirty="0" smtClean="0"/>
              <a:t>1</a:t>
            </a:r>
          </a:p>
          <a:p>
            <a:pPr lvl="2"/>
            <a:r>
              <a:rPr lang="en-US" altLang="zh-TW" sz="1600" dirty="0" smtClean="0"/>
              <a:t>2</a:t>
            </a:r>
            <a:endParaRPr lang="zh-TW" altLang="en-US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gray">
          <a:xfrm>
            <a:off x="457200" y="135729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3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354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78937" y="73577"/>
            <a:ext cx="1143440" cy="1069407"/>
          </a:xfrm>
          <a:prstGeom prst="rect">
            <a:avLst/>
          </a:prstGeom>
          <a:noFill/>
        </p:spPr>
      </p:pic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-756592" y="6525344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9" name="Picture 7" descr="ncku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8746" y="5918224"/>
            <a:ext cx="90011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 userDrawn="1"/>
        </p:nvSpPr>
        <p:spPr>
          <a:xfrm>
            <a:off x="3707904" y="6305573"/>
            <a:ext cx="43645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1" i="1" dirty="0" smtClean="0">
                <a:latin typeface="Calibri" pitchFamily="34" charset="0"/>
              </a:rPr>
              <a:t>made by electron</a:t>
            </a:r>
            <a:r>
              <a:rPr lang="zh-TW" altLang="en-US" sz="1600" b="1" i="1" dirty="0" smtClean="0">
                <a:latin typeface="Calibri" pitchFamily="34" charset="0"/>
              </a:rPr>
              <a:t> </a:t>
            </a:r>
            <a:r>
              <a:rPr lang="en-US" altLang="zh-TW" sz="1600" b="1" i="1" dirty="0" smtClean="0">
                <a:latin typeface="Calibri" pitchFamily="34" charset="0"/>
              </a:rPr>
              <a:t>&amp;</a:t>
            </a:r>
            <a:r>
              <a:rPr lang="zh-TW" altLang="en-US" sz="1600" b="1" i="1" dirty="0" smtClean="0">
                <a:latin typeface="Calibri" pitchFamily="34" charset="0"/>
              </a:rPr>
              <a:t> </a:t>
            </a:r>
            <a:r>
              <a:rPr lang="en-US" altLang="zh-TW" sz="1600" b="1" i="1" dirty="0" smtClean="0">
                <a:latin typeface="Calibri" pitchFamily="34" charset="0"/>
              </a:rPr>
              <a:t>free999</a:t>
            </a:r>
            <a:r>
              <a:rPr lang="en-US" altLang="zh-Hant" sz="1600" b="1" i="1" dirty="0" smtClean="0">
                <a:latin typeface="Calibri" pitchFamily="34" charset="0"/>
              </a:rPr>
              <a:t>&amp; a711186 &amp; </a:t>
            </a:r>
            <a:r>
              <a:rPr lang="en-US" altLang="zh-Hant" sz="1600" b="1" i="1" dirty="0" err="1" smtClean="0">
                <a:latin typeface="Calibri" pitchFamily="34" charset="0"/>
              </a:rPr>
              <a:t>ioariroi</a:t>
            </a:r>
            <a:endParaRPr lang="zh-Hant" altLang="en-US" sz="1600" b="1" i="1" dirty="0" smtClean="0">
              <a:latin typeface="Calibri" pitchFamily="34" charset="0"/>
            </a:endParaRPr>
          </a:p>
          <a:p>
            <a:pPr>
              <a:defRPr/>
            </a:pPr>
            <a:endParaRPr lang="zh-TW" altLang="en-US" sz="1600" b="1" i="1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scinart.github.io/acm/2014/03/19/acm-segment-tree-space-analysi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ioicamp.csie.org/content" TargetMode="External"/><Relationship Id="rId2" Type="http://schemas.openxmlformats.org/officeDocument/2006/relationships/hyperlink" Target="http://www.csie.ntnu.edu.tw/~u91029/Sequence.html#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oj.org/" TargetMode="External"/><Relationship Id="rId4" Type="http://schemas.openxmlformats.org/officeDocument/2006/relationships/hyperlink" Target="https://github.com/vo01github/Data_Structures/blob/master/Tree/Segment%20Tree/Segment%20Tree.m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6" name="WordArt 19"/>
          <p:cNvSpPr>
            <a:spLocks noChangeArrowheads="1" noChangeShapeType="1" noTextEdit="1"/>
          </p:cNvSpPr>
          <p:nvPr/>
        </p:nvSpPr>
        <p:spPr bwMode="gray">
          <a:xfrm>
            <a:off x="428596" y="1428754"/>
            <a:ext cx="8286808" cy="142874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NCKU Programming Contest Training Course </a:t>
            </a:r>
          </a:p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2016/04/06</a:t>
            </a:r>
            <a:endParaRPr lang="zh-TW" alt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3286124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b="1" dirty="0" smtClean="0">
                <a:latin typeface="Arial" charset="0"/>
              </a:rPr>
              <a:t>Chung-</a:t>
            </a:r>
            <a:r>
              <a:rPr lang="en-US" altLang="zh-TW" sz="2000" b="1" dirty="0" err="1" smtClean="0">
                <a:latin typeface="Arial" charset="0"/>
              </a:rPr>
              <a:t>Chuan</a:t>
            </a:r>
            <a:r>
              <a:rPr lang="en-US" altLang="zh-TW" sz="2000" b="1" dirty="0" smtClean="0">
                <a:latin typeface="Arial" charset="0"/>
              </a:rPr>
              <a:t> Wu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i="1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Department of Computer Science and Information Engineering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National Cheng Kung University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Tainan, Taiwan</a:t>
            </a:r>
          </a:p>
        </p:txBody>
      </p:sp>
      <p:pic>
        <p:nvPicPr>
          <p:cNvPr id="9" name="Picture 18" descr="ncku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5489594"/>
            <a:ext cx="720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5576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4048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03848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96336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43808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6754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78802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07704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05983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851920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4442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38031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2444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79512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07704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771800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079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6016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244408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553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18762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71601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50810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179512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15616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0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5576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4048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03848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96336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43808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6754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78802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07704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05983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851920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4442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38031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2444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79512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07704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771800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079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6016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244408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553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18762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71601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50810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179512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15616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0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5576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4048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03848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96336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43808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6754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78802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07704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05983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851920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4442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38031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2444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79512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07704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771800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079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6016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244408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553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18762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71601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50810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179512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15616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0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5576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4048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03848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96336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43808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6754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78802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07704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05983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851920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4442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38031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2444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79512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07704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771800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079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6016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244408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553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18762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71601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50810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179512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15616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0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5576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4048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03848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96336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43808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6754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78802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07704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05983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851920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4442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38031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2444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79512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07704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771800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079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6016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244408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553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18762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71601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50810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179512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15616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0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5576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4048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03848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96336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43808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6754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78802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07704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05983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851920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4442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38031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2444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79512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07704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771800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079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6016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244408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553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18762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71601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50810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179512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15616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0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5576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4048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03848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96336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43808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6754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78802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07704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05983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851920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4442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38031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2444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79512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07704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771800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079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6016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244408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553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18762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71601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50810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179512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15616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0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5576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4048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03848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96336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43808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6754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78802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07704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05983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851920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4442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38031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2444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79512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07704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771800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079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6016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244408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553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18762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71601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50810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179512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15616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0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5576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4048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03848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96336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43808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6754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78802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07704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05983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851920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4442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38031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2444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79512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07704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771800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079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6016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244408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553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18762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71601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50810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179512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15616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0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資料結構</a:t>
            </a:r>
            <a:endParaRPr lang="en-US" altLang="zh-TW" dirty="0" smtClean="0"/>
          </a:p>
          <a:p>
            <a:pPr lvl="1"/>
            <a:r>
              <a:rPr lang="zh-TW" altLang="en-US" dirty="0"/>
              <a:t>以</a:t>
            </a:r>
            <a:r>
              <a:rPr lang="zh-TW" altLang="en-US" dirty="0" smtClean="0"/>
              <a:t>找</a:t>
            </a:r>
            <a:r>
              <a:rPr lang="zh-TW" altLang="en-US" dirty="0"/>
              <a:t>區間最大值為例</a:t>
            </a:r>
          </a:p>
          <a:p>
            <a:endParaRPr lang="zh-TW" altLang="en-US" dirty="0"/>
          </a:p>
          <a:p>
            <a:r>
              <a:rPr lang="zh-Hant" altLang="en-US" dirty="0">
                <a:ea typeface="新細明體" panose="02020500000000000000" pitchFamily="18" charset="-120"/>
              </a:rPr>
              <a:t>實作</a:t>
            </a:r>
          </a:p>
          <a:p>
            <a:pPr lvl="1"/>
            <a:r>
              <a:rPr lang="zh-Hant" altLang="en-US" dirty="0">
                <a:ea typeface="新細明體" panose="02020500000000000000" pitchFamily="18" charset="-120"/>
              </a:rPr>
              <a:t>建立</a:t>
            </a:r>
            <a:r>
              <a:rPr lang="en-US" altLang="zh-Hant" dirty="0">
                <a:ea typeface="新細明體" panose="02020500000000000000" pitchFamily="18" charset="-120"/>
              </a:rPr>
              <a:t>build </a:t>
            </a:r>
          </a:p>
          <a:p>
            <a:pPr marL="457200" lvl="1" indent="0">
              <a:buNone/>
            </a:pPr>
            <a:r>
              <a:rPr lang="en-US" altLang="zh-Hant" dirty="0">
                <a:ea typeface="新細明體" panose="02020500000000000000" pitchFamily="18" charset="-120"/>
              </a:rPr>
              <a:t>	bottom up</a:t>
            </a:r>
            <a:r>
              <a:rPr lang="zh-Hant" altLang="en-US" dirty="0">
                <a:ea typeface="新細明體" panose="02020500000000000000" pitchFamily="18" charset="-120"/>
              </a:rPr>
              <a:t>建立線段樹的初始狀態</a:t>
            </a:r>
            <a:endParaRPr lang="en-US" altLang="zh-Hant" dirty="0">
              <a:ea typeface="新細明體" panose="02020500000000000000" pitchFamily="18" charset="-120"/>
            </a:endParaRPr>
          </a:p>
          <a:p>
            <a:pPr lvl="1"/>
            <a:r>
              <a:rPr lang="zh-Hant" altLang="en-US" dirty="0" smtClean="0">
                <a:ea typeface="新細明體" panose="02020500000000000000" pitchFamily="18" charset="-120"/>
              </a:rPr>
              <a:t>修改</a:t>
            </a:r>
            <a:r>
              <a:rPr lang="en-US" altLang="zh-Hant" dirty="0" smtClean="0">
                <a:ea typeface="新細明體" panose="02020500000000000000" pitchFamily="18" charset="-120"/>
              </a:rPr>
              <a:t>update</a:t>
            </a:r>
            <a:endParaRPr lang="en-US" altLang="zh-Hant" dirty="0">
              <a:ea typeface="新細明體" panose="02020500000000000000" pitchFamily="18" charset="-120"/>
            </a:endParaRPr>
          </a:p>
          <a:p>
            <a:pPr marL="457200" lvl="1" indent="0">
              <a:buNone/>
            </a:pPr>
            <a:r>
              <a:rPr lang="en-US" altLang="zh-Hant" dirty="0">
                <a:ea typeface="新細明體" panose="02020500000000000000" pitchFamily="18" charset="-120"/>
              </a:rPr>
              <a:t>	</a:t>
            </a:r>
            <a:r>
              <a:rPr lang="zh-Hant" altLang="en-US" dirty="0">
                <a:ea typeface="新細明體" panose="02020500000000000000" pitchFamily="18" charset="-120"/>
              </a:rPr>
              <a:t>修改線段樹，又可分為單點修改</a:t>
            </a:r>
            <a:br>
              <a:rPr lang="zh-Hant" altLang="en-US" dirty="0">
                <a:ea typeface="新細明體" panose="02020500000000000000" pitchFamily="18" charset="-120"/>
              </a:rPr>
            </a:br>
            <a:r>
              <a:rPr lang="zh-Hant" altLang="en-US" dirty="0">
                <a:ea typeface="新細明體" panose="02020500000000000000" pitchFamily="18" charset="-120"/>
              </a:rPr>
              <a:t>	或區間修改</a:t>
            </a:r>
            <a:r>
              <a:rPr lang="en-US" altLang="zh-Hant" dirty="0">
                <a:ea typeface="新細明體" panose="02020500000000000000" pitchFamily="18" charset="-120"/>
              </a:rPr>
              <a:t>(</a:t>
            </a:r>
            <a:r>
              <a:rPr lang="zh-Hant" altLang="en-US" dirty="0">
                <a:ea typeface="新細明體" panose="02020500000000000000" pitchFamily="18" charset="-120"/>
              </a:rPr>
              <a:t>懶人標記</a:t>
            </a:r>
            <a:r>
              <a:rPr lang="en-US" altLang="zh-Hant" dirty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zh-Hant" altLang="en-US" dirty="0">
                <a:ea typeface="新細明體" panose="02020500000000000000" pitchFamily="18" charset="-120"/>
              </a:rPr>
              <a:t>查詢</a:t>
            </a:r>
            <a:r>
              <a:rPr lang="en-US" altLang="zh-Hant" dirty="0">
                <a:ea typeface="新細明體" panose="02020500000000000000" pitchFamily="18" charset="-120"/>
              </a:rPr>
              <a:t>query </a:t>
            </a:r>
            <a:br>
              <a:rPr lang="en-US" altLang="zh-Hant" dirty="0">
                <a:ea typeface="新細明體" panose="02020500000000000000" pitchFamily="18" charset="-120"/>
              </a:rPr>
            </a:br>
            <a:r>
              <a:rPr lang="en-US" altLang="zh-Hant" dirty="0">
                <a:ea typeface="新細明體" panose="02020500000000000000" pitchFamily="18" charset="-120"/>
              </a:rPr>
              <a:t>	</a:t>
            </a:r>
            <a:r>
              <a:rPr lang="zh-Hant" altLang="en-US" dirty="0">
                <a:ea typeface="新細明體" panose="02020500000000000000" pitchFamily="18" charset="-120"/>
              </a:rPr>
              <a:t>對線段樹查詢區間</a:t>
            </a:r>
            <a:r>
              <a:rPr lang="en-US" altLang="zh-Hant" dirty="0" smtClean="0">
                <a:ea typeface="新細明體" panose="02020500000000000000" pitchFamily="18" charset="-120"/>
              </a:rPr>
              <a:t>[l </a:t>
            </a:r>
            <a:r>
              <a:rPr lang="en-US" altLang="zh-Hant" dirty="0">
                <a:ea typeface="新細明體" panose="02020500000000000000" pitchFamily="18" charset="-120"/>
              </a:rPr>
              <a:t>, </a:t>
            </a:r>
            <a:r>
              <a:rPr lang="en-US" altLang="zh-Hant" dirty="0" smtClean="0">
                <a:ea typeface="新細明體" panose="02020500000000000000" pitchFamily="18" charset="-120"/>
              </a:rPr>
              <a:t>r]</a:t>
            </a:r>
            <a:endParaRPr lang="en-US" altLang="zh-Hant" dirty="0">
              <a:ea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600200"/>
            <a:ext cx="30575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1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207147"/>
            <a:ext cx="4257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NCKU CSIE Programming Contest Training Course</a:t>
            </a:r>
            <a:endParaRPr lang="zh-TW" altLang="en-US" dirty="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23728" y="2708920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Segment Tree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FE1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t" altLang="en-US" dirty="0">
                <a:ea typeface="新細明體" panose="02020500000000000000" pitchFamily="18" charset="-120"/>
              </a:rPr>
              <a:t>建立</a:t>
            </a:r>
            <a:r>
              <a:rPr lang="en-US" altLang="zh-Hant" dirty="0" smtClean="0">
                <a:ea typeface="新細明體" panose="02020500000000000000" pitchFamily="18" charset="-120"/>
              </a:rPr>
              <a:t>Build</a:t>
            </a:r>
            <a:endParaRPr lang="en-US" altLang="zh-Hant" dirty="0">
              <a:ea typeface="新細明體" panose="02020500000000000000" pitchFamily="18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60848"/>
            <a:ext cx="73152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95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t" altLang="en-US" dirty="0">
                <a:ea typeface="新細明體" panose="02020500000000000000" pitchFamily="18" charset="-120"/>
              </a:rPr>
              <a:t>單點</a:t>
            </a:r>
            <a:r>
              <a:rPr lang="zh-Hant" altLang="en-US" dirty="0" smtClean="0">
                <a:ea typeface="新細明體" panose="02020500000000000000" pitchFamily="18" charset="-120"/>
              </a:rPr>
              <a:t>修改</a:t>
            </a:r>
            <a:r>
              <a:rPr lang="en-US" altLang="zh-Hant" dirty="0" smtClean="0">
                <a:ea typeface="新細明體" panose="02020500000000000000" pitchFamily="18" charset="-120"/>
              </a:rPr>
              <a:t>update</a:t>
            </a:r>
            <a:endParaRPr lang="en-US" altLang="zh-Hant" dirty="0">
              <a:ea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486818"/>
            <a:ext cx="73056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03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新細明體" panose="02020500000000000000" pitchFamily="18" charset="-120"/>
              </a:rPr>
              <a:t>查詢</a:t>
            </a:r>
            <a:r>
              <a:rPr lang="en-US" altLang="zh-TW" dirty="0" smtClean="0">
                <a:ea typeface="新細明體" panose="02020500000000000000" pitchFamily="18" charset="-120"/>
              </a:rPr>
              <a:t>query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301081"/>
            <a:ext cx="73247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28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POJ-3264</a:t>
            </a:r>
            <a:endParaRPr lang="zh-TW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 smtClean="0">
                    <a:ea typeface="新細明體" panose="02020500000000000000" pitchFamily="18" charset="-120"/>
                  </a:rPr>
                  <a:t>給定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N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(1 ≤ 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N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≤ 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50,000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)</a:t>
                </a:r>
                <a:r>
                  <a:rPr lang="zh-TW" altLang="en-US" dirty="0" smtClean="0">
                    <a:ea typeface="新細明體" panose="02020500000000000000" pitchFamily="18" charset="-120"/>
                  </a:rPr>
                  <a:t>個數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zh-TW" altLang="en-US" dirty="0" smtClean="0">
                    <a:ea typeface="新細明體" panose="02020500000000000000" pitchFamily="18" charset="-120"/>
                  </a:rPr>
                  <a:t>，多次</a:t>
                </a:r>
                <a:r>
                  <a:rPr lang="zh-TW" altLang="en-US" dirty="0">
                    <a:ea typeface="新細明體" panose="02020500000000000000" pitchFamily="18" charset="-120"/>
                  </a:rPr>
                  <a:t>求任一</a:t>
                </a:r>
                <a:r>
                  <a:rPr lang="zh-TW" altLang="en-US" dirty="0" smtClean="0">
                    <a:ea typeface="新細明體" panose="02020500000000000000" pitchFamily="18" charset="-120"/>
                  </a:rPr>
                  <a:t>區</a:t>
                </a:r>
                <a:r>
                  <a:rPr lang="zh-TW" altLang="en-US" dirty="0">
                    <a:ea typeface="新細明體" panose="02020500000000000000" pitchFamily="18" charset="-120"/>
                  </a:rPr>
                  <a:t>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nor/>
                      </m:rPr>
                      <a:rPr lang="en-US" altLang="zh-TW">
                        <a:ea typeface="新細明體" panose="02020500000000000000" pitchFamily="18" charset="-120"/>
                      </a:rPr>
                      <m:t>(1 ≤ </m:t>
                    </m:r>
                    <m:r>
                      <m:rPr>
                        <m:nor/>
                      </m:rPr>
                      <a:rPr lang="en-US" altLang="zh-TW" i="1">
                        <a:ea typeface="新細明體" panose="02020500000000000000" pitchFamily="18" charset="-120"/>
                      </a:rPr>
                      <m:t>A</m:t>
                    </m:r>
                    <m:r>
                      <m:rPr>
                        <m:nor/>
                      </m:rPr>
                      <a:rPr lang="en-US" altLang="zh-TW">
                        <a:ea typeface="新細明體" panose="02020500000000000000" pitchFamily="18" charset="-120"/>
                      </a:rPr>
                      <m:t> ≤ </m:t>
                    </m:r>
                    <m:r>
                      <m:rPr>
                        <m:nor/>
                      </m:rPr>
                      <a:rPr lang="en-US" altLang="zh-TW" i="1">
                        <a:ea typeface="新細明體" panose="02020500000000000000" pitchFamily="18" charset="-120"/>
                      </a:rPr>
                      <m:t>B</m:t>
                    </m:r>
                    <m:r>
                      <m:rPr>
                        <m:nor/>
                      </m:rPr>
                      <a:rPr lang="en-US" altLang="zh-TW">
                        <a:ea typeface="新細明體" panose="02020500000000000000" pitchFamily="18" charset="-120"/>
                      </a:rPr>
                      <m:t> ≤ </m:t>
                    </m:r>
                    <m:r>
                      <m:rPr>
                        <m:nor/>
                      </m:rPr>
                      <a:rPr lang="en-US" altLang="zh-TW" i="1">
                        <a:ea typeface="新細明體" panose="02020500000000000000" pitchFamily="18" charset="-120"/>
                      </a:rPr>
                      <m:t>N</m:t>
                    </m:r>
                    <m:r>
                      <m:rPr>
                        <m:nor/>
                      </m:rPr>
                      <a:rPr lang="en-US" altLang="zh-TW"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zh-TW" altLang="en-US" dirty="0" smtClean="0">
                    <a:ea typeface="新細明體" panose="02020500000000000000" pitchFamily="18" charset="-120"/>
                  </a:rPr>
                  <a:t>中</a:t>
                </a:r>
                <a:r>
                  <a:rPr lang="zh-TW" altLang="en-US" dirty="0">
                    <a:ea typeface="新細明體" panose="02020500000000000000" pitchFamily="18" charset="-120"/>
                  </a:rPr>
                  <a:t>最大數和最小數</a:t>
                </a:r>
                <a:r>
                  <a:rPr lang="zh-TW" altLang="en-US" dirty="0" smtClean="0">
                    <a:ea typeface="新細明體" panose="02020500000000000000" pitchFamily="18" charset="-120"/>
                  </a:rPr>
                  <a:t>的差。</a:t>
                </a:r>
                <a:endParaRPr lang="en-US" altLang="zh-TW" dirty="0" smtClean="0">
                  <a:ea typeface="新細明體" panose="02020500000000000000" pitchFamily="18" charset="-120"/>
                </a:endParaRPr>
              </a:p>
              <a:p>
                <a:pPr marL="0" indent="0">
                  <a:buNone/>
                </a:pPr>
                <a:endParaRPr lang="zh-TW" altLang="en-US" dirty="0" smtClean="0">
                  <a:ea typeface="新細明體" panose="02020500000000000000" pitchFamily="18" charset="-12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ea typeface="新細明體" panose="02020500000000000000" pitchFamily="18" charset="-120"/>
                  </a:rPr>
                  <a:t>本題樹</a:t>
                </a:r>
                <a:r>
                  <a:rPr lang="zh-TW" altLang="en-US" dirty="0" smtClean="0">
                    <a:ea typeface="新細明體" panose="02020500000000000000" pitchFamily="18" charset="-120"/>
                  </a:rPr>
                  <a:t>節點的資料結構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?</a:t>
                </a:r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0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POJ-3264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本題樹節點的資料結構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276872"/>
            <a:ext cx="7334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63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POJ-3264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也可以不要左右節點</a:t>
            </a:r>
            <a:r>
              <a:rPr lang="zh-TW" altLang="en-US" dirty="0" smtClean="0"/>
              <a:t>指</a:t>
            </a:r>
            <a:r>
              <a:rPr lang="zh-TW" altLang="en-US" dirty="0"/>
              <a:t>標</a:t>
            </a:r>
            <a:r>
              <a:rPr lang="zh-TW" altLang="en-US" dirty="0" smtClean="0"/>
              <a:t>，</a:t>
            </a:r>
            <a:r>
              <a:rPr lang="zh-TW" altLang="en-US" dirty="0"/>
              <a:t>用</a:t>
            </a:r>
            <a:r>
              <a:rPr lang="zh-TW" altLang="en-US" dirty="0" smtClean="0"/>
              <a:t>一個陣列存放</a:t>
            </a:r>
            <a:r>
              <a:rPr lang="zh-TW" altLang="en-US" dirty="0"/>
              <a:t>線段</a:t>
            </a:r>
            <a:r>
              <a:rPr lang="zh-TW" altLang="en-US" dirty="0" smtClean="0"/>
              <a:t>樹，其中根</a:t>
            </a:r>
            <a:r>
              <a:rPr lang="zh-TW" altLang="en-US" dirty="0"/>
              <a:t>節點下標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。</a:t>
            </a:r>
            <a:r>
              <a:rPr lang="zh-TW" altLang="en-US" dirty="0"/>
              <a:t>假設線段樹</a:t>
            </a:r>
            <a:r>
              <a:rPr lang="zh-TW" altLang="en-US" dirty="0" smtClean="0"/>
              <a:t>上某</a:t>
            </a:r>
            <a:r>
              <a:rPr lang="zh-TW" altLang="en-US" dirty="0"/>
              <a:t>節點下標</a:t>
            </a:r>
            <a:r>
              <a:rPr lang="zh-TW" altLang="en-US" dirty="0" smtClean="0"/>
              <a:t>為</a:t>
            </a:r>
            <a:r>
              <a:rPr lang="en-US" altLang="zh-TW" dirty="0" err="1" smtClean="0"/>
              <a:t>i</a:t>
            </a:r>
            <a:r>
              <a:rPr lang="zh-TW" altLang="en-US" dirty="0"/>
              <a:t>，</a:t>
            </a:r>
            <a:r>
              <a:rPr lang="zh-TW" altLang="en-US" dirty="0" smtClean="0"/>
              <a:t>則</a:t>
            </a:r>
            <a:r>
              <a:rPr lang="zh-TW" altLang="en-US" dirty="0"/>
              <a:t>其左子節點</a:t>
            </a:r>
            <a:r>
              <a:rPr lang="zh-TW" altLang="en-US" dirty="0" smtClean="0"/>
              <a:t>下</a:t>
            </a:r>
            <a:r>
              <a:rPr lang="zh-TW" altLang="en-US" dirty="0"/>
              <a:t>標</a:t>
            </a:r>
            <a:r>
              <a:rPr lang="zh-TW" altLang="en-US" dirty="0" smtClean="0"/>
              <a:t>為</a:t>
            </a:r>
            <a:r>
              <a:rPr lang="en-US" altLang="zh-TW" dirty="0" err="1"/>
              <a:t>i</a:t>
            </a:r>
            <a:r>
              <a:rPr lang="zh-TW" altLang="en-US" dirty="0" smtClean="0"/>
              <a:t>*</a:t>
            </a:r>
            <a:r>
              <a:rPr lang="en-US" altLang="zh-TW" dirty="0" smtClean="0"/>
              <a:t>2 , </a:t>
            </a:r>
            <a:r>
              <a:rPr lang="zh-TW" altLang="en-US" dirty="0"/>
              <a:t>右子節點下標為 </a:t>
            </a:r>
            <a:r>
              <a:rPr lang="en-US" altLang="zh-TW" dirty="0" err="1"/>
              <a:t>i</a:t>
            </a:r>
            <a:r>
              <a:rPr lang="en-US" altLang="zh-TW" dirty="0" smtClean="0"/>
              <a:t> * 2 + 1 </a:t>
            </a:r>
            <a:r>
              <a:rPr lang="zh-TW" altLang="en-US" dirty="0"/>
              <a:t>即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 smtClean="0"/>
              <a:t> &lt;&lt; 1 )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&lt;&lt; 1) + 1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若用此種方式儲存</a:t>
            </a:r>
            <a:r>
              <a:rPr lang="zh-TW" altLang="en-US" dirty="0"/>
              <a:t>線</a:t>
            </a:r>
            <a:r>
              <a:rPr lang="zh-TW" altLang="en-US" dirty="0" smtClean="0"/>
              <a:t>段樹，則陣列大小需</a:t>
            </a:r>
            <a:r>
              <a:rPr lang="en-US" altLang="zh-TW" dirty="0" smtClean="0"/>
              <a:t>4*N(N</a:t>
            </a:r>
            <a:r>
              <a:rPr lang="zh-TW" altLang="en-US" dirty="0" smtClean="0"/>
              <a:t>為數列大小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證明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http://scinart.github.io/acm/2014/03/19/acm-segment-tree-space-analysis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13043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POJ-3468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TW" altLang="en-US" dirty="0" smtClean="0"/>
                  <a:t>給定</a:t>
                </a:r>
                <a:r>
                  <a:rPr lang="en-US" altLang="zh-TW" dirty="0"/>
                  <a:t>Q (1 ≤ Q ≤ 100,000)</a:t>
                </a:r>
                <a:r>
                  <a:rPr lang="zh-TW" altLang="en-US" dirty="0"/>
                  <a:t>個數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zh-TW" altLang="en-US" dirty="0" smtClean="0"/>
                  <a:t>，以及</a:t>
                </a:r>
                <a:r>
                  <a:rPr lang="zh-TW" altLang="en-US" dirty="0"/>
                  <a:t>可能多次進行的兩個操作</a:t>
                </a:r>
                <a:r>
                  <a:rPr lang="en-US" altLang="zh-TW" dirty="0" smtClean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dirty="0" smtClean="0"/>
                  <a:t>對</a:t>
                </a:r>
                <a:r>
                  <a:rPr lang="zh-TW" altLang="en-US" dirty="0"/>
                  <a:t>某個區間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</a:t>
                </a:r>
                <a:r>
                  <a:rPr lang="zh-TW" altLang="en-US" dirty="0"/>
                  <a:t>每個數都</a:t>
                </a:r>
                <a:r>
                  <a:rPr lang="zh-TW" altLang="en-US" dirty="0" smtClean="0"/>
                  <a:t>加</a:t>
                </a:r>
                <a:r>
                  <a:rPr lang="en-US" altLang="zh-TW" dirty="0" smtClean="0"/>
                  <a:t>c(</a:t>
                </a:r>
                <a:r>
                  <a:rPr lang="en-US" altLang="zh-TW" dirty="0"/>
                  <a:t>-10000 ≤ </a:t>
                </a:r>
                <a:r>
                  <a:rPr lang="en-US" altLang="zh-TW" i="1" dirty="0"/>
                  <a:t>c</a:t>
                </a:r>
                <a:r>
                  <a:rPr lang="en-US" altLang="zh-TW" dirty="0"/>
                  <a:t> ≤ 10000</a:t>
                </a:r>
                <a:r>
                  <a:rPr lang="en-US" altLang="zh-TW" dirty="0" smtClean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dirty="0" smtClean="0"/>
                  <a:t>求</a:t>
                </a:r>
                <a:r>
                  <a:rPr lang="zh-TW" altLang="en-US" dirty="0"/>
                  <a:t>某個</a:t>
                </a:r>
                <a:r>
                  <a:rPr lang="zh-TW" altLang="en-US" dirty="0" smtClean="0"/>
                  <a:t>區間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</a:t>
                </a:r>
                <a:r>
                  <a:rPr lang="zh-TW" altLang="en-US" dirty="0"/>
                  <a:t>數的和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/>
                  <a:t>本題樹節點的</a:t>
                </a:r>
                <a:r>
                  <a:rPr lang="zh-TW" altLang="en-US" dirty="0" smtClean="0"/>
                  <a:t>資料結構</a:t>
                </a:r>
                <a:r>
                  <a:rPr lang="en-US" altLang="zh-TW" dirty="0"/>
                  <a:t>?</a:t>
                </a:r>
                <a:r>
                  <a:rPr lang="zh-TW" altLang="en-US" dirty="0" smtClean="0"/>
                  <a:t>只</a:t>
                </a:r>
                <a:r>
                  <a:rPr lang="zh-TW" altLang="en-US" dirty="0"/>
                  <a:t>存該區間</a:t>
                </a:r>
                <a:r>
                  <a:rPr lang="zh-TW" altLang="en-US" dirty="0" smtClean="0"/>
                  <a:t>的數的總和</a:t>
                </a:r>
                <a:r>
                  <a:rPr lang="en-US" altLang="zh-TW" dirty="0" smtClean="0"/>
                  <a:t>?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883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POJ-3468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如果只</a:t>
            </a:r>
            <a:r>
              <a:rPr lang="zh-TW" altLang="en-US" dirty="0"/>
              <a:t>存和，會導致每次加數的時候都要</a:t>
            </a:r>
            <a:r>
              <a:rPr lang="zh-TW" altLang="en-US" dirty="0" smtClean="0"/>
              <a:t>更新到</a:t>
            </a:r>
            <a:r>
              <a:rPr lang="zh-TW" altLang="en-US" dirty="0"/>
              <a:t>葉子節點</a:t>
            </a:r>
            <a:r>
              <a:rPr lang="zh-TW" altLang="en-US" dirty="0" smtClean="0"/>
              <a:t>，時間複雜度可能</a:t>
            </a:r>
            <a:r>
              <a:rPr lang="zh-TW" altLang="en-US" dirty="0"/>
              <a:t>達到</a:t>
            </a:r>
            <a:r>
              <a:rPr lang="en-US" altLang="zh-TW" dirty="0" smtClean="0"/>
              <a:t>O(n)</a:t>
            </a:r>
            <a:r>
              <a:rPr lang="zh-TW" altLang="en-US" dirty="0" smtClean="0"/>
              <a:t>，為了避免這種情況，引入懶人修改</a:t>
            </a:r>
            <a:r>
              <a:rPr lang="en-US" altLang="zh-TW" dirty="0"/>
              <a:t>(lazy propagation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本題樹節點結構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3863181"/>
            <a:ext cx="73056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55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POJ-3468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Hant" altLang="en-US" sz="2400" dirty="0">
                <a:ea typeface="新細明體" panose="02020500000000000000" pitchFamily="18" charset="-120"/>
              </a:rPr>
              <a:t>區間修改</a:t>
            </a:r>
            <a:r>
              <a:rPr lang="en-US" altLang="zh-Hant" sz="2400" dirty="0">
                <a:ea typeface="新細明體" panose="02020500000000000000" pitchFamily="18" charset="-120"/>
              </a:rPr>
              <a:t>(</a:t>
            </a:r>
            <a:r>
              <a:rPr lang="zh-Hant" altLang="en-US" sz="2400" dirty="0">
                <a:ea typeface="新細明體" panose="02020500000000000000" pitchFamily="18" charset="-120"/>
              </a:rPr>
              <a:t>懶人標記</a:t>
            </a:r>
            <a:r>
              <a:rPr lang="en-US" altLang="zh-Hant" sz="2400" dirty="0" smtClean="0">
                <a:ea typeface="新細明體" panose="02020500000000000000" pitchFamily="18" charset="-120"/>
              </a:rPr>
              <a:t>)</a:t>
            </a:r>
            <a:endParaRPr lang="en-US" altLang="zh-Hant" sz="2400" dirty="0">
              <a:ea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34481"/>
            <a:ext cx="7315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8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POJ-2528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給定一些海報，</a:t>
            </a:r>
            <a:r>
              <a:rPr lang="zh-TW" altLang="en-US" dirty="0" smtClean="0"/>
              <a:t>可能相</a:t>
            </a:r>
            <a:r>
              <a:rPr lang="zh-TW" altLang="en-US" dirty="0"/>
              <a:t>互</a:t>
            </a:r>
            <a:r>
              <a:rPr lang="zh-TW" altLang="en-US" dirty="0" smtClean="0"/>
              <a:t>重疊</a:t>
            </a:r>
            <a:r>
              <a:rPr lang="zh-TW" altLang="en-US" dirty="0"/>
              <a:t>，</a:t>
            </a:r>
            <a:r>
              <a:rPr lang="zh-TW" altLang="en-US" dirty="0" smtClean="0"/>
              <a:t>告訴我們每個</a:t>
            </a:r>
            <a:r>
              <a:rPr lang="zh-TW" altLang="en-US" dirty="0"/>
              <a:t>海報</a:t>
            </a:r>
            <a:r>
              <a:rPr lang="zh-TW" altLang="en-US" dirty="0" smtClean="0"/>
              <a:t>寬度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每張海報高度相</a:t>
            </a:r>
            <a:r>
              <a:rPr lang="zh-TW" altLang="en-US" dirty="0"/>
              <a:t>同</a:t>
            </a:r>
            <a:r>
              <a:rPr lang="en-US" altLang="zh-TW" dirty="0" smtClean="0"/>
              <a:t>)</a:t>
            </a:r>
            <a:r>
              <a:rPr lang="zh-TW" altLang="en-US" dirty="0" smtClean="0"/>
              <a:t>和</a:t>
            </a:r>
            <a:r>
              <a:rPr lang="zh-TW" altLang="en-US" dirty="0"/>
              <a:t>先後疊放</a:t>
            </a:r>
            <a:r>
              <a:rPr lang="zh-TW" altLang="en-US" dirty="0" smtClean="0"/>
              <a:t>次序</a:t>
            </a:r>
            <a:r>
              <a:rPr lang="zh-TW" altLang="en-US" dirty="0"/>
              <a:t>，</a:t>
            </a:r>
            <a:r>
              <a:rPr lang="zh-TW" altLang="en-US" dirty="0" smtClean="0"/>
              <a:t>問可以被看見的海報</a:t>
            </a:r>
            <a:r>
              <a:rPr lang="en-US" altLang="zh-TW" dirty="0" smtClean="0"/>
              <a:t>(</a:t>
            </a:r>
            <a:r>
              <a:rPr lang="zh-TW" altLang="en-US" dirty="0" smtClean="0"/>
              <a:t>即沒有被完全覆蓋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</a:t>
            </a:r>
            <a:r>
              <a:rPr lang="zh-TW" altLang="en-US" dirty="0"/>
              <a:t>多少張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海報</a:t>
            </a:r>
            <a:r>
              <a:rPr lang="zh-TW" altLang="en-US" dirty="0"/>
              <a:t>最多</a:t>
            </a:r>
            <a:r>
              <a:rPr lang="en-US" altLang="zh-TW" dirty="0"/>
              <a:t>10,000</a:t>
            </a:r>
            <a:r>
              <a:rPr lang="zh-TW" altLang="en-US" dirty="0"/>
              <a:t>張，但是牆有</a:t>
            </a:r>
            <a:r>
              <a:rPr lang="en-US" altLang="zh-TW" dirty="0" smtClean="0"/>
              <a:t>10,000,000</a:t>
            </a:r>
            <a:r>
              <a:rPr lang="zh-TW" altLang="en-US" dirty="0" smtClean="0"/>
              <a:t>單位區間長。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743560"/>
            <a:ext cx="5040560" cy="223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5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altLang="zh-TW" dirty="0" smtClean="0">
                    <a:ea typeface="新細明體" panose="02020500000000000000" pitchFamily="18" charset="-120"/>
                  </a:rPr>
                  <a:t>Problem</a:t>
                </a:r>
              </a:p>
              <a:p>
                <a:pPr>
                  <a:buNone/>
                </a:pPr>
                <a:r>
                  <a:rPr lang="zh-TW" altLang="en-US" dirty="0" smtClean="0">
                    <a:ea typeface="新細明體" panose="02020500000000000000" pitchFamily="18" charset="-120"/>
                  </a:rPr>
                  <a:t>給定一個數列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 smtClean="0">
                    <a:ea typeface="新細明體" panose="02020500000000000000" pitchFamily="18" charset="-120"/>
                  </a:rPr>
                  <a:t>。並可能多次進行下列操作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:</a:t>
                </a:r>
                <a:endParaRPr lang="en-US" altLang="zh-TW" dirty="0">
                  <a:ea typeface="新細明體" panose="02020500000000000000" pitchFamily="18" charset="-12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 smtClean="0">
                    <a:ea typeface="新細明體" panose="02020500000000000000" pitchFamily="18" charset="-120"/>
                  </a:rPr>
                  <a:t>求區間內數字最大</a:t>
                </a:r>
                <a:endParaRPr lang="en-US" altLang="zh-TW" dirty="0" smtClean="0">
                  <a:ea typeface="新細明體" panose="02020500000000000000" pitchFamily="18" charset="-12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 smtClean="0">
                    <a:ea typeface="新細明體" panose="02020500000000000000" pitchFamily="18" charset="-120"/>
                  </a:rPr>
                  <a:t>對數列中某個數進行加減</a:t>
                </a:r>
                <a:endParaRPr lang="en-US" altLang="zh-TW" dirty="0" smtClean="0">
                  <a:ea typeface="新細明體" panose="02020500000000000000" pitchFamily="18" charset="-120"/>
                </a:endParaRPr>
              </a:p>
              <a:p>
                <a:pPr marL="0" indent="0">
                  <a:buNone/>
                </a:pPr>
                <a:endParaRPr lang="en-US" altLang="zh-TW" dirty="0" smtClean="0">
                  <a:ea typeface="新細明體" panose="02020500000000000000" pitchFamily="18" charset="-120"/>
                </a:endParaRPr>
              </a:p>
              <a:p>
                <a:pPr>
                  <a:buNone/>
                </a:pPr>
                <a:r>
                  <a:rPr lang="zh-TW" altLang="en-US" dirty="0" smtClean="0">
                    <a:ea typeface="新細明體" panose="02020500000000000000" pitchFamily="18" charset="-120"/>
                  </a:rPr>
                  <a:t>陣列長度 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=</a:t>
                </a:r>
                <a:r>
                  <a:rPr lang="zh-TW" altLang="en-US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N</a:t>
                </a:r>
              </a:p>
              <a:p>
                <a:pPr>
                  <a:buNone/>
                </a:pPr>
                <a:r>
                  <a:rPr lang="en-US" altLang="zh-TW" dirty="0" smtClean="0">
                    <a:ea typeface="新細明體" panose="02020500000000000000" pitchFamily="18" charset="-120"/>
                  </a:rPr>
                  <a:t>Query </a:t>
                </a:r>
                <a:r>
                  <a:rPr lang="zh-TW" altLang="en-US" dirty="0" smtClean="0">
                    <a:ea typeface="新細明體" panose="02020500000000000000" pitchFamily="18" charset="-120"/>
                  </a:rPr>
                  <a:t> 數 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=</a:t>
                </a:r>
                <a:r>
                  <a:rPr lang="zh-TW" altLang="en-US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Q</a:t>
                </a:r>
              </a:p>
              <a:p>
                <a:pPr>
                  <a:buNone/>
                </a:pPr>
                <a:r>
                  <a:rPr lang="zh-TW" altLang="en-US" dirty="0" smtClean="0">
                    <a:ea typeface="新細明體" panose="02020500000000000000" pitchFamily="18" charset="-120"/>
                  </a:rPr>
                  <a:t>時間複雜度 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=</a:t>
                </a:r>
                <a:r>
                  <a:rPr lang="zh-TW" altLang="en-US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O</a:t>
                </a:r>
                <a:r>
                  <a:rPr lang="zh-TW" altLang="en-US" dirty="0" smtClean="0">
                    <a:ea typeface="新細明體" panose="02020500000000000000" pitchFamily="18" charset="-120"/>
                  </a:rPr>
                  <a:t> </a:t>
                </a:r>
                <a:r>
                  <a:rPr lang="en-US" altLang="zh-TW" dirty="0" smtClean="0">
                    <a:ea typeface="新細明體" panose="02020500000000000000" pitchFamily="18" charset="-120"/>
                  </a:rPr>
                  <a:t>(?)</a:t>
                </a:r>
              </a:p>
              <a:p>
                <a:pPr>
                  <a:buNone/>
                </a:pPr>
                <a:endParaRPr lang="zh-TW" altLang="en-US" dirty="0">
                  <a:latin typeface="新細明體" panose="02020500000000000000" pitchFamily="18" charset="-120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0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02"/>
              </p:ext>
            </p:extLst>
          </p:nvPr>
        </p:nvGraphicFramePr>
        <p:xfrm>
          <a:off x="1115616" y="5373216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POJ-2528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如果</a:t>
            </a:r>
            <a:r>
              <a:rPr lang="zh-TW" altLang="en-US" dirty="0"/>
              <a:t>每個葉子節點都代表</a:t>
            </a:r>
            <a:r>
              <a:rPr lang="zh-TW" altLang="en-US" dirty="0" smtClean="0"/>
              <a:t>一單位區間，將會造</a:t>
            </a:r>
            <a:r>
              <a:rPr lang="zh-TW" altLang="en-US" dirty="0"/>
              <a:t>成</a:t>
            </a:r>
            <a:r>
              <a:rPr lang="zh-TW" altLang="en-US" dirty="0" smtClean="0"/>
              <a:t>超過記憶體限</a:t>
            </a:r>
            <a:r>
              <a:rPr lang="zh-TW" altLang="en-US" dirty="0"/>
              <a:t>制</a:t>
            </a:r>
            <a:r>
              <a:rPr lang="zh-TW" altLang="en-US" dirty="0" smtClean="0"/>
              <a:t>，也就是</a:t>
            </a:r>
            <a:r>
              <a:rPr lang="zh-TW" altLang="en-US" dirty="0"/>
              <a:t>說</a:t>
            </a:r>
            <a:r>
              <a:rPr lang="zh-TW" altLang="en-US" dirty="0" smtClean="0"/>
              <a:t>單位</a:t>
            </a:r>
            <a:r>
              <a:rPr lang="zh-TW" altLang="en-US" dirty="0"/>
              <a:t>區間的數目太多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解決辦法</a:t>
            </a:r>
            <a:r>
              <a:rPr lang="en-US" altLang="zh-TW" dirty="0" smtClean="0"/>
              <a:t>:</a:t>
            </a:r>
            <a:r>
              <a:rPr lang="zh-TW" altLang="en-US" dirty="0"/>
              <a:t>離散化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我們可以知</a:t>
            </a:r>
            <a:r>
              <a:rPr lang="zh-TW" altLang="en-US" dirty="0"/>
              <a:t>道</a:t>
            </a:r>
            <a:r>
              <a:rPr lang="zh-TW" altLang="en-US" dirty="0" smtClean="0"/>
              <a:t>，</a:t>
            </a:r>
            <a:r>
              <a:rPr lang="zh-TW" altLang="en-US" dirty="0"/>
              <a:t>由於最多</a:t>
            </a:r>
            <a:r>
              <a:rPr lang="en-US" altLang="zh-TW" dirty="0" smtClean="0"/>
              <a:t>10,000</a:t>
            </a:r>
            <a:r>
              <a:rPr lang="zh-TW" altLang="en-US" dirty="0" smtClean="0"/>
              <a:t>張海報</a:t>
            </a:r>
            <a:r>
              <a:rPr lang="zh-TW" altLang="en-US" dirty="0"/>
              <a:t>，共計</a:t>
            </a:r>
            <a:r>
              <a:rPr lang="en-US" altLang="zh-TW" dirty="0" smtClean="0"/>
              <a:t>20,000</a:t>
            </a:r>
            <a:r>
              <a:rPr lang="zh-TW" altLang="en-US" dirty="0" smtClean="0"/>
              <a:t>個</a:t>
            </a:r>
            <a:r>
              <a:rPr lang="zh-TW" altLang="en-US" dirty="0"/>
              <a:t>端點，這些端點把牆最多分成</a:t>
            </a:r>
            <a:r>
              <a:rPr lang="en-US" altLang="zh-TW" dirty="0"/>
              <a:t>19,999</a:t>
            </a:r>
            <a:r>
              <a:rPr lang="zh-TW" altLang="en-US" dirty="0"/>
              <a:t>個</a:t>
            </a:r>
            <a:r>
              <a:rPr lang="zh-TW" altLang="en-US" dirty="0" smtClean="0"/>
              <a:t>單位區間。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我們</a:t>
            </a:r>
            <a:r>
              <a:rPr lang="zh-TW" altLang="en-US" dirty="0"/>
              <a:t>只要對這</a:t>
            </a:r>
            <a:r>
              <a:rPr lang="en-US" altLang="zh-TW" dirty="0"/>
              <a:t>19,999</a:t>
            </a:r>
            <a:r>
              <a:rPr lang="zh-TW" altLang="en-US" dirty="0"/>
              <a:t>個區間編號，然後</a:t>
            </a:r>
            <a:r>
              <a:rPr lang="zh-TW" altLang="en-US" dirty="0" smtClean="0"/>
              <a:t>建立線段樹。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1991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POJ-2528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00" y="1628800"/>
            <a:ext cx="7252400" cy="1147862"/>
          </a:xfrm>
        </p:spPr>
      </p:pic>
      <p:sp>
        <p:nvSpPr>
          <p:cNvPr id="7" name="文字方塊 6"/>
          <p:cNvSpPr txBox="1"/>
          <p:nvPr/>
        </p:nvSpPr>
        <p:spPr>
          <a:xfrm>
            <a:off x="457200" y="2987824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然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上圖的離散化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直接對端點進行編號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求每張海報覆蓋了哪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些單位區間會造成錯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誤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舉個例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依次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貼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[1,10], [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1,4], [6,10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離散化後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1-&gt;1,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4-&gt;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6-&gt;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10-&gt;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，直接對端點進行離散化後變成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[1,4],[1,2],[3,4]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那麼最終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答案變成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但正確答案是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解決辦法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在相鄰端點間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距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大於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即並不是緊鄰的端點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再添加一個二者中間的數當作沒有覆蓋到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TW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區域。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這樣最多會有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20000 + 19999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個單位區間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60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POJ-2528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解題關鍵</a:t>
            </a:r>
            <a:r>
              <a:rPr lang="zh-TW" altLang="en-US" dirty="0"/>
              <a:t>： 插入數據的</a:t>
            </a:r>
            <a:r>
              <a:rPr lang="zh-TW" altLang="en-US" dirty="0" smtClean="0"/>
              <a:t>順序由張貼順序最後的海報依序往前插入，</a:t>
            </a:r>
            <a:r>
              <a:rPr lang="zh-TW" altLang="en-US" dirty="0"/>
              <a:t>這樣後插入的海報</a:t>
            </a:r>
            <a:r>
              <a:rPr lang="zh-TW" altLang="en-US" dirty="0" smtClean="0"/>
              <a:t>不可能</a:t>
            </a:r>
            <a:r>
              <a:rPr lang="zh-TW" altLang="en-US" dirty="0"/>
              <a:t>覆蓋先插入的海報，因此插入一張</a:t>
            </a:r>
            <a:r>
              <a:rPr lang="zh-TW" altLang="en-US" dirty="0" smtClean="0"/>
              <a:t>海報時</a:t>
            </a:r>
            <a:r>
              <a:rPr lang="zh-TW" altLang="en-US" dirty="0"/>
              <a:t>，如果發現海報對應區間有</a:t>
            </a:r>
            <a:r>
              <a:rPr lang="zh-TW" altLang="en-US" dirty="0" smtClean="0"/>
              <a:t>一部分或全部露出來</a:t>
            </a:r>
            <a:r>
              <a:rPr lang="zh-TW" altLang="en-US" dirty="0"/>
              <a:t>，就</a:t>
            </a:r>
            <a:r>
              <a:rPr lang="zh-TW" altLang="en-US" dirty="0" smtClean="0"/>
              <a:t>說明了該</a:t>
            </a:r>
            <a:r>
              <a:rPr lang="zh-TW" altLang="en-US" dirty="0"/>
              <a:t>海報</a:t>
            </a:r>
            <a:r>
              <a:rPr lang="zh-TW" altLang="en-US" dirty="0" smtClean="0"/>
              <a:t>部分或全部可以被看見。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本題樹節點的</a:t>
            </a:r>
            <a:r>
              <a:rPr lang="zh-TW" altLang="en-US" dirty="0" smtClean="0"/>
              <a:t>資料結構</a:t>
            </a:r>
            <a:r>
              <a:rPr lang="en-US" altLang="zh-TW" dirty="0" smtClean="0"/>
              <a:t>?</a:t>
            </a:r>
            <a:r>
              <a:rPr lang="zh-TW" altLang="en-US" dirty="0" smtClean="0"/>
              <a:t>這些資料應該如何進行更新呢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895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POJ-2528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本題樹節點的資料結構：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本題離散化</a:t>
            </a:r>
            <a:r>
              <a:rPr lang="en-US" altLang="zh-TW" dirty="0" smtClean="0"/>
              <a:t>: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04864"/>
            <a:ext cx="7315200" cy="904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78" y="3881605"/>
            <a:ext cx="7315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82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POJ-1151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給定一些</a:t>
            </a:r>
            <a:r>
              <a:rPr lang="zh-TW" altLang="en-US" dirty="0" smtClean="0"/>
              <a:t>矩形的左上角座標和右下角座標</a:t>
            </a:r>
            <a:r>
              <a:rPr lang="en-US" altLang="zh-TW" dirty="0"/>
              <a:t>(</a:t>
            </a:r>
            <a:r>
              <a:rPr lang="zh-TW" altLang="en-US" dirty="0" smtClean="0"/>
              <a:t>坐</a:t>
            </a:r>
            <a:r>
              <a:rPr lang="zh-TW" altLang="en-US" dirty="0"/>
              <a:t>標是浮點</a:t>
            </a:r>
            <a:r>
              <a:rPr lang="zh-TW" altLang="en-US" dirty="0" smtClean="0"/>
              <a:t>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，問</a:t>
            </a:r>
            <a:r>
              <a:rPr lang="zh-TW" altLang="en-US" dirty="0"/>
              <a:t>這些</a:t>
            </a:r>
            <a:r>
              <a:rPr lang="zh-TW" altLang="en-US" dirty="0" smtClean="0"/>
              <a:t>矩形所覆蓋的</a:t>
            </a:r>
            <a:r>
              <a:rPr lang="zh-TW" altLang="en-US" dirty="0"/>
              <a:t>面積</a:t>
            </a:r>
            <a:r>
              <a:rPr lang="zh-TW" altLang="en-US" dirty="0" smtClean="0"/>
              <a:t>是多</a:t>
            </a:r>
            <a:r>
              <a:rPr lang="zh-TW" altLang="en-US" dirty="0"/>
              <a:t>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7" y="3057129"/>
            <a:ext cx="50768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37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POJ-1151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對縱軸</a:t>
            </a:r>
            <a:r>
              <a:rPr lang="en-US" altLang="zh-TW" dirty="0" smtClean="0"/>
              <a:t>(y</a:t>
            </a:r>
            <a:r>
              <a:rPr lang="zh-TW" altLang="en-US" dirty="0" smtClean="0"/>
              <a:t>軸</a:t>
            </a:r>
            <a:r>
              <a:rPr lang="en-US" altLang="zh-TW" dirty="0" smtClean="0"/>
              <a:t>)</a:t>
            </a:r>
            <a:r>
              <a:rPr lang="zh-TW" altLang="en-US" dirty="0" smtClean="0"/>
              <a:t>進行</a:t>
            </a:r>
            <a:r>
              <a:rPr lang="zh-TW" altLang="en-US" dirty="0"/>
              <a:t>離散化。 </a:t>
            </a:r>
            <a:r>
              <a:rPr lang="en-US" altLang="zh-TW" dirty="0"/>
              <a:t>n</a:t>
            </a:r>
            <a:r>
              <a:rPr lang="zh-TW" altLang="en-US" dirty="0"/>
              <a:t>個矩形的</a:t>
            </a:r>
            <a:r>
              <a:rPr lang="en-US" altLang="zh-TW" dirty="0"/>
              <a:t>2n</a:t>
            </a:r>
            <a:r>
              <a:rPr lang="zh-TW" altLang="en-US" dirty="0"/>
              <a:t>個橫邊</a:t>
            </a:r>
            <a:r>
              <a:rPr lang="zh-TW" altLang="en-US" dirty="0" smtClean="0"/>
              <a:t>縱坐標</a:t>
            </a:r>
            <a:r>
              <a:rPr lang="zh-TW" altLang="en-US" dirty="0"/>
              <a:t>共構成最多</a:t>
            </a:r>
            <a:r>
              <a:rPr lang="en-US" altLang="zh-TW" dirty="0"/>
              <a:t>2n-1</a:t>
            </a:r>
            <a:r>
              <a:rPr lang="zh-TW" altLang="en-US" dirty="0"/>
              <a:t>個區間的邊界，對</a:t>
            </a:r>
            <a:r>
              <a:rPr lang="zh-TW" altLang="en-US" dirty="0" smtClean="0"/>
              <a:t>這些</a:t>
            </a:r>
            <a:r>
              <a:rPr lang="zh-TW" altLang="en-US" dirty="0"/>
              <a:t>區間編號，</a:t>
            </a:r>
            <a:r>
              <a:rPr lang="zh-TW" altLang="en-US" dirty="0" smtClean="0"/>
              <a:t>建立線段</a:t>
            </a:r>
            <a:r>
              <a:rPr lang="zh-TW" altLang="en-US" dirty="0"/>
              <a:t>樹。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7" y="3068638"/>
            <a:ext cx="50768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6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POJ-1151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本題樹節點的資料結構</a:t>
            </a:r>
            <a:r>
              <a:rPr lang="en-US" altLang="zh-TW" dirty="0"/>
              <a:t>?</a:t>
            </a:r>
            <a:r>
              <a:rPr lang="zh-TW" altLang="en-US" dirty="0" smtClean="0"/>
              <a:t>如何</a:t>
            </a:r>
            <a:r>
              <a:rPr lang="zh-TW" altLang="en-US" dirty="0"/>
              <a:t>將</a:t>
            </a:r>
            <a:r>
              <a:rPr lang="zh-TW" altLang="en-US" dirty="0" smtClean="0"/>
              <a:t>一個個</a:t>
            </a:r>
            <a:r>
              <a:rPr lang="zh-TW" altLang="en-US" dirty="0"/>
              <a:t>矩形插入線段</a:t>
            </a:r>
            <a:r>
              <a:rPr lang="zh-TW" altLang="en-US" dirty="0" smtClean="0"/>
              <a:t>樹</a:t>
            </a:r>
            <a:r>
              <a:rPr lang="en-US" altLang="zh-TW" dirty="0" smtClean="0"/>
              <a:t>?</a:t>
            </a:r>
            <a:r>
              <a:rPr lang="zh-TW" altLang="en-US" dirty="0" smtClean="0"/>
              <a:t>插入</a:t>
            </a:r>
            <a:r>
              <a:rPr lang="zh-TW" altLang="en-US" dirty="0"/>
              <a:t>過程中</a:t>
            </a:r>
            <a:r>
              <a:rPr lang="zh-TW" altLang="en-US" dirty="0" smtClean="0"/>
              <a:t>這些資</a:t>
            </a:r>
            <a:r>
              <a:rPr lang="zh-TW" altLang="en-US" dirty="0"/>
              <a:t>料</a:t>
            </a:r>
            <a:r>
              <a:rPr lang="zh-TW" altLang="en-US" dirty="0" smtClean="0"/>
              <a:t>如何更新</a:t>
            </a:r>
            <a:r>
              <a:rPr lang="en-US" altLang="zh-TW" dirty="0" smtClean="0"/>
              <a:t>?</a:t>
            </a:r>
            <a:r>
              <a:rPr lang="zh-TW" altLang="en-US" dirty="0" smtClean="0"/>
              <a:t>怎樣查詢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7" y="3068638"/>
            <a:ext cx="50768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83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POJ-1151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本題樹節點的資料結構：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276872"/>
            <a:ext cx="73247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35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POJ-1151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用一條直線從左到右掃描，碰到一條</a:t>
            </a:r>
            <a:r>
              <a:rPr lang="zh-TW" altLang="en-US" dirty="0" smtClean="0"/>
              <a:t>矩形縱邊</a:t>
            </a:r>
            <a:r>
              <a:rPr lang="zh-TW" altLang="en-US" dirty="0"/>
              <a:t>的時候，</a:t>
            </a:r>
            <a:r>
              <a:rPr lang="zh-TW" altLang="en-US" dirty="0" smtClean="0"/>
              <a:t>就計算</a:t>
            </a:r>
            <a:r>
              <a:rPr lang="zh-TW" altLang="en-US" dirty="0"/>
              <a:t>該直線有多長被矩形覆蓋，以及被覆蓋</a:t>
            </a:r>
            <a:r>
              <a:rPr lang="zh-TW" altLang="en-US" dirty="0" smtClean="0"/>
              <a:t>部分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完全覆蓋當前節點的區間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</a:t>
            </a:r>
            <a:r>
              <a:rPr lang="zh-TW" altLang="en-US" dirty="0"/>
              <a:t>覆蓋</a:t>
            </a:r>
            <a:r>
              <a:rPr lang="zh-TW" altLang="en-US" dirty="0" smtClean="0"/>
              <a:t>了幾次。</a:t>
            </a:r>
            <a:r>
              <a:rPr lang="zh-TW" altLang="en-US" dirty="0"/>
              <a:t>碰到矩形左邊，要增加被覆蓋的長度，碰到右邊</a:t>
            </a:r>
            <a:r>
              <a:rPr lang="zh-TW" altLang="en-US" dirty="0" smtClean="0"/>
              <a:t>，則要</a:t>
            </a:r>
            <a:r>
              <a:rPr lang="zh-TW" altLang="en-US" dirty="0"/>
              <a:t>減少被覆蓋的</a:t>
            </a:r>
            <a:r>
              <a:rPr lang="zh-TW" altLang="en-US" dirty="0" smtClean="0"/>
              <a:t>長度。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251200"/>
            <a:ext cx="50768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70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POJ-1151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插入資</a:t>
            </a:r>
            <a:r>
              <a:rPr lang="zh-TW" altLang="en-US" dirty="0"/>
              <a:t>料</a:t>
            </a:r>
            <a:r>
              <a:rPr lang="zh-TW" altLang="en-US" dirty="0" smtClean="0"/>
              <a:t>的</a:t>
            </a:r>
            <a:r>
              <a:rPr lang="zh-TW" altLang="en-US" dirty="0"/>
              <a:t>順序：</a:t>
            </a:r>
          </a:p>
          <a:p>
            <a:pPr marL="0" indent="0">
              <a:buNone/>
            </a:pPr>
            <a:r>
              <a:rPr lang="zh-TW" altLang="en-US" dirty="0"/>
              <a:t>將矩形的縱邊從左到右排序，然後依次將</a:t>
            </a:r>
            <a:r>
              <a:rPr lang="zh-TW" altLang="en-US" dirty="0" smtClean="0"/>
              <a:t>這些</a:t>
            </a:r>
            <a:r>
              <a:rPr lang="zh-TW" altLang="en-US" dirty="0"/>
              <a:t>縱邊插入線段樹。要記住哪些縱邊是</a:t>
            </a:r>
            <a:r>
              <a:rPr lang="zh-TW" altLang="en-US" dirty="0" smtClean="0"/>
              <a:t>一個矩形</a:t>
            </a:r>
            <a:r>
              <a:rPr lang="zh-TW" altLang="en-US" dirty="0"/>
              <a:t>的左邊</a:t>
            </a:r>
            <a:r>
              <a:rPr lang="en-US" altLang="zh-TW" dirty="0"/>
              <a:t>(</a:t>
            </a:r>
            <a:r>
              <a:rPr lang="zh-TW" altLang="en-US" dirty="0"/>
              <a:t>開始</a:t>
            </a:r>
            <a:r>
              <a:rPr lang="zh-TW" altLang="en-US" dirty="0" smtClean="0"/>
              <a:t>邊，或稱入邊</a:t>
            </a:r>
            <a:r>
              <a:rPr lang="en-US" altLang="zh-TW" dirty="0" smtClean="0"/>
              <a:t>)</a:t>
            </a:r>
            <a:r>
              <a:rPr lang="zh-TW" altLang="en-US" dirty="0"/>
              <a:t>，哪些縱邊是一個</a:t>
            </a:r>
            <a:r>
              <a:rPr lang="zh-TW" altLang="en-US" dirty="0" smtClean="0"/>
              <a:t>矩形的</a:t>
            </a:r>
            <a:r>
              <a:rPr lang="zh-TW" altLang="en-US" dirty="0"/>
              <a:t>右邊（結束</a:t>
            </a:r>
            <a:r>
              <a:rPr lang="zh-TW" altLang="en-US" dirty="0" smtClean="0"/>
              <a:t>邊，或稱出邊）</a:t>
            </a:r>
            <a:r>
              <a:rPr lang="zh-TW" altLang="en-US" dirty="0"/>
              <a:t>，以便插入時，</a:t>
            </a:r>
            <a:r>
              <a:rPr lang="zh-TW" altLang="en-US" dirty="0" smtClean="0"/>
              <a:t>對</a:t>
            </a:r>
            <a:r>
              <a:rPr lang="en-US" altLang="zh-TW" dirty="0" err="1" smtClean="0"/>
              <a:t>len</a:t>
            </a:r>
            <a:r>
              <a:rPr lang="zh-TW" altLang="en-US" dirty="0" smtClean="0"/>
              <a:t>和</a:t>
            </a:r>
            <a:r>
              <a:rPr lang="en-US" altLang="zh-TW" dirty="0"/>
              <a:t>c</a:t>
            </a:r>
            <a:r>
              <a:rPr lang="en-US" altLang="zh-TW" dirty="0" smtClean="0"/>
              <a:t>overs</a:t>
            </a:r>
            <a:r>
              <a:rPr lang="zh-TW" altLang="en-US" dirty="0"/>
              <a:t>做不同的修改</a:t>
            </a:r>
            <a:r>
              <a:rPr lang="zh-TW" altLang="en-US" dirty="0" smtClean="0"/>
              <a:t>。插入</a:t>
            </a:r>
            <a:r>
              <a:rPr lang="zh-TW" altLang="en-US" dirty="0"/>
              <a:t>一條邊</a:t>
            </a:r>
            <a:r>
              <a:rPr lang="zh-TW" altLang="en-US" dirty="0" smtClean="0"/>
              <a:t>後，就</a:t>
            </a:r>
            <a:r>
              <a:rPr lang="zh-TW" altLang="en-US" dirty="0"/>
              <a:t>根據</a:t>
            </a:r>
            <a:r>
              <a:rPr lang="zh-TW" altLang="en-US" dirty="0">
                <a:solidFill>
                  <a:srgbClr val="FF0000"/>
                </a:solidFill>
              </a:rPr>
              <a:t>根節點</a:t>
            </a:r>
            <a:r>
              <a:rPr lang="zh-TW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TW" dirty="0" err="1" smtClean="0">
                <a:solidFill>
                  <a:srgbClr val="FF0000"/>
                </a:solidFill>
              </a:rPr>
              <a:t>len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zh-TW" altLang="en-US" dirty="0"/>
              <a:t>值增加</a:t>
            </a:r>
            <a:r>
              <a:rPr lang="zh-TW" altLang="en-US" dirty="0" smtClean="0"/>
              <a:t>總覆蓋</a:t>
            </a:r>
            <a:r>
              <a:rPr lang="zh-TW" altLang="en-US" dirty="0"/>
              <a:t>面積的值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 smtClean="0"/>
              <a:t>增加的值為</a:t>
            </a:r>
            <a:r>
              <a:rPr lang="en-US" altLang="zh-TW" dirty="0" err="1"/>
              <a:t>l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 </a:t>
            </a:r>
            <a:r>
              <a:rPr lang="en-US" altLang="zh-TW" dirty="0"/>
              <a:t>* </a:t>
            </a:r>
            <a:r>
              <a:rPr lang="zh-TW" altLang="en-US" dirty="0" smtClean="0"/>
              <a:t>當前的邊</a:t>
            </a:r>
            <a:r>
              <a:rPr lang="zh-TW" altLang="en-US" dirty="0"/>
              <a:t>到下一條邊的</a:t>
            </a:r>
            <a:r>
              <a:rPr lang="zh-TW" altLang="en-US" dirty="0" smtClean="0"/>
              <a:t>距離。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841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Hant" dirty="0"/>
              <a:t>Naïve Solution</a:t>
            </a:r>
          </a:p>
          <a:p>
            <a:pPr lvl="1"/>
            <a:r>
              <a:rPr lang="zh-TW" altLang="en-US" dirty="0"/>
              <a:t>陣列長度 </a:t>
            </a:r>
            <a:r>
              <a:rPr lang="en-US" altLang="zh-TW" dirty="0"/>
              <a:t>= N, Query  </a:t>
            </a:r>
            <a:r>
              <a:rPr lang="zh-TW" altLang="en-US" dirty="0"/>
              <a:t>數 </a:t>
            </a:r>
            <a:r>
              <a:rPr lang="en-US" altLang="zh-TW" dirty="0"/>
              <a:t>= Q</a:t>
            </a:r>
          </a:p>
          <a:p>
            <a:pPr lvl="1"/>
            <a:r>
              <a:rPr lang="zh-TW" altLang="en-US" dirty="0"/>
              <a:t>求區間總和，時間複雜度 </a:t>
            </a:r>
            <a:r>
              <a:rPr lang="en-US" altLang="zh-TW" dirty="0"/>
              <a:t>O(QN)… </a:t>
            </a:r>
          </a:p>
          <a:p>
            <a:r>
              <a:rPr lang="en-US" altLang="zh-TW" dirty="0" smtClean="0"/>
              <a:t>Segment Tree</a:t>
            </a:r>
          </a:p>
          <a:p>
            <a:pPr lvl="1"/>
            <a:r>
              <a:rPr lang="en-US" altLang="zh-TW" dirty="0" smtClean="0"/>
              <a:t>A tree-based data structure</a:t>
            </a:r>
          </a:p>
          <a:p>
            <a:pPr lvl="1"/>
            <a:r>
              <a:rPr lang="zh-TW" altLang="en-US" dirty="0"/>
              <a:t>每個節點記載一個區間</a:t>
            </a:r>
            <a:r>
              <a:rPr lang="en-US" altLang="zh-TW" dirty="0"/>
              <a:t>[L,R]</a:t>
            </a:r>
            <a:r>
              <a:rPr lang="zh-TW" altLang="en-US" dirty="0"/>
              <a:t>的資訊，且都有兩個孩子，左節點記載</a:t>
            </a:r>
            <a:r>
              <a:rPr lang="en-US" altLang="zh-TW" dirty="0"/>
              <a:t>[L, (</a:t>
            </a:r>
            <a:r>
              <a:rPr lang="zh-TW" altLang="en-US" dirty="0"/>
              <a:t>𝐿</a:t>
            </a:r>
            <a:r>
              <a:rPr lang="en-US" altLang="zh-TW" dirty="0"/>
              <a:t>+</a:t>
            </a:r>
            <a:r>
              <a:rPr lang="zh-TW" altLang="en-US" dirty="0"/>
              <a:t>𝑅</a:t>
            </a:r>
            <a:r>
              <a:rPr lang="en-US" altLang="zh-TW" dirty="0"/>
              <a:t>)/2]</a:t>
            </a:r>
            <a:r>
              <a:rPr lang="zh-TW" altLang="en-US" dirty="0"/>
              <a:t>，右節點記載</a:t>
            </a:r>
            <a:r>
              <a:rPr lang="en-US" altLang="zh-TW" dirty="0"/>
              <a:t>[(</a:t>
            </a:r>
            <a:r>
              <a:rPr lang="zh-TW" altLang="en-US" dirty="0"/>
              <a:t>𝐿</a:t>
            </a:r>
            <a:r>
              <a:rPr lang="en-US" altLang="zh-TW" dirty="0"/>
              <a:t>+</a:t>
            </a:r>
            <a:r>
              <a:rPr lang="zh-TW" altLang="en-US" dirty="0"/>
              <a:t>𝑅</a:t>
            </a:r>
            <a:r>
              <a:rPr lang="en-US" altLang="zh-TW" dirty="0"/>
              <a:t>)/2+1, R]</a:t>
            </a:r>
          </a:p>
          <a:p>
            <a:pPr lvl="1"/>
            <a:r>
              <a:rPr lang="zh-TW" altLang="en-US" dirty="0" smtClean="0"/>
              <a:t>線段樹節點的分支度不是</a:t>
            </a:r>
            <a:r>
              <a:rPr lang="en-US" altLang="zh-TW" dirty="0" smtClean="0"/>
              <a:t>0</a:t>
            </a:r>
            <a:r>
              <a:rPr lang="zh-TW" altLang="en-US" dirty="0" smtClean="0"/>
              <a:t>就是</a:t>
            </a:r>
            <a:r>
              <a:rPr lang="en-US" altLang="zh-TW" dirty="0" smtClean="0"/>
              <a:t>2, </a:t>
            </a:r>
            <a:r>
              <a:rPr lang="zh-TW" altLang="en-US" dirty="0" smtClean="0"/>
              <a:t>因此若葉子節點數目為</a:t>
            </a:r>
            <a:r>
              <a:rPr lang="en-US" altLang="zh-TW" dirty="0" smtClean="0"/>
              <a:t>N,</a:t>
            </a:r>
            <a:r>
              <a:rPr lang="zh-TW" altLang="en-US" dirty="0" smtClean="0"/>
              <a:t>則線段樹總結點數目為</a:t>
            </a:r>
            <a:r>
              <a:rPr lang="en-US" altLang="zh-TW" dirty="0" smtClean="0"/>
              <a:t>2N-1</a:t>
            </a:r>
          </a:p>
          <a:p>
            <a:pPr lvl="1"/>
            <a:r>
              <a:rPr lang="en-US" altLang="zh-TW" dirty="0" smtClean="0"/>
              <a:t>Construct tree with O(N)</a:t>
            </a:r>
          </a:p>
          <a:p>
            <a:pPr lvl="1"/>
            <a:r>
              <a:rPr lang="en-US" altLang="zh-TW" dirty="0" smtClean="0"/>
              <a:t>RMQ (range minimum/maximum query problem) in O(</a:t>
            </a:r>
            <a:r>
              <a:rPr lang="en-US" altLang="zh-TW" dirty="0" err="1" smtClean="0"/>
              <a:t>logN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2D Segment Tree</a:t>
            </a:r>
            <a:endParaRPr lang="zh-TW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二維線段</a:t>
            </a:r>
            <a:r>
              <a:rPr lang="zh-TW" altLang="en-US" dirty="0" smtClean="0"/>
              <a:t>樹</a:t>
            </a:r>
            <a:r>
              <a:rPr lang="en-US" altLang="zh-TW" dirty="0" smtClean="0"/>
              <a:t>:</a:t>
            </a:r>
            <a:r>
              <a:rPr lang="zh-TW" altLang="en-US" dirty="0" smtClean="0"/>
              <a:t>先建立一維線段樹，接著在第一維區間的每個節點再建立一線段樹，</a:t>
            </a:r>
            <a:r>
              <a:rPr lang="zh-TW" altLang="en-US" dirty="0"/>
              <a:t>樹</a:t>
            </a:r>
            <a:r>
              <a:rPr lang="zh-TW" altLang="en-US" dirty="0" smtClean="0"/>
              <a:t>節點只</a:t>
            </a:r>
            <a:r>
              <a:rPr lang="zh-TW" altLang="en-US" dirty="0"/>
              <a:t>存放對應的區間（矩形）的數字之</a:t>
            </a:r>
            <a:r>
              <a:rPr lang="zh-TW" altLang="en-US" dirty="0" smtClean="0"/>
              <a:t>和。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52" y="2931345"/>
            <a:ext cx="3638095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05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POJ-1195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一個由數字構成的大矩陣</a:t>
            </a:r>
            <a:r>
              <a:rPr lang="zh-TW" altLang="en-US" dirty="0" smtClean="0"/>
              <a:t>，初始化為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，能多次進行</a:t>
            </a:r>
            <a:r>
              <a:rPr lang="zh-TW" altLang="en-US" dirty="0"/>
              <a:t>兩</a:t>
            </a:r>
          </a:p>
          <a:p>
            <a:pPr marL="0" indent="0">
              <a:buNone/>
            </a:pPr>
            <a:r>
              <a:rPr lang="zh-TW" altLang="en-US" dirty="0"/>
              <a:t>種</a:t>
            </a:r>
            <a:r>
              <a:rPr lang="zh-TW" altLang="en-US" dirty="0" smtClean="0"/>
              <a:t>操作</a:t>
            </a:r>
            <a:r>
              <a:rPr lang="en-US" altLang="zh-TW" dirty="0" smtClean="0"/>
              <a:t>:</a:t>
            </a:r>
            <a:endParaRPr lang="zh-TW" altLang="en-US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對</a:t>
            </a:r>
            <a:r>
              <a:rPr lang="zh-TW" altLang="en-US" dirty="0"/>
              <a:t>矩陣裡的某個數加上一個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</a:t>
            </a:r>
            <a:r>
              <a:rPr lang="zh-TW" altLang="en-US" dirty="0"/>
              <a:t>正可</a:t>
            </a:r>
            <a:r>
              <a:rPr lang="zh-TW" altLang="en-US" dirty="0" smtClean="0"/>
              <a:t>負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查詢</a:t>
            </a:r>
            <a:r>
              <a:rPr lang="zh-TW" altLang="en-US" dirty="0"/>
              <a:t>某個子矩陣裡所有數字的</a:t>
            </a:r>
            <a:r>
              <a:rPr lang="zh-TW" altLang="en-US" dirty="0" smtClean="0"/>
              <a:t>和並輸出</a:t>
            </a:r>
            <a:r>
              <a:rPr lang="zh-TW" altLang="en-US" dirty="0"/>
              <a:t>結果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349587"/>
            <a:ext cx="5904656" cy="295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5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POJ-1195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修改</a:t>
            </a:r>
            <a:r>
              <a:rPr lang="en-US" altLang="zh-TW" dirty="0" smtClean="0"/>
              <a:t>:</a:t>
            </a:r>
            <a:r>
              <a:rPr lang="zh-TW" altLang="en-US" dirty="0" smtClean="0"/>
              <a:t>於第一維區間中找到欲修改區間，再於當前區間的第二</a:t>
            </a:r>
            <a:r>
              <a:rPr lang="zh-TW" altLang="en-US" dirty="0"/>
              <a:t>維</a:t>
            </a:r>
            <a:r>
              <a:rPr lang="zh-TW" altLang="en-US" dirty="0" smtClean="0"/>
              <a:t>區間找到欲修改的區間。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0888"/>
            <a:ext cx="7286625" cy="2209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437112"/>
            <a:ext cx="73247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95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POJ-1195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查詢</a:t>
            </a:r>
            <a:r>
              <a:rPr lang="en-US" altLang="zh-TW" dirty="0" smtClean="0"/>
              <a:t>:</a:t>
            </a:r>
            <a:r>
              <a:rPr lang="zh-TW" altLang="en-US" dirty="0" smtClean="0"/>
              <a:t>同修改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2486818"/>
            <a:ext cx="73628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31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POJ-1195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查詢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515393"/>
            <a:ext cx="76866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5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POJ-2155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2003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Homework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UVA</a:t>
            </a:r>
          </a:p>
          <a:p>
            <a:pPr lvl="1"/>
            <a:r>
              <a:rPr lang="en-US" altLang="zh-Hant" dirty="0" smtClean="0"/>
              <a:t>11297</a:t>
            </a:r>
            <a:r>
              <a:rPr lang="en-US" altLang="zh-Hant" dirty="0"/>
              <a:t>, 11423, 11610, 12299, 12698, </a:t>
            </a:r>
            <a:r>
              <a:rPr lang="en-US" altLang="zh-Hant" dirty="0" smtClean="0"/>
              <a:t>11601</a:t>
            </a:r>
            <a:endParaRPr lang="en-US" altLang="zh-TW" dirty="0" smtClean="0"/>
          </a:p>
          <a:p>
            <a:r>
              <a:rPr lang="en-US" altLang="zh-TW" dirty="0" smtClean="0"/>
              <a:t>POJ</a:t>
            </a:r>
          </a:p>
          <a:p>
            <a:pPr lvl="1"/>
            <a:r>
              <a:rPr lang="en-US" altLang="zh-TW" dirty="0" smtClean="0"/>
              <a:t>3264,</a:t>
            </a:r>
            <a:r>
              <a:rPr lang="zh-TW" altLang="en-US" dirty="0"/>
              <a:t> </a:t>
            </a:r>
            <a:r>
              <a:rPr lang="en-US" altLang="zh-TW" dirty="0" smtClean="0"/>
              <a:t>3468,</a:t>
            </a:r>
            <a:r>
              <a:rPr lang="zh-TW" altLang="en-US" dirty="0" smtClean="0"/>
              <a:t> </a:t>
            </a:r>
            <a:r>
              <a:rPr lang="en-US" altLang="zh-TW" dirty="0" smtClean="0"/>
              <a:t>2528,</a:t>
            </a:r>
            <a:r>
              <a:rPr lang="zh-TW" altLang="en-US" dirty="0" smtClean="0"/>
              <a:t> </a:t>
            </a:r>
            <a:r>
              <a:rPr lang="en-US" altLang="zh-TW" dirty="0" smtClean="0"/>
              <a:t>1151,</a:t>
            </a:r>
            <a:r>
              <a:rPr lang="zh-TW" altLang="en-US" dirty="0" smtClean="0"/>
              <a:t> </a:t>
            </a:r>
            <a:r>
              <a:rPr lang="en-US" altLang="zh-TW" dirty="0" smtClean="0"/>
              <a:t>1195,</a:t>
            </a:r>
            <a:r>
              <a:rPr lang="zh-TW" altLang="en-US" dirty="0" smtClean="0"/>
              <a:t> </a:t>
            </a:r>
            <a:r>
              <a:rPr lang="en-US" altLang="zh-TW" dirty="0" smtClean="0"/>
              <a:t>3321,</a:t>
            </a:r>
            <a:r>
              <a:rPr lang="zh-TW" altLang="en-US" dirty="0" smtClean="0"/>
              <a:t> </a:t>
            </a:r>
            <a:r>
              <a:rPr lang="en-US" altLang="zh-TW" dirty="0" smtClean="0"/>
              <a:t>2155,</a:t>
            </a:r>
            <a:r>
              <a:rPr lang="zh-TW" altLang="en-US" dirty="0" smtClean="0"/>
              <a:t> </a:t>
            </a:r>
            <a:r>
              <a:rPr lang="en-US" altLang="zh-TW" dirty="0" smtClean="0"/>
              <a:t>2352,</a:t>
            </a:r>
            <a:r>
              <a:rPr lang="zh-TW" altLang="en-US" dirty="0" smtClean="0"/>
              <a:t> </a:t>
            </a:r>
            <a:r>
              <a:rPr lang="en-US" altLang="zh-TW" dirty="0" smtClean="0"/>
              <a:t>3067,</a:t>
            </a:r>
            <a:r>
              <a:rPr lang="zh-TW" altLang="en-US" dirty="0" smtClean="0"/>
              <a:t> </a:t>
            </a:r>
            <a:r>
              <a:rPr lang="en-US" altLang="zh-TW" dirty="0" smtClean="0"/>
              <a:t>2481,</a:t>
            </a:r>
            <a:r>
              <a:rPr lang="zh-TW" altLang="en-US" dirty="0" smtClean="0"/>
              <a:t> </a:t>
            </a:r>
            <a:r>
              <a:rPr lang="en-US" altLang="zh-TW" dirty="0" smtClean="0"/>
              <a:t>2299,</a:t>
            </a:r>
            <a:r>
              <a:rPr lang="zh-TW" altLang="en-US" dirty="0" smtClean="0"/>
              <a:t> </a:t>
            </a:r>
            <a:r>
              <a:rPr lang="en-US" altLang="zh-TW" dirty="0" smtClean="0"/>
              <a:t>3368,</a:t>
            </a:r>
            <a:r>
              <a:rPr lang="zh-TW" altLang="en-US" dirty="0" smtClean="0"/>
              <a:t> </a:t>
            </a:r>
            <a:r>
              <a:rPr lang="en-US" altLang="zh-TW" dirty="0" smtClean="0"/>
              <a:t>2528,</a:t>
            </a:r>
            <a:r>
              <a:rPr lang="zh-TW" altLang="en-US" dirty="0" smtClean="0"/>
              <a:t> </a:t>
            </a:r>
            <a:r>
              <a:rPr lang="en-US" altLang="zh-TW" dirty="0" smtClean="0"/>
              <a:t>2828,</a:t>
            </a:r>
            <a:r>
              <a:rPr lang="zh-TW" altLang="en-US" dirty="0" smtClean="0"/>
              <a:t> </a:t>
            </a:r>
            <a:r>
              <a:rPr lang="en-US" altLang="zh-TW" dirty="0" smtClean="0"/>
              <a:t>2777,</a:t>
            </a:r>
            <a:r>
              <a:rPr lang="zh-TW" altLang="en-US" dirty="0" smtClean="0"/>
              <a:t> </a:t>
            </a:r>
            <a:r>
              <a:rPr lang="en-US" altLang="zh-TW" dirty="0" smtClean="0"/>
              <a:t>2886,</a:t>
            </a:r>
            <a:r>
              <a:rPr lang="zh-TW" altLang="en-US" dirty="0" smtClean="0"/>
              <a:t> </a:t>
            </a:r>
            <a:r>
              <a:rPr lang="en-US" altLang="zh-TW" dirty="0" smtClean="0"/>
              <a:t>2750,</a:t>
            </a:r>
            <a:r>
              <a:rPr lang="zh-TW" altLang="en-US" dirty="0" smtClean="0"/>
              <a:t> </a:t>
            </a:r>
            <a:r>
              <a:rPr lang="en-US" altLang="zh-TW" dirty="0" smtClean="0"/>
              <a:t>2482,</a:t>
            </a:r>
            <a:r>
              <a:rPr lang="zh-TW" altLang="en-US" dirty="0" smtClean="0"/>
              <a:t> </a:t>
            </a:r>
            <a:r>
              <a:rPr lang="en-US" altLang="zh-TW" dirty="0" smtClean="0"/>
              <a:t>2352, 2155</a:t>
            </a:r>
          </a:p>
          <a:p>
            <a:endParaRPr lang="en-US" altLang="zh-Hant" dirty="0" smtClean="0"/>
          </a:p>
          <a:p>
            <a:endParaRPr lang="en-US" altLang="zh-Hant" dirty="0"/>
          </a:p>
          <a:p>
            <a:r>
              <a:rPr lang="zh-Hant" altLang="en-US" dirty="0" smtClean="0"/>
              <a:t>基本</a:t>
            </a:r>
            <a:r>
              <a:rPr lang="zh-Hant" altLang="en-US" dirty="0"/>
              <a:t>門檻</a:t>
            </a:r>
            <a:r>
              <a:rPr lang="en-US" altLang="zh-Hant" dirty="0">
                <a:solidFill>
                  <a:srgbClr val="FF0000"/>
                </a:solidFill>
              </a:rPr>
              <a:t>6</a:t>
            </a:r>
            <a:r>
              <a:rPr lang="zh-Hant" altLang="en-US" dirty="0"/>
              <a:t>題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t" b="1" dirty="0">
                <a:solidFill>
                  <a:schemeClr val="accent1">
                    <a:lumMod val="75000"/>
                  </a:schemeClr>
                </a:solidFill>
              </a:rPr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演算法筆記</a:t>
            </a:r>
            <a:r>
              <a:rPr kumimoji="1" lang="en-US" altLang="zh-Hant" dirty="0"/>
              <a:t>-Sequence</a:t>
            </a:r>
            <a:br>
              <a:rPr kumimoji="1" lang="en-US" altLang="zh-Hant" dirty="0"/>
            </a:br>
            <a:r>
              <a:rPr kumimoji="1" lang="en-US" altLang="zh-Hant" dirty="0">
                <a:hlinkClick r:id="rId2"/>
              </a:rPr>
              <a:t>http://www.csie.ntnu.edu.tw/~u91029/Sequence.html#1</a:t>
            </a:r>
            <a:endParaRPr kumimoji="1" lang="en-US" altLang="zh-Hant" dirty="0"/>
          </a:p>
          <a:p>
            <a:r>
              <a:rPr kumimoji="1" lang="en-US" altLang="zh-Hant" dirty="0"/>
              <a:t>2015 IOI camp</a:t>
            </a:r>
            <a:br>
              <a:rPr kumimoji="1" lang="en-US" altLang="zh-Hant" dirty="0"/>
            </a:br>
            <a:r>
              <a:rPr kumimoji="1" lang="en-US" altLang="zh-Hant" dirty="0">
                <a:hlinkClick r:id="rId3"/>
              </a:rPr>
              <a:t>http://</a:t>
            </a:r>
            <a:r>
              <a:rPr kumimoji="1" lang="en-US" altLang="zh-Hant" dirty="0" smtClean="0">
                <a:hlinkClick r:id="rId3"/>
              </a:rPr>
              <a:t>ioicamp.csie.org/content</a:t>
            </a:r>
            <a:endParaRPr kumimoji="1" lang="en-US" altLang="zh-Hant" dirty="0" smtClean="0"/>
          </a:p>
          <a:p>
            <a:r>
              <a:rPr lang="en-US" altLang="zh-TW" dirty="0" smtClean="0"/>
              <a:t>Segment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Tree </a:t>
            </a:r>
            <a:r>
              <a:rPr kumimoji="1" lang="en-US" altLang="zh-Hant" sz="2400" dirty="0" smtClean="0">
                <a:hlinkClick r:id="rId4"/>
              </a:rPr>
              <a:t>https</a:t>
            </a:r>
            <a:r>
              <a:rPr kumimoji="1" lang="en-US" altLang="zh-Hant" sz="2400" dirty="0">
                <a:hlinkClick r:id="rId4"/>
              </a:rPr>
              <a:t>://github.com/vo01github/Data_Structures/blob/master/Tree/Segment%20Tree/Segment%20Tree.md</a:t>
            </a:r>
            <a:endParaRPr kumimoji="1" lang="en-US" altLang="zh-Hant" sz="2400" dirty="0"/>
          </a:p>
          <a:p>
            <a:r>
              <a:rPr lang="en-US" altLang="zh-TW" dirty="0" smtClean="0"/>
              <a:t>PKU Judge Online                                                  </a:t>
            </a:r>
            <a:r>
              <a:rPr lang="en-US" altLang="zh-TW" dirty="0" smtClean="0">
                <a:hlinkClick r:id="rId5"/>
              </a:rPr>
              <a:t>http://poj.org/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236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99592" y="141277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7605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5576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4048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03848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96336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43808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5576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4048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03848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96336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43808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6754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78802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07704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05983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851920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4442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38031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2444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79512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07704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771800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079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6016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244408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Segment Tree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1690008"/>
          <a:ext cx="6552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5616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48064" y="2564904"/>
          <a:ext cx="32763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5576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4048" y="3356992"/>
          <a:ext cx="19658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203848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96336" y="3356992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43608" y="1340768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576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88024" y="21328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43808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1601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36296" y="2996952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6754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788024" y="4365104"/>
          <a:ext cx="131054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07704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05983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851920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64442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380312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244408" y="436510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79512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07704" y="3933056"/>
            <a:ext cx="288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771800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079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6016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00192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244408" y="393305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553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18762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716016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508104" y="5445224"/>
          <a:ext cx="6552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179512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15616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0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64088" y="5013176"/>
            <a:ext cx="504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細水長流</Template>
  <TotalTime>4342</TotalTime>
  <Words>2013</Words>
  <Application>Microsoft Office PowerPoint</Application>
  <PresentationFormat>如螢幕大小 (4:3)</PresentationFormat>
  <Paragraphs>932</Paragraphs>
  <Slides>47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7" baseType="lpstr">
      <vt:lpstr>新細明體</vt:lpstr>
      <vt:lpstr>標楷體</vt:lpstr>
      <vt:lpstr>Arial</vt:lpstr>
      <vt:lpstr>Bookman Old Style</vt:lpstr>
      <vt:lpstr>Calibri</vt:lpstr>
      <vt:lpstr>Cambria Math</vt:lpstr>
      <vt:lpstr>Gill Sans MT</vt:lpstr>
      <vt:lpstr>Times New Roman</vt:lpstr>
      <vt:lpstr>Verdana</vt:lpstr>
      <vt:lpstr>Office 佈景主題</vt:lpstr>
      <vt:lpstr>PowerPoint 簡報</vt:lpstr>
      <vt:lpstr>Outline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Example POJ-3264</vt:lpstr>
      <vt:lpstr>Example POJ-3264</vt:lpstr>
      <vt:lpstr>Example POJ-3264</vt:lpstr>
      <vt:lpstr>Example POJ-3468</vt:lpstr>
      <vt:lpstr>Example POJ-3468</vt:lpstr>
      <vt:lpstr>Example POJ-3468</vt:lpstr>
      <vt:lpstr>Example POJ-2528</vt:lpstr>
      <vt:lpstr>Example POJ-2528</vt:lpstr>
      <vt:lpstr>Example POJ-2528</vt:lpstr>
      <vt:lpstr>Example POJ-2528</vt:lpstr>
      <vt:lpstr>Example POJ-2528</vt:lpstr>
      <vt:lpstr>Example POJ-1151</vt:lpstr>
      <vt:lpstr>Example POJ-1151</vt:lpstr>
      <vt:lpstr>Example POJ-1151</vt:lpstr>
      <vt:lpstr>Example POJ-1151</vt:lpstr>
      <vt:lpstr>Example POJ-1151</vt:lpstr>
      <vt:lpstr>Example POJ-1151</vt:lpstr>
      <vt:lpstr>2D Segment Tree</vt:lpstr>
      <vt:lpstr>Example POJ-1195</vt:lpstr>
      <vt:lpstr>Example POJ-1195</vt:lpstr>
      <vt:lpstr>Example POJ-1195</vt:lpstr>
      <vt:lpstr>Example POJ-1195</vt:lpstr>
      <vt:lpstr>Example POJ-2155</vt:lpstr>
      <vt:lpstr>Homework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electron</dc:creator>
  <cp:lastModifiedBy>USER</cp:lastModifiedBy>
  <cp:revision>1169</cp:revision>
  <dcterms:created xsi:type="dcterms:W3CDTF">2009-11-10T06:48:42Z</dcterms:created>
  <dcterms:modified xsi:type="dcterms:W3CDTF">2016-04-06T09:16:15Z</dcterms:modified>
</cp:coreProperties>
</file>