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4" r:id="rId7"/>
    <p:sldId id="271" r:id="rId8"/>
    <p:sldId id="260" r:id="rId9"/>
    <p:sldId id="272" r:id="rId10"/>
    <p:sldId id="273" r:id="rId11"/>
    <p:sldId id="266" r:id="rId12"/>
    <p:sldId id="267" r:id="rId13"/>
  </p:sldIdLst>
  <p:sldSz cx="18288000" cy="10287000"/>
  <p:notesSz cx="6858000" cy="9144000"/>
  <p:embeddedFontLst>
    <p:embeddedFont>
      <p:font typeface="Century Gothic Paneuropean" panose="020B0604020202020204" charset="0"/>
      <p:regular r:id="rId14"/>
    </p:embeddedFont>
    <p:embeddedFont>
      <p:font typeface="Century Gothic Paneuropean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853714" cy="10287000"/>
          </a:xfrm>
          <a:custGeom>
            <a:avLst/>
            <a:gdLst/>
            <a:ahLst/>
            <a:cxnLst/>
            <a:rect l="l" t="t" r="r" b="b"/>
            <a:pathLst>
              <a:path w="6853714" h="10287000">
                <a:moveTo>
                  <a:pt x="0" y="0"/>
                </a:moveTo>
                <a:lnTo>
                  <a:pt x="6853714" y="0"/>
                </a:lnTo>
                <a:lnTo>
                  <a:pt x="68537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TextBox 3"/>
          <p:cNvSpPr txBox="1"/>
          <p:nvPr/>
        </p:nvSpPr>
        <p:spPr>
          <a:xfrm>
            <a:off x="7068592" y="2665974"/>
            <a:ext cx="9103965" cy="1090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Final Presentation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79478" y="4082391"/>
            <a:ext cx="11658600" cy="2773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</a:t>
            </a:r>
          </a:p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Syed Wamiq ul Islam	</a:t>
            </a:r>
          </a:p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Abdul Rehman Tahir</a:t>
            </a:r>
          </a:p>
          <a:p>
            <a:pPr>
              <a:lnSpc>
                <a:spcPts val="5459"/>
              </a:lnSpc>
              <a:spcBef>
                <a:spcPct val="0"/>
              </a:spcBef>
            </a:pPr>
            <a:endParaRPr lang="en-US" sz="3899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68592" y="6818192"/>
            <a:ext cx="6731943" cy="1363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Supervisor </a:t>
            </a:r>
          </a:p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Dr Naseer Bajwa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74910-4CD9-E861-7575-3A695D7E1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PrzeXHSYU5HgAAAABJRU5ErkJggg== (790×590)">
            <a:extLst>
              <a:ext uri="{FF2B5EF4-FFF2-40B4-BE49-F238E27FC236}">
                <a16:creationId xmlns:a16="http://schemas.microsoft.com/office/drawing/2014/main" id="{2C5FD8C1-9CA8-5BD6-B107-DB1F68065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40" y="0"/>
            <a:ext cx="14126059" cy="1054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03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36791" y="647700"/>
            <a:ext cx="6286500" cy="1111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D70AF-78EB-96E2-0AC7-94E502FDCFAC}"/>
              </a:ext>
            </a:extLst>
          </p:cNvPr>
          <p:cNvSpPr txBox="1"/>
          <p:nvPr/>
        </p:nvSpPr>
        <p:spPr>
          <a:xfrm>
            <a:off x="723900" y="2628900"/>
            <a:ext cx="16840200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/>
              <a:t>The results indicate that the Active Learning </a:t>
            </a:r>
            <a:r>
              <a:rPr lang="en-US" sz="4400" b="1" dirty="0"/>
              <a:t>technique BALD (Bayesian Active Learning by Disagreement)</a:t>
            </a:r>
            <a:r>
              <a:rPr lang="en-US" sz="4400" dirty="0"/>
              <a:t> applied on </a:t>
            </a:r>
            <a:r>
              <a:rPr lang="en-US" sz="4400" b="1" dirty="0"/>
              <a:t>Approximated Bayesian model </a:t>
            </a:r>
            <a:r>
              <a:rPr lang="en-US" sz="4400" dirty="0"/>
              <a:t>using </a:t>
            </a:r>
            <a:r>
              <a:rPr lang="en-US" sz="4400" b="1" dirty="0"/>
              <a:t>MC dropouts </a:t>
            </a:r>
            <a:r>
              <a:rPr lang="en-US" sz="4400" dirty="0"/>
              <a:t>gives best dataset followed by Best vs Second best, and Variation ratio, and in comparison, AL techniques using deterministic models perform worse than random </a:t>
            </a:r>
            <a:r>
              <a:rPr lang="en-US" sz="4400" dirty="0" err="1"/>
              <a:t>samping</a:t>
            </a:r>
            <a:r>
              <a:rPr lang="en-US" sz="4400" dirty="0"/>
              <a:t>.</a:t>
            </a:r>
            <a:endParaRPr lang="en-PK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63512" y="4016995"/>
            <a:ext cx="7995287" cy="2024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518"/>
              </a:lnSpc>
              <a:spcBef>
                <a:spcPct val="0"/>
              </a:spcBef>
            </a:pPr>
            <a:r>
              <a:rPr lang="en-US" sz="11798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2489312"/>
            <a:ext cx="15502682" cy="5308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Statement </a:t>
            </a:r>
          </a:p>
          <a:p>
            <a:pPr algn="ctr">
              <a:lnSpc>
                <a:spcPts val="7979"/>
              </a:lnSpc>
            </a:pPr>
            <a:r>
              <a:rPr lang="en-US" sz="56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Using </a:t>
            </a:r>
            <a:r>
              <a:rPr lang="en-US" sz="5699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Bayesian models </a:t>
            </a:r>
            <a:r>
              <a:rPr lang="en-US" sz="56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and </a:t>
            </a:r>
            <a:r>
              <a:rPr lang="en-US" sz="5699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Active Learning </a:t>
            </a:r>
            <a:r>
              <a:rPr lang="en-US" sz="56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 aid in </a:t>
            </a:r>
            <a:r>
              <a:rPr lang="en-US" sz="5699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Domain Adaptation</a:t>
            </a:r>
            <a:r>
              <a:rPr lang="en-US" sz="56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for crop mapping</a:t>
            </a:r>
          </a:p>
          <a:p>
            <a:pPr algn="just">
              <a:lnSpc>
                <a:spcPts val="9099"/>
              </a:lnSpc>
              <a:spcBef>
                <a:spcPct val="0"/>
              </a:spcBef>
            </a:pPr>
            <a:endParaRPr lang="en-US" sz="5699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16609" y="471800"/>
            <a:ext cx="13254782" cy="1090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Models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83952" y="7683530"/>
            <a:ext cx="15502682" cy="2380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Deterministic </a:t>
            </a:r>
            <a:r>
              <a:rPr lang="en-PK" sz="3600" b="1" dirty="0"/>
              <a:t>CNN</a:t>
            </a:r>
            <a:endParaRPr lang="en-PK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K" sz="3600" b="1" dirty="0"/>
              <a:t>Approximated Bayesian CNN (Using MC dropouts</a:t>
            </a:r>
            <a:r>
              <a:rPr lang="en-US" sz="3600" b="1" dirty="0"/>
              <a:t>during evaluation)</a:t>
            </a:r>
            <a:endParaRPr lang="en-PK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K" sz="3600" b="1" dirty="0"/>
              <a:t>True Bayesian CNN (Using Bayesian layers)</a:t>
            </a:r>
            <a:endParaRPr lang="en-PK" sz="3200" dirty="0"/>
          </a:p>
          <a:p>
            <a:pPr marL="857250" indent="-857250" algn="l">
              <a:lnSpc>
                <a:spcPts val="55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60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5BE90C-B7CE-7443-281D-C1150C150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09908"/>
              </p:ext>
            </p:extLst>
          </p:nvPr>
        </p:nvGraphicFramePr>
        <p:xfrm>
          <a:off x="4540566" y="2871406"/>
          <a:ext cx="9206867" cy="4544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4266">
                  <a:extLst>
                    <a:ext uri="{9D8B030D-6E8A-4147-A177-3AD203B41FA5}">
                      <a16:colId xmlns:a16="http://schemas.microsoft.com/office/drawing/2014/main" val="3647429881"/>
                    </a:ext>
                  </a:extLst>
                </a:gridCol>
                <a:gridCol w="2646694">
                  <a:extLst>
                    <a:ext uri="{9D8B030D-6E8A-4147-A177-3AD203B41FA5}">
                      <a16:colId xmlns:a16="http://schemas.microsoft.com/office/drawing/2014/main" val="2989659188"/>
                    </a:ext>
                  </a:extLst>
                </a:gridCol>
                <a:gridCol w="2915907">
                  <a:extLst>
                    <a:ext uri="{9D8B030D-6E8A-4147-A177-3AD203B41FA5}">
                      <a16:colId xmlns:a16="http://schemas.microsoft.com/office/drawing/2014/main" val="2258498064"/>
                    </a:ext>
                  </a:extLst>
                </a:gridCol>
              </a:tblGrid>
              <a:tr h="864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 dirty="0">
                          <a:effectLst/>
                        </a:rPr>
                        <a:t>Block</a:t>
                      </a:r>
                      <a:endParaRPr lang="en-PK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Input Channels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Output Channels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435244"/>
                  </a:ext>
                </a:extLst>
              </a:tr>
              <a:tr h="457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 dirty="0">
                          <a:effectLst/>
                        </a:rPr>
                        <a:t>Conv1</a:t>
                      </a:r>
                      <a:endParaRPr lang="en-PK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 dirty="0">
                          <a:effectLst/>
                        </a:rPr>
                        <a:t>6</a:t>
                      </a:r>
                      <a:endParaRPr lang="en-PK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64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371918"/>
                  </a:ext>
                </a:extLst>
              </a:tr>
              <a:tr h="457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Conv2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64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 dirty="0">
                          <a:effectLst/>
                        </a:rPr>
                        <a:t>128</a:t>
                      </a:r>
                      <a:endParaRPr lang="en-PK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251742"/>
                  </a:ext>
                </a:extLst>
              </a:tr>
              <a:tr h="457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Conv3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128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 dirty="0">
                          <a:effectLst/>
                        </a:rPr>
                        <a:t>256</a:t>
                      </a:r>
                      <a:endParaRPr lang="en-PK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1933966"/>
                  </a:ext>
                </a:extLst>
              </a:tr>
              <a:tr h="457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 dirty="0">
                          <a:effectLst/>
                        </a:rPr>
                        <a:t>Conv4</a:t>
                      </a:r>
                      <a:endParaRPr lang="en-PK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256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512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980790"/>
                  </a:ext>
                </a:extLst>
              </a:tr>
              <a:tr h="457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Conv5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512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1024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239346"/>
                  </a:ext>
                </a:extLst>
              </a:tr>
              <a:tr h="499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AdaptiveAvgPool1d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 dirty="0">
                          <a:effectLst/>
                        </a:rPr>
                        <a:t> </a:t>
                      </a:r>
                      <a:r>
                        <a:rPr lang="en-US" sz="3200" kern="100" dirty="0">
                          <a:effectLst/>
                        </a:rPr>
                        <a:t>-</a:t>
                      </a:r>
                      <a:endParaRPr lang="en-PK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 dirty="0">
                          <a:effectLst/>
                        </a:rPr>
                        <a:t>-</a:t>
                      </a:r>
                      <a:endParaRPr lang="en-PK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571574"/>
                  </a:ext>
                </a:extLst>
              </a:tr>
              <a:tr h="457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FC layer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>
                          <a:effectLst/>
                        </a:rPr>
                        <a:t>1024</a:t>
                      </a:r>
                      <a:endParaRPr lang="en-PK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K" sz="3200" kern="100" dirty="0">
                          <a:effectLst/>
                        </a:rPr>
                        <a:t>3</a:t>
                      </a:r>
                      <a:endParaRPr lang="en-PK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913088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815FB29-5186-7D66-3B8B-74950C3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534693"/>
            <a:ext cx="1530286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Basic Structure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Convblock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Conv1D (kernel: 5) + B</a:t>
            </a:r>
            <a:r>
              <a:rPr kumimoji="0" lang="en-US" altLang="en-PK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atch</a:t>
            </a: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en-PK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orm</a:t>
            </a:r>
            <a:r>
              <a:rPr lang="en-US" altLang="en-PK" sz="28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alisation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+ </a:t>
            </a:r>
            <a:r>
              <a:rPr kumimoji="0" lang="en-PK" altLang="en-PK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ReLU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+ Dropout(0.3)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42C0B0-2971-0F26-BA2C-26ABC1AF3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9AE918C-949F-9DD8-7176-8929893FBF18}"/>
              </a:ext>
            </a:extLst>
          </p:cNvPr>
          <p:cNvSpPr txBox="1"/>
          <p:nvPr/>
        </p:nvSpPr>
        <p:spPr>
          <a:xfrm>
            <a:off x="1408695" y="723900"/>
            <a:ext cx="14742691" cy="1090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Active Learning methods applied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3B1E7F2-BDD8-9A8B-0C8A-E78131E53C99}"/>
              </a:ext>
            </a:extLst>
          </p:cNvPr>
          <p:cNvSpPr txBox="1"/>
          <p:nvPr/>
        </p:nvSpPr>
        <p:spPr>
          <a:xfrm>
            <a:off x="1028700" y="2486018"/>
            <a:ext cx="15502682" cy="7547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K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Deterministic CNN</a:t>
            </a:r>
            <a:endParaRPr kumimoji="0" lang="en-PK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K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Entropy</a:t>
            </a:r>
            <a:endParaRPr kumimoji="0" lang="en-PK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K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vs Second Best</a:t>
            </a:r>
            <a:endParaRPr kumimoji="0" lang="en-PK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K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Diversity (Core-set)</a:t>
            </a:r>
            <a:endParaRPr kumimoji="0" lang="en-PK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K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Entropy-Diversity hybrid</a:t>
            </a:r>
            <a:endParaRPr kumimoji="0" lang="en-PK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K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Approximated Bayesian CNN (Using MC dropouts)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</a:t>
            </a:r>
            <a:endParaRPr kumimoji="0" lang="en-PK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K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 Bayesian CNN (Using Bayesian layers)</a:t>
            </a:r>
            <a:endParaRPr kumimoji="0" lang="en-PK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K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Predictive entropy</a:t>
            </a:r>
            <a:endParaRPr kumimoji="0" lang="en-PK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K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vs Second Best</a:t>
            </a:r>
            <a:endParaRPr kumimoji="0" lang="en-PK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K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BALD (Bayesian AL by Disagreement)</a:t>
            </a:r>
            <a:endParaRPr kumimoji="0" lang="en-PK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K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Variation ratio</a:t>
            </a:r>
            <a:endParaRPr kumimoji="0" lang="en-PK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55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  <p:extLst>
      <p:ext uri="{BB962C8B-B14F-4D97-AF65-F5344CB8AC3E}">
        <p14:creationId xmlns:p14="http://schemas.microsoft.com/office/powerpoint/2010/main" val="247477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1444485"/>
            <a:ext cx="6896100" cy="1090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2000" y="2999565"/>
            <a:ext cx="8165289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/>
              <a:t>For </a:t>
            </a:r>
            <a:r>
              <a:rPr lang="en-PK" sz="4000" b="1" dirty="0"/>
              <a:t>Active Learning</a:t>
            </a:r>
            <a:endParaRPr lang="en-PK" sz="4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K" sz="3200" dirty="0"/>
              <a:t>Site B, 2020 data: </a:t>
            </a:r>
            <a:r>
              <a:rPr lang="en-PK" sz="3200" b="1" dirty="0"/>
              <a:t>1,943,716</a:t>
            </a:r>
            <a:r>
              <a:rPr lang="en-PK" sz="3200" dirty="0"/>
              <a:t> samples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K" sz="3200" b="1" dirty="0"/>
              <a:t>25%</a:t>
            </a:r>
            <a:r>
              <a:rPr lang="en-PK" sz="3200" dirty="0"/>
              <a:t> (485,929) used for Active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K" sz="3200" b="1" dirty="0"/>
              <a:t>80/20</a:t>
            </a:r>
            <a:r>
              <a:rPr lang="en-PK" sz="3200" dirty="0"/>
              <a:t> Train/</a:t>
            </a:r>
            <a:r>
              <a:rPr lang="en-PK" sz="3200" dirty="0" err="1"/>
              <a:t>val</a:t>
            </a:r>
            <a:r>
              <a:rPr lang="en-PK" sz="3200" dirty="0"/>
              <a:t> split (388,743/ 97,186)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K" sz="3200" b="1" dirty="0"/>
              <a:t>14000</a:t>
            </a:r>
            <a:r>
              <a:rPr lang="en-PK" sz="3200" dirty="0"/>
              <a:t> labelled samples acquired through AL from train data (14000/388,743) (3.6%)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6EE45-14FC-C87F-1B3E-FACC095F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74" y="1444485"/>
            <a:ext cx="8588826" cy="78897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4A16E0-00CE-7857-D961-CC240E80972E}"/>
              </a:ext>
            </a:extLst>
          </p:cNvPr>
          <p:cNvSpPr txBox="1"/>
          <p:nvPr/>
        </p:nvSpPr>
        <p:spPr>
          <a:xfrm>
            <a:off x="567062" y="6362700"/>
            <a:ext cx="83602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 Evaluation</a:t>
            </a:r>
            <a:endParaRPr kumimoji="0" lang="en-P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K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 data </a:t>
            </a:r>
            <a:r>
              <a:rPr kumimoji="0" lang="en-PK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0.72%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PK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PK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labelled samples acquired from 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(14000)</a:t>
            </a:r>
            <a:endParaRPr kumimoji="0" lang="en-PK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K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 data </a:t>
            </a:r>
            <a:r>
              <a:rPr kumimoji="0" lang="en-PK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PK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0.5%</a:t>
            </a:r>
            <a:r>
              <a:rPr kumimoji="0" lang="en-PK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total data of (9719)</a:t>
            </a:r>
            <a:endParaRPr kumimoji="0" lang="en-PK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K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 data </a:t>
            </a:r>
            <a:r>
              <a:rPr kumimoji="0" lang="en-PK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complete data </a:t>
            </a:r>
            <a:r>
              <a:rPr kumimoji="0" lang="en-PK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1,943,716</a:t>
            </a:r>
            <a:endParaRPr kumimoji="0" lang="en-PK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4B2B2-3ED8-AD98-7DE3-A00ADC6A5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BD444D9-72DC-8C67-AD55-7358B8B569E6}"/>
              </a:ext>
            </a:extLst>
          </p:cNvPr>
          <p:cNvSpPr txBox="1"/>
          <p:nvPr/>
        </p:nvSpPr>
        <p:spPr>
          <a:xfrm>
            <a:off x="762000" y="701590"/>
            <a:ext cx="15468600" cy="1090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90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Domain Adaptation</a:t>
            </a:r>
            <a:endParaRPr kumimoji="0" lang="en-US" sz="64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9B3E8B6-D55A-02E9-B29F-20F783263B1A}"/>
              </a:ext>
            </a:extLst>
          </p:cNvPr>
          <p:cNvSpPr txBox="1"/>
          <p:nvPr/>
        </p:nvSpPr>
        <p:spPr>
          <a:xfrm>
            <a:off x="762000" y="2400300"/>
            <a:ext cx="126492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Models were trained on data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Site A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Active Learning and Evaluation was applied 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Site B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2020,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domain adaptation techniques were applied</a:t>
            </a:r>
            <a:endParaRPr kumimoji="0" lang="en-PK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14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0EAAC0-28C7-AF74-33B3-0E9447A6E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B342FAC-886B-D035-66B5-4B334D46E04A}"/>
              </a:ext>
            </a:extLst>
          </p:cNvPr>
          <p:cNvSpPr txBox="1"/>
          <p:nvPr/>
        </p:nvSpPr>
        <p:spPr>
          <a:xfrm>
            <a:off x="3219449" y="723900"/>
            <a:ext cx="11849100" cy="1111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F8F5C6-C3C2-02C6-4D80-B6F933A1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98769"/>
              </p:ext>
            </p:extLst>
          </p:nvPr>
        </p:nvGraphicFramePr>
        <p:xfrm>
          <a:off x="1174750" y="2182019"/>
          <a:ext cx="16046450" cy="7722458"/>
        </p:xfrm>
        <a:graphic>
          <a:graphicData uri="http://schemas.openxmlformats.org/drawingml/2006/table">
            <a:tbl>
              <a:tblPr/>
              <a:tblGrid>
                <a:gridCol w="5428799">
                  <a:extLst>
                    <a:ext uri="{9D8B030D-6E8A-4147-A177-3AD203B41FA5}">
                      <a16:colId xmlns:a16="http://schemas.microsoft.com/office/drawing/2014/main" val="2375919945"/>
                    </a:ext>
                  </a:extLst>
                </a:gridCol>
                <a:gridCol w="3539217">
                  <a:extLst>
                    <a:ext uri="{9D8B030D-6E8A-4147-A177-3AD203B41FA5}">
                      <a16:colId xmlns:a16="http://schemas.microsoft.com/office/drawing/2014/main" val="1144770193"/>
                    </a:ext>
                  </a:extLst>
                </a:gridCol>
                <a:gridCol w="3539217">
                  <a:extLst>
                    <a:ext uri="{9D8B030D-6E8A-4147-A177-3AD203B41FA5}">
                      <a16:colId xmlns:a16="http://schemas.microsoft.com/office/drawing/2014/main" val="2430471026"/>
                    </a:ext>
                  </a:extLst>
                </a:gridCol>
                <a:gridCol w="3539217">
                  <a:extLst>
                    <a:ext uri="{9D8B030D-6E8A-4147-A177-3AD203B41FA5}">
                      <a16:colId xmlns:a16="http://schemas.microsoft.com/office/drawing/2014/main" val="1139673232"/>
                    </a:ext>
                  </a:extLst>
                </a:gridCol>
              </a:tblGrid>
              <a:tr h="1066388">
                <a:tc grid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5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16639"/>
                  </a:ext>
                </a:extLst>
              </a:tr>
              <a:tr h="87820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Learning Methods/ Models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Deterministic CNN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BCNN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Approximated BCNN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773143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331667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deterministic CNN diversity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980880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deterministic CNN entropy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32677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deterministic CNN entropy-diversity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234034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deterministic CNN margin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783945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BCNN BALD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33645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BCNN BvsSB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38789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BCNN predictive-entropy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87107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BCNN variation-ratio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6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3643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 BCNN BALD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166690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 BCNN BvsSB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6975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 BCNN predictive-entropy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83149"/>
                  </a:ext>
                </a:extLst>
              </a:tr>
              <a:tr h="4181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 BCNN variation-ratio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PK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63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49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gq7NOFAAAAAElFTkSuQmCC (790×590)">
            <a:extLst>
              <a:ext uri="{FF2B5EF4-FFF2-40B4-BE49-F238E27FC236}">
                <a16:creationId xmlns:a16="http://schemas.microsoft.com/office/drawing/2014/main" id="{3044FDF4-12D4-A225-C42F-369722D9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702"/>
            <a:ext cx="13944600" cy="1041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F4B96-10B6-075A-40B3-DA926FE9F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i1AwPTo7Q4AAAAASUVORK5CYII= (790×590)">
            <a:extLst>
              <a:ext uri="{FF2B5EF4-FFF2-40B4-BE49-F238E27FC236}">
                <a16:creationId xmlns:a16="http://schemas.microsoft.com/office/drawing/2014/main" id="{0E75AA05-043E-6571-3F9B-79ABDB34F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40" y="0"/>
            <a:ext cx="13821259" cy="1032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95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411</Words>
  <Application>Microsoft Office PowerPoint</Application>
  <PresentationFormat>Custom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Gothic Paneuropean</vt:lpstr>
      <vt:lpstr>Calibri</vt:lpstr>
      <vt:lpstr>Arial</vt:lpstr>
      <vt:lpstr>Century Gothic Paneuropean Bold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Adaptation for Early-Season Crop Mapping</dc:title>
  <cp:lastModifiedBy>Masabah Islam</cp:lastModifiedBy>
  <cp:revision>7</cp:revision>
  <dcterms:created xsi:type="dcterms:W3CDTF">2006-08-16T00:00:00Z</dcterms:created>
  <dcterms:modified xsi:type="dcterms:W3CDTF">2025-08-29T02:29:10Z</dcterms:modified>
  <dc:identifier>DAGvR0GWw_4</dc:identifier>
</cp:coreProperties>
</file>