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Barlow Condensed"/>
      <p:bold r:id="rId18"/>
      <p:boldItalic r:id="rId19"/>
    </p:embeddedFont>
    <p:embeddedFont>
      <p:font typeface="Open Sans"/>
      <p:bold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2" roundtripDataSignature="AMtx7mjJlXwzhepEnhtb+O09YSAYUAHk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BarlowCondensed-boldItalic.fntdata"/><Relationship Id="rId6" Type="http://schemas.openxmlformats.org/officeDocument/2006/relationships/slide" Target="slides/slide1.xml"/><Relationship Id="rId18" Type="http://schemas.openxmlformats.org/officeDocument/2006/relationships/font" Target="fonts/BarlowCondense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1792288" y="612775"/>
            <a:ext cx="5486400" cy="4114800"/>
          </a:xfrm>
          <a:prstGeom prst="rect">
            <a:avLst/>
          </a:prstGeom>
          <a:noFill/>
          <a:ln>
            <a:noFill/>
          </a:ln>
        </p:spPr>
      </p:sp>
      <p:sp>
        <p:nvSpPr>
          <p:cNvPr id="64" name="Google Shape;64;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5.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584318" y="3035914"/>
            <a:ext cx="4215172" cy="4215172"/>
          </a:xfrm>
          <a:custGeom>
            <a:rect b="b" l="l" r="r" t="t"/>
            <a:pathLst>
              <a:path extrusionOk="0" h="4215172" w="4215172">
                <a:moveTo>
                  <a:pt x="0" y="0"/>
                </a:moveTo>
                <a:lnTo>
                  <a:pt x="4215173" y="0"/>
                </a:lnTo>
                <a:lnTo>
                  <a:pt x="4215173" y="4215172"/>
                </a:lnTo>
                <a:lnTo>
                  <a:pt x="0" y="4215172"/>
                </a:lnTo>
                <a:lnTo>
                  <a:pt x="0" y="0"/>
                </a:lnTo>
                <a:close/>
              </a:path>
            </a:pathLst>
          </a:custGeom>
          <a:blipFill rotWithShape="1">
            <a:blip r:embed="rId3">
              <a:alphaModFix/>
            </a:blip>
            <a:stretch>
              <a:fillRect b="0" l="0" r="0" t="0"/>
            </a:stretch>
          </a:blipFill>
          <a:ln>
            <a:noFill/>
          </a:ln>
        </p:spPr>
      </p:sp>
      <p:grpSp>
        <p:nvGrpSpPr>
          <p:cNvPr id="85" name="Google Shape;85;p1"/>
          <p:cNvGrpSpPr/>
          <p:nvPr/>
        </p:nvGrpSpPr>
        <p:grpSpPr>
          <a:xfrm>
            <a:off x="17749838" y="7382819"/>
            <a:ext cx="47625" cy="1885006"/>
            <a:chOff x="0" y="-38100"/>
            <a:chExt cx="12543" cy="496462"/>
          </a:xfrm>
        </p:grpSpPr>
        <p:sp>
          <p:nvSpPr>
            <p:cNvPr id="86" name="Google Shape;86;p1"/>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87" name="Google Shape;87;p1"/>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8" name="Google Shape;88;p1"/>
          <p:cNvGrpSpPr/>
          <p:nvPr/>
        </p:nvGrpSpPr>
        <p:grpSpPr>
          <a:xfrm>
            <a:off x="17259300" y="9113639"/>
            <a:ext cx="1028700" cy="1173361"/>
            <a:chOff x="0" y="-38100"/>
            <a:chExt cx="270933" cy="309033"/>
          </a:xfrm>
        </p:grpSpPr>
        <p:sp>
          <p:nvSpPr>
            <p:cNvPr id="89" name="Google Shape;89;p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90" name="Google Shape;90;p1"/>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1" name="Google Shape;91;p1"/>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01</a:t>
            </a:r>
            <a:endParaRPr/>
          </a:p>
        </p:txBody>
      </p:sp>
      <p:sp>
        <p:nvSpPr>
          <p:cNvPr id="92" name="Google Shape;92;p1"/>
          <p:cNvSpPr txBox="1"/>
          <p:nvPr/>
        </p:nvSpPr>
        <p:spPr>
          <a:xfrm>
            <a:off x="7458852" y="2740639"/>
            <a:ext cx="8924186" cy="262324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15328" u="none" cap="none" strike="noStrike">
                <a:solidFill>
                  <a:srgbClr val="1F2020"/>
                </a:solidFill>
                <a:latin typeface="Barlow Condensed"/>
                <a:ea typeface="Barlow Condensed"/>
                <a:cs typeface="Barlow Condensed"/>
                <a:sym typeface="Barlow Condensed"/>
              </a:rPr>
              <a:t>Biweekly </a:t>
            </a:r>
            <a:endParaRPr/>
          </a:p>
        </p:txBody>
      </p:sp>
      <p:sp>
        <p:nvSpPr>
          <p:cNvPr id="93" name="Google Shape;93;p1"/>
          <p:cNvSpPr txBox="1"/>
          <p:nvPr/>
        </p:nvSpPr>
        <p:spPr>
          <a:xfrm>
            <a:off x="7458852" y="4627846"/>
            <a:ext cx="10588530" cy="262324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15328" u="none" cap="none" strike="noStrike">
                <a:solidFill>
                  <a:srgbClr val="02CDFF"/>
                </a:solidFill>
                <a:latin typeface="Barlow Condensed"/>
                <a:ea typeface="Barlow Condensed"/>
                <a:cs typeface="Barlow Condensed"/>
                <a:sym typeface="Barlow Condensed"/>
              </a:rPr>
              <a:t>Presentation</a:t>
            </a:r>
            <a:endParaRPr/>
          </a:p>
        </p:txBody>
      </p:sp>
      <p:sp>
        <p:nvSpPr>
          <p:cNvPr id="94" name="Google Shape;94;p1"/>
          <p:cNvSpPr txBox="1"/>
          <p:nvPr/>
        </p:nvSpPr>
        <p:spPr>
          <a:xfrm>
            <a:off x="7458852" y="7451280"/>
            <a:ext cx="9991498" cy="704828"/>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1" i="0" lang="en-US" sz="4125" u="none" cap="none" strike="noStrike">
                <a:solidFill>
                  <a:srgbClr val="1F2020"/>
                </a:solidFill>
                <a:latin typeface="Barlow Condensed"/>
                <a:ea typeface="Barlow Condensed"/>
                <a:cs typeface="Barlow Condensed"/>
                <a:sym typeface="Barlow Condensed"/>
              </a:rPr>
              <a:t> - Syed Wamiq ul Islam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10"/>
          <p:cNvGrpSpPr/>
          <p:nvPr/>
        </p:nvGrpSpPr>
        <p:grpSpPr>
          <a:xfrm>
            <a:off x="17749838" y="7382819"/>
            <a:ext cx="47625" cy="1885006"/>
            <a:chOff x="0" y="-38100"/>
            <a:chExt cx="12543" cy="496462"/>
          </a:xfrm>
        </p:grpSpPr>
        <p:sp>
          <p:nvSpPr>
            <p:cNvPr id="264" name="Google Shape;264;p10"/>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65" name="Google Shape;265;p10"/>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6" name="Google Shape;266;p10"/>
          <p:cNvGrpSpPr/>
          <p:nvPr/>
        </p:nvGrpSpPr>
        <p:grpSpPr>
          <a:xfrm>
            <a:off x="17259300" y="9113639"/>
            <a:ext cx="1028700" cy="1173361"/>
            <a:chOff x="0" y="-38100"/>
            <a:chExt cx="270933" cy="309033"/>
          </a:xfrm>
        </p:grpSpPr>
        <p:sp>
          <p:nvSpPr>
            <p:cNvPr id="267" name="Google Shape;267;p10"/>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68" name="Google Shape;268;p10"/>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9" name="Google Shape;269;p10"/>
          <p:cNvSpPr/>
          <p:nvPr/>
        </p:nvSpPr>
        <p:spPr>
          <a:xfrm>
            <a:off x="1421231" y="2016125"/>
            <a:ext cx="4774171" cy="7242175"/>
          </a:xfrm>
          <a:custGeom>
            <a:rect b="b" l="l" r="r" t="t"/>
            <a:pathLst>
              <a:path extrusionOk="0" h="7242175" w="4774171">
                <a:moveTo>
                  <a:pt x="0" y="0"/>
                </a:moveTo>
                <a:lnTo>
                  <a:pt x="4774171" y="0"/>
                </a:lnTo>
                <a:lnTo>
                  <a:pt x="4774171" y="7242175"/>
                </a:lnTo>
                <a:lnTo>
                  <a:pt x="0" y="7242175"/>
                </a:lnTo>
                <a:lnTo>
                  <a:pt x="0" y="0"/>
                </a:lnTo>
                <a:close/>
              </a:path>
            </a:pathLst>
          </a:custGeom>
          <a:blipFill rotWithShape="1">
            <a:blip r:embed="rId3">
              <a:alphaModFix/>
            </a:blip>
            <a:stretch>
              <a:fillRect b="0" l="0" r="0" t="0"/>
            </a:stretch>
          </a:blipFill>
          <a:ln>
            <a:noFill/>
          </a:ln>
        </p:spPr>
      </p:sp>
      <p:sp>
        <p:nvSpPr>
          <p:cNvPr id="270" name="Google Shape;270;p10"/>
          <p:cNvSpPr/>
          <p:nvPr/>
        </p:nvSpPr>
        <p:spPr>
          <a:xfrm>
            <a:off x="6195402" y="2016125"/>
            <a:ext cx="4298347" cy="3445240"/>
          </a:xfrm>
          <a:custGeom>
            <a:rect b="b" l="l" r="r" t="t"/>
            <a:pathLst>
              <a:path extrusionOk="0" h="3445240" w="4298347">
                <a:moveTo>
                  <a:pt x="0" y="0"/>
                </a:moveTo>
                <a:lnTo>
                  <a:pt x="4298347" y="0"/>
                </a:lnTo>
                <a:lnTo>
                  <a:pt x="4298347" y="3445240"/>
                </a:lnTo>
                <a:lnTo>
                  <a:pt x="0" y="3445240"/>
                </a:lnTo>
                <a:lnTo>
                  <a:pt x="0" y="0"/>
                </a:lnTo>
                <a:close/>
              </a:path>
            </a:pathLst>
          </a:custGeom>
          <a:blipFill rotWithShape="1">
            <a:blip r:embed="rId4">
              <a:alphaModFix/>
            </a:blip>
            <a:stretch>
              <a:fillRect b="0" l="0" r="0" t="0"/>
            </a:stretch>
          </a:blipFill>
          <a:ln>
            <a:noFill/>
          </a:ln>
        </p:spPr>
      </p:sp>
      <p:sp>
        <p:nvSpPr>
          <p:cNvPr id="271" name="Google Shape;271;p10"/>
          <p:cNvSpPr/>
          <p:nvPr/>
        </p:nvSpPr>
        <p:spPr>
          <a:xfrm>
            <a:off x="6195402" y="5461365"/>
            <a:ext cx="4189661" cy="3789251"/>
          </a:xfrm>
          <a:custGeom>
            <a:rect b="b" l="l" r="r" t="t"/>
            <a:pathLst>
              <a:path extrusionOk="0" h="3789251" w="4189661">
                <a:moveTo>
                  <a:pt x="0" y="0"/>
                </a:moveTo>
                <a:lnTo>
                  <a:pt x="4189661" y="0"/>
                </a:lnTo>
                <a:lnTo>
                  <a:pt x="4189661" y="3789251"/>
                </a:lnTo>
                <a:lnTo>
                  <a:pt x="0" y="3789251"/>
                </a:lnTo>
                <a:lnTo>
                  <a:pt x="0" y="0"/>
                </a:lnTo>
                <a:close/>
              </a:path>
            </a:pathLst>
          </a:custGeom>
          <a:blipFill rotWithShape="1">
            <a:blip r:embed="rId5">
              <a:alphaModFix/>
            </a:blip>
            <a:stretch>
              <a:fillRect b="0" l="0" r="0" t="0"/>
            </a:stretch>
          </a:blipFill>
          <a:ln>
            <a:noFill/>
          </a:ln>
        </p:spPr>
      </p:sp>
      <p:sp>
        <p:nvSpPr>
          <p:cNvPr id="272" name="Google Shape;272;p10"/>
          <p:cNvSpPr/>
          <p:nvPr/>
        </p:nvSpPr>
        <p:spPr>
          <a:xfrm>
            <a:off x="10776362" y="6048157"/>
            <a:ext cx="6304337" cy="3065484"/>
          </a:xfrm>
          <a:custGeom>
            <a:rect b="b" l="l" r="r" t="t"/>
            <a:pathLst>
              <a:path extrusionOk="0" h="3065484" w="6304337">
                <a:moveTo>
                  <a:pt x="0" y="0"/>
                </a:moveTo>
                <a:lnTo>
                  <a:pt x="6304337" y="0"/>
                </a:lnTo>
                <a:lnTo>
                  <a:pt x="6304337" y="3065484"/>
                </a:lnTo>
                <a:lnTo>
                  <a:pt x="0" y="3065484"/>
                </a:lnTo>
                <a:lnTo>
                  <a:pt x="0" y="0"/>
                </a:lnTo>
                <a:close/>
              </a:path>
            </a:pathLst>
          </a:custGeom>
          <a:blipFill rotWithShape="1">
            <a:blip r:embed="rId6">
              <a:alphaModFix/>
            </a:blip>
            <a:stretch>
              <a:fillRect b="0" l="0" r="0" t="0"/>
            </a:stretch>
          </a:blipFill>
          <a:ln>
            <a:noFill/>
          </a:ln>
        </p:spPr>
      </p:sp>
      <p:sp>
        <p:nvSpPr>
          <p:cNvPr id="273" name="Google Shape;273;p10"/>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10</a:t>
            </a:r>
            <a:endParaRPr/>
          </a:p>
        </p:txBody>
      </p:sp>
      <p:sp>
        <p:nvSpPr>
          <p:cNvPr id="274" name="Google Shape;274;p10"/>
          <p:cNvSpPr txBox="1"/>
          <p:nvPr/>
        </p:nvSpPr>
        <p:spPr>
          <a:xfrm>
            <a:off x="10776425" y="1978025"/>
            <a:ext cx="6304200" cy="3746100"/>
          </a:xfrm>
          <a:prstGeom prst="rect">
            <a:avLst/>
          </a:prstGeom>
          <a:noFill/>
          <a:ln>
            <a:noFill/>
          </a:ln>
        </p:spPr>
        <p:txBody>
          <a:bodyPr anchorCtr="0" anchor="t" bIns="0" lIns="0" spcFirstLastPara="1" rIns="0" wrap="square" tIns="0">
            <a:spAutoFit/>
          </a:bodyPr>
          <a:lstStyle/>
          <a:p>
            <a:pPr indent="0" lvl="0" marL="0" marR="0" rtl="0" algn="l">
              <a:lnSpc>
                <a:spcPct val="140035"/>
              </a:lnSpc>
              <a:spcBef>
                <a:spcPts val="0"/>
              </a:spcBef>
              <a:spcAft>
                <a:spcPts val="0"/>
              </a:spcAft>
              <a:buNone/>
            </a:pPr>
            <a:r>
              <a:rPr b="0" i="0" lang="en-US" sz="2253" u="none" cap="none" strike="noStrike">
                <a:solidFill>
                  <a:srgbClr val="1F2020"/>
                </a:solidFill>
                <a:latin typeface="Open Sans"/>
                <a:ea typeface="Open Sans"/>
                <a:cs typeface="Open Sans"/>
                <a:sym typeface="Open Sans"/>
              </a:rPr>
              <a:t>Implemented a CNN for the </a:t>
            </a:r>
            <a:r>
              <a:rPr b="1" i="0" lang="en-US" sz="2253" u="none" cap="none" strike="noStrike">
                <a:solidFill>
                  <a:srgbClr val="1F2020"/>
                </a:solidFill>
                <a:latin typeface="Open Sans"/>
                <a:ea typeface="Open Sans"/>
                <a:cs typeface="Open Sans"/>
                <a:sym typeface="Open Sans"/>
              </a:rPr>
              <a:t>CIFAR-10</a:t>
            </a:r>
            <a:r>
              <a:rPr b="0" i="0" lang="en-US" sz="2253" u="none" cap="none" strike="noStrike">
                <a:solidFill>
                  <a:srgbClr val="1F2020"/>
                </a:solidFill>
                <a:latin typeface="Open Sans"/>
                <a:ea typeface="Open Sans"/>
                <a:cs typeface="Open Sans"/>
                <a:sym typeface="Open Sans"/>
              </a:rPr>
              <a:t> dataset to classify images into 10 categories, and trained it using labeled image data. </a:t>
            </a:r>
            <a:endParaRPr/>
          </a:p>
          <a:p>
            <a:pPr indent="0" lvl="0" marL="0" marR="0" rtl="0" algn="l">
              <a:lnSpc>
                <a:spcPct val="140035"/>
              </a:lnSpc>
              <a:spcBef>
                <a:spcPts val="0"/>
              </a:spcBef>
              <a:spcAft>
                <a:spcPts val="0"/>
              </a:spcAft>
              <a:buNone/>
            </a:pPr>
            <a:r>
              <a:t/>
            </a:r>
            <a:endParaRPr b="0" i="0" sz="2253" u="none" cap="none" strike="noStrike">
              <a:solidFill>
                <a:srgbClr val="1F2020"/>
              </a:solidFill>
              <a:latin typeface="Open Sans"/>
              <a:ea typeface="Open Sans"/>
              <a:cs typeface="Open Sans"/>
              <a:sym typeface="Open Sans"/>
            </a:endParaRPr>
          </a:p>
          <a:p>
            <a:pPr indent="0" lvl="0" marL="0" marR="0" rtl="0" algn="l">
              <a:lnSpc>
                <a:spcPct val="140035"/>
              </a:lnSpc>
              <a:spcBef>
                <a:spcPts val="0"/>
              </a:spcBef>
              <a:spcAft>
                <a:spcPts val="0"/>
              </a:spcAft>
              <a:buNone/>
            </a:pPr>
            <a:r>
              <a:rPr b="0" i="0" lang="en-US" sz="2253" u="none" cap="none" strike="noStrike">
                <a:solidFill>
                  <a:srgbClr val="1F2020"/>
                </a:solidFill>
                <a:latin typeface="Open Sans"/>
                <a:ea typeface="Open Sans"/>
                <a:cs typeface="Open Sans"/>
                <a:sym typeface="Open Sans"/>
              </a:rPr>
              <a:t>Also studied and implemented a prebuilt </a:t>
            </a:r>
            <a:r>
              <a:rPr b="1" i="0" lang="en-US" sz="2253" u="none" cap="none" strike="noStrike">
                <a:solidFill>
                  <a:srgbClr val="1F2020"/>
                </a:solidFill>
                <a:latin typeface="Open Sans"/>
                <a:ea typeface="Open Sans"/>
                <a:cs typeface="Open Sans"/>
                <a:sym typeface="Open Sans"/>
              </a:rPr>
              <a:t>ResNet</a:t>
            </a:r>
            <a:r>
              <a:rPr b="0" i="0" lang="en-US" sz="2253" u="none" cap="none" strike="noStrike">
                <a:solidFill>
                  <a:srgbClr val="1F2020"/>
                </a:solidFill>
                <a:latin typeface="Open Sans"/>
                <a:ea typeface="Open Sans"/>
                <a:cs typeface="Open Sans"/>
                <a:sym typeface="Open Sans"/>
              </a:rPr>
              <a:t> model to compare performance and understand how deep residual connections improve training in deeper networks.</a:t>
            </a:r>
            <a:endParaRPr/>
          </a:p>
        </p:txBody>
      </p:sp>
      <p:sp>
        <p:nvSpPr>
          <p:cNvPr id="275" name="Google Shape;275;p10"/>
          <p:cNvSpPr txBox="1"/>
          <p:nvPr/>
        </p:nvSpPr>
        <p:spPr>
          <a:xfrm>
            <a:off x="3344275" y="1095375"/>
            <a:ext cx="11599450"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545454"/>
                </a:solidFill>
                <a:latin typeface="Barlow Condensed"/>
                <a:ea typeface="Barlow Condensed"/>
                <a:cs typeface="Barlow Condensed"/>
                <a:sym typeface="Barlow Condensed"/>
              </a:rPr>
              <a:t>Convolutional Neural Networks (CNNs)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pSp>
        <p:nvGrpSpPr>
          <p:cNvPr id="280" name="Google Shape;280;p11"/>
          <p:cNvGrpSpPr/>
          <p:nvPr/>
        </p:nvGrpSpPr>
        <p:grpSpPr>
          <a:xfrm>
            <a:off x="17749838" y="7382819"/>
            <a:ext cx="47625" cy="1885006"/>
            <a:chOff x="0" y="-38100"/>
            <a:chExt cx="12543" cy="496462"/>
          </a:xfrm>
        </p:grpSpPr>
        <p:sp>
          <p:nvSpPr>
            <p:cNvPr id="281" name="Google Shape;281;p11"/>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82" name="Google Shape;282;p11"/>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3" name="Google Shape;283;p11"/>
          <p:cNvGrpSpPr/>
          <p:nvPr/>
        </p:nvGrpSpPr>
        <p:grpSpPr>
          <a:xfrm>
            <a:off x="17259300" y="9113639"/>
            <a:ext cx="1028700" cy="1173361"/>
            <a:chOff x="0" y="-38100"/>
            <a:chExt cx="270933" cy="309033"/>
          </a:xfrm>
        </p:grpSpPr>
        <p:sp>
          <p:nvSpPr>
            <p:cNvPr id="284" name="Google Shape;284;p1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85" name="Google Shape;285;p11"/>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6" name="Google Shape;286;p11"/>
          <p:cNvSpPr/>
          <p:nvPr/>
        </p:nvSpPr>
        <p:spPr>
          <a:xfrm>
            <a:off x="1979441" y="3788857"/>
            <a:ext cx="14329118" cy="6089875"/>
          </a:xfrm>
          <a:custGeom>
            <a:rect b="b" l="l" r="r" t="t"/>
            <a:pathLst>
              <a:path extrusionOk="0" h="6089875" w="14329118">
                <a:moveTo>
                  <a:pt x="0" y="0"/>
                </a:moveTo>
                <a:lnTo>
                  <a:pt x="14329118" y="0"/>
                </a:lnTo>
                <a:lnTo>
                  <a:pt x="14329118" y="6089875"/>
                </a:lnTo>
                <a:lnTo>
                  <a:pt x="0" y="6089875"/>
                </a:lnTo>
                <a:lnTo>
                  <a:pt x="0" y="0"/>
                </a:lnTo>
                <a:close/>
              </a:path>
            </a:pathLst>
          </a:custGeom>
          <a:blipFill rotWithShape="1">
            <a:blip r:embed="rId3">
              <a:alphaModFix/>
            </a:blip>
            <a:stretch>
              <a:fillRect b="0" l="0" r="0" t="0"/>
            </a:stretch>
          </a:blipFill>
          <a:ln>
            <a:noFill/>
          </a:ln>
        </p:spPr>
      </p:sp>
      <p:sp>
        <p:nvSpPr>
          <p:cNvPr id="287" name="Google Shape;287;p11"/>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11</a:t>
            </a:r>
            <a:endParaRPr/>
          </a:p>
        </p:txBody>
      </p:sp>
      <p:sp>
        <p:nvSpPr>
          <p:cNvPr id="288" name="Google Shape;288;p11"/>
          <p:cNvSpPr txBox="1"/>
          <p:nvPr/>
        </p:nvSpPr>
        <p:spPr>
          <a:xfrm>
            <a:off x="1979441" y="2311707"/>
            <a:ext cx="14544333" cy="1172192"/>
          </a:xfrm>
          <a:prstGeom prst="rect">
            <a:avLst/>
          </a:prstGeom>
          <a:noFill/>
          <a:ln>
            <a:noFill/>
          </a:ln>
        </p:spPr>
        <p:txBody>
          <a:bodyPr anchorCtr="0" anchor="t" bIns="0" lIns="0" spcFirstLastPara="1" rIns="0" wrap="square" tIns="0">
            <a:spAutoFit/>
          </a:bodyPr>
          <a:lstStyle/>
          <a:p>
            <a:pPr indent="0" lvl="0" marL="0" marR="0" rtl="0" algn="l">
              <a:lnSpc>
                <a:spcPct val="140035"/>
              </a:lnSpc>
              <a:spcBef>
                <a:spcPts val="0"/>
              </a:spcBef>
              <a:spcAft>
                <a:spcPts val="0"/>
              </a:spcAft>
              <a:buNone/>
            </a:pPr>
            <a:r>
              <a:rPr b="0" i="0" lang="en-US" sz="2253" u="none" cap="none" strike="noStrike">
                <a:solidFill>
                  <a:srgbClr val="1F2020"/>
                </a:solidFill>
                <a:latin typeface="Open Sans"/>
                <a:ea typeface="Open Sans"/>
                <a:cs typeface="Open Sans"/>
                <a:sym typeface="Open Sans"/>
              </a:rPr>
              <a:t>Studied the effects of changing hyperparameters such as learning rate, batch size, optimizer, and regularization techniques on the model’s accuracy. Observed how these choices influence training speed, overfitting, and overall performance on the test set.</a:t>
            </a:r>
            <a:endParaRPr/>
          </a:p>
        </p:txBody>
      </p:sp>
      <p:sp>
        <p:nvSpPr>
          <p:cNvPr id="289" name="Google Shape;289;p11"/>
          <p:cNvSpPr txBox="1"/>
          <p:nvPr/>
        </p:nvSpPr>
        <p:spPr>
          <a:xfrm>
            <a:off x="3344275" y="1095375"/>
            <a:ext cx="11599450"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545454"/>
                </a:solidFill>
                <a:latin typeface="Barlow Condensed"/>
                <a:ea typeface="Barlow Condensed"/>
                <a:cs typeface="Barlow Condensed"/>
                <a:sym typeface="Barlow Condensed"/>
              </a:rPr>
              <a:t>Convolutional Neural Networks (CNNs)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2"/>
          <p:cNvSpPr/>
          <p:nvPr/>
        </p:nvSpPr>
        <p:spPr>
          <a:xfrm>
            <a:off x="2584318" y="3035914"/>
            <a:ext cx="4215172" cy="4215172"/>
          </a:xfrm>
          <a:custGeom>
            <a:rect b="b" l="l" r="r" t="t"/>
            <a:pathLst>
              <a:path extrusionOk="0" h="4215172" w="4215172">
                <a:moveTo>
                  <a:pt x="0" y="0"/>
                </a:moveTo>
                <a:lnTo>
                  <a:pt x="4215173" y="0"/>
                </a:lnTo>
                <a:lnTo>
                  <a:pt x="4215173" y="4215172"/>
                </a:lnTo>
                <a:lnTo>
                  <a:pt x="0" y="4215172"/>
                </a:lnTo>
                <a:lnTo>
                  <a:pt x="0" y="0"/>
                </a:lnTo>
                <a:close/>
              </a:path>
            </a:pathLst>
          </a:custGeom>
          <a:blipFill rotWithShape="1">
            <a:blip r:embed="rId3">
              <a:alphaModFix/>
            </a:blip>
            <a:stretch>
              <a:fillRect b="0" l="0" r="0" t="0"/>
            </a:stretch>
          </a:blipFill>
          <a:ln>
            <a:noFill/>
          </a:ln>
        </p:spPr>
      </p:sp>
      <p:grpSp>
        <p:nvGrpSpPr>
          <p:cNvPr id="295" name="Google Shape;295;p12"/>
          <p:cNvGrpSpPr/>
          <p:nvPr/>
        </p:nvGrpSpPr>
        <p:grpSpPr>
          <a:xfrm>
            <a:off x="17749838" y="7382819"/>
            <a:ext cx="47625" cy="1885006"/>
            <a:chOff x="0" y="-38100"/>
            <a:chExt cx="12543" cy="496462"/>
          </a:xfrm>
        </p:grpSpPr>
        <p:sp>
          <p:nvSpPr>
            <p:cNvPr id="296" name="Google Shape;296;p12"/>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97" name="Google Shape;297;p12"/>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8" name="Google Shape;298;p12"/>
          <p:cNvGrpSpPr/>
          <p:nvPr/>
        </p:nvGrpSpPr>
        <p:grpSpPr>
          <a:xfrm>
            <a:off x="17259300" y="9113639"/>
            <a:ext cx="1028700" cy="1173361"/>
            <a:chOff x="0" y="-38100"/>
            <a:chExt cx="270933" cy="309033"/>
          </a:xfrm>
        </p:grpSpPr>
        <p:sp>
          <p:nvSpPr>
            <p:cNvPr id="299" name="Google Shape;299;p1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300" name="Google Shape;300;p12"/>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1" name="Google Shape;301;p12"/>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12</a:t>
            </a:r>
            <a:endParaRPr/>
          </a:p>
        </p:txBody>
      </p:sp>
      <p:sp>
        <p:nvSpPr>
          <p:cNvPr id="302" name="Google Shape;302;p12"/>
          <p:cNvSpPr txBox="1"/>
          <p:nvPr/>
        </p:nvSpPr>
        <p:spPr>
          <a:xfrm>
            <a:off x="7458852" y="3684242"/>
            <a:ext cx="10588530" cy="262324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15328" u="none" cap="none" strike="noStrike">
                <a:solidFill>
                  <a:srgbClr val="02CDFF"/>
                </a:solidFill>
                <a:latin typeface="Barlow Condensed"/>
                <a:ea typeface="Barlow Condensed"/>
                <a:cs typeface="Barlow Condensed"/>
                <a:sym typeface="Barlow Condensed"/>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2"/>
          <p:cNvGrpSpPr/>
          <p:nvPr/>
        </p:nvGrpSpPr>
        <p:grpSpPr>
          <a:xfrm>
            <a:off x="17749838" y="7382819"/>
            <a:ext cx="47625" cy="1885006"/>
            <a:chOff x="0" y="-38100"/>
            <a:chExt cx="12543" cy="496462"/>
          </a:xfrm>
        </p:grpSpPr>
        <p:sp>
          <p:nvSpPr>
            <p:cNvPr id="100" name="Google Shape;100;p2"/>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01" name="Google Shape;101;p2"/>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 name="Google Shape;102;p2"/>
          <p:cNvGrpSpPr/>
          <p:nvPr/>
        </p:nvGrpSpPr>
        <p:grpSpPr>
          <a:xfrm>
            <a:off x="17259300" y="9113639"/>
            <a:ext cx="1028700" cy="1173361"/>
            <a:chOff x="0" y="-38100"/>
            <a:chExt cx="270933" cy="309033"/>
          </a:xfrm>
        </p:grpSpPr>
        <p:sp>
          <p:nvSpPr>
            <p:cNvPr id="103" name="Google Shape;103;p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04" name="Google Shape;104;p2"/>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5" name="Google Shape;105;p2"/>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02</a:t>
            </a:r>
            <a:endParaRPr/>
          </a:p>
        </p:txBody>
      </p:sp>
      <p:sp>
        <p:nvSpPr>
          <p:cNvPr id="106" name="Google Shape;106;p2"/>
          <p:cNvSpPr txBox="1"/>
          <p:nvPr/>
        </p:nvSpPr>
        <p:spPr>
          <a:xfrm>
            <a:off x="5424049" y="875931"/>
            <a:ext cx="7439902"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02CDFF"/>
                </a:solidFill>
                <a:latin typeface="Barlow Condensed"/>
                <a:ea typeface="Barlow Condensed"/>
                <a:cs typeface="Barlow Condensed"/>
                <a:sym typeface="Barlow Condensed"/>
              </a:rPr>
              <a:t>Topics covered so far</a:t>
            </a:r>
            <a:endParaRPr/>
          </a:p>
        </p:txBody>
      </p:sp>
      <p:grpSp>
        <p:nvGrpSpPr>
          <p:cNvPr id="107" name="Google Shape;107;p2"/>
          <p:cNvGrpSpPr/>
          <p:nvPr/>
        </p:nvGrpSpPr>
        <p:grpSpPr>
          <a:xfrm>
            <a:off x="1028700" y="2351318"/>
            <a:ext cx="945746" cy="1147609"/>
            <a:chOff x="0" y="-38100"/>
            <a:chExt cx="178502" cy="216602"/>
          </a:xfrm>
        </p:grpSpPr>
        <p:sp>
          <p:nvSpPr>
            <p:cNvPr id="108" name="Google Shape;108;p2"/>
            <p:cNvSpPr/>
            <p:nvPr/>
          </p:nvSpPr>
          <p:spPr>
            <a:xfrm>
              <a:off x="0" y="0"/>
              <a:ext cx="178502" cy="178502"/>
            </a:xfrm>
            <a:custGeom>
              <a:rect b="b" l="l" r="r" t="t"/>
              <a:pathLst>
                <a:path extrusionOk="0" h="178502" w="178502">
                  <a:moveTo>
                    <a:pt x="0" y="0"/>
                  </a:moveTo>
                  <a:lnTo>
                    <a:pt x="178502" y="0"/>
                  </a:lnTo>
                  <a:lnTo>
                    <a:pt x="178502" y="178502"/>
                  </a:lnTo>
                  <a:lnTo>
                    <a:pt x="0" y="178502"/>
                  </a:lnTo>
                  <a:close/>
                </a:path>
              </a:pathLst>
            </a:custGeom>
            <a:gradFill>
              <a:gsLst>
                <a:gs pos="0">
                  <a:srgbClr val="45D0FC"/>
                </a:gs>
                <a:gs pos="100000">
                  <a:srgbClr val="085DA0"/>
                </a:gs>
              </a:gsLst>
              <a:lin ang="2700000" scaled="0"/>
            </a:gradFill>
            <a:ln>
              <a:noFill/>
            </a:ln>
          </p:spPr>
        </p:sp>
        <p:sp>
          <p:nvSpPr>
            <p:cNvPr id="109" name="Google Shape;109;p2"/>
            <p:cNvSpPr txBox="1"/>
            <p:nvPr/>
          </p:nvSpPr>
          <p:spPr>
            <a:xfrm>
              <a:off x="0" y="-38100"/>
              <a:ext cx="178502" cy="2166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0" name="Google Shape;110;p2"/>
          <p:cNvSpPr txBox="1"/>
          <p:nvPr/>
        </p:nvSpPr>
        <p:spPr>
          <a:xfrm>
            <a:off x="1155432" y="2781496"/>
            <a:ext cx="692282" cy="431967"/>
          </a:xfrm>
          <a:prstGeom prst="rect">
            <a:avLst/>
          </a:prstGeom>
          <a:noFill/>
          <a:ln>
            <a:noFill/>
          </a:ln>
        </p:spPr>
        <p:txBody>
          <a:bodyPr anchorCtr="0" anchor="t" bIns="0" lIns="0" spcFirstLastPara="1" rIns="0" wrap="square" tIns="0">
            <a:spAutoFit/>
          </a:bodyPr>
          <a:lstStyle/>
          <a:p>
            <a:pPr indent="0" lvl="0" marL="0" marR="0" rtl="0" algn="ctr">
              <a:lnSpc>
                <a:spcPct val="140023"/>
              </a:lnSpc>
              <a:spcBef>
                <a:spcPts val="0"/>
              </a:spcBef>
              <a:spcAft>
                <a:spcPts val="0"/>
              </a:spcAft>
              <a:buNone/>
            </a:pPr>
            <a:r>
              <a:rPr b="1" i="0" lang="en-US" sz="2511" u="none" cap="none" strike="noStrike">
                <a:solidFill>
                  <a:srgbClr val="FFFFFF"/>
                </a:solidFill>
                <a:latin typeface="Open Sans"/>
                <a:ea typeface="Open Sans"/>
                <a:cs typeface="Open Sans"/>
                <a:sym typeface="Open Sans"/>
              </a:rPr>
              <a:t>01</a:t>
            </a:r>
            <a:endParaRPr/>
          </a:p>
        </p:txBody>
      </p:sp>
      <p:sp>
        <p:nvSpPr>
          <p:cNvPr id="111" name="Google Shape;111;p2"/>
          <p:cNvSpPr txBox="1"/>
          <p:nvPr/>
        </p:nvSpPr>
        <p:spPr>
          <a:xfrm>
            <a:off x="2296946" y="2693516"/>
            <a:ext cx="4660949" cy="580138"/>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409" u="none" cap="none" strike="noStrike">
                <a:solidFill>
                  <a:srgbClr val="02CDFF"/>
                </a:solidFill>
                <a:latin typeface="Open Sans"/>
                <a:ea typeface="Open Sans"/>
                <a:cs typeface="Open Sans"/>
                <a:sym typeface="Open Sans"/>
              </a:rPr>
              <a:t>Perceptrons / MLPs</a:t>
            </a:r>
            <a:endParaRPr/>
          </a:p>
        </p:txBody>
      </p:sp>
      <p:grpSp>
        <p:nvGrpSpPr>
          <p:cNvPr id="112" name="Google Shape;112;p2"/>
          <p:cNvGrpSpPr/>
          <p:nvPr/>
        </p:nvGrpSpPr>
        <p:grpSpPr>
          <a:xfrm>
            <a:off x="1028700" y="4905351"/>
            <a:ext cx="945746" cy="1147609"/>
            <a:chOff x="0" y="-38100"/>
            <a:chExt cx="178502" cy="216602"/>
          </a:xfrm>
        </p:grpSpPr>
        <p:sp>
          <p:nvSpPr>
            <p:cNvPr id="113" name="Google Shape;113;p2"/>
            <p:cNvSpPr/>
            <p:nvPr/>
          </p:nvSpPr>
          <p:spPr>
            <a:xfrm>
              <a:off x="0" y="0"/>
              <a:ext cx="178502" cy="178502"/>
            </a:xfrm>
            <a:custGeom>
              <a:rect b="b" l="l" r="r" t="t"/>
              <a:pathLst>
                <a:path extrusionOk="0" h="178502" w="178502">
                  <a:moveTo>
                    <a:pt x="0" y="0"/>
                  </a:moveTo>
                  <a:lnTo>
                    <a:pt x="178502" y="0"/>
                  </a:lnTo>
                  <a:lnTo>
                    <a:pt x="178502" y="178502"/>
                  </a:lnTo>
                  <a:lnTo>
                    <a:pt x="0" y="178502"/>
                  </a:lnTo>
                  <a:close/>
                </a:path>
              </a:pathLst>
            </a:custGeom>
            <a:gradFill>
              <a:gsLst>
                <a:gs pos="0">
                  <a:srgbClr val="45D0FC"/>
                </a:gs>
                <a:gs pos="100000">
                  <a:srgbClr val="085DA0"/>
                </a:gs>
              </a:gsLst>
              <a:lin ang="2700000" scaled="0"/>
            </a:gradFill>
            <a:ln>
              <a:noFill/>
            </a:ln>
          </p:spPr>
        </p:sp>
        <p:sp>
          <p:nvSpPr>
            <p:cNvPr id="114" name="Google Shape;114;p2"/>
            <p:cNvSpPr txBox="1"/>
            <p:nvPr/>
          </p:nvSpPr>
          <p:spPr>
            <a:xfrm>
              <a:off x="0" y="-38100"/>
              <a:ext cx="178502" cy="2166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5" name="Google Shape;115;p2"/>
          <p:cNvSpPr txBox="1"/>
          <p:nvPr/>
        </p:nvSpPr>
        <p:spPr>
          <a:xfrm>
            <a:off x="1155432" y="5335529"/>
            <a:ext cx="692282" cy="431967"/>
          </a:xfrm>
          <a:prstGeom prst="rect">
            <a:avLst/>
          </a:prstGeom>
          <a:noFill/>
          <a:ln>
            <a:noFill/>
          </a:ln>
        </p:spPr>
        <p:txBody>
          <a:bodyPr anchorCtr="0" anchor="t" bIns="0" lIns="0" spcFirstLastPara="1" rIns="0" wrap="square" tIns="0">
            <a:spAutoFit/>
          </a:bodyPr>
          <a:lstStyle/>
          <a:p>
            <a:pPr indent="0" lvl="0" marL="0" marR="0" rtl="0" algn="ctr">
              <a:lnSpc>
                <a:spcPct val="140023"/>
              </a:lnSpc>
              <a:spcBef>
                <a:spcPts val="0"/>
              </a:spcBef>
              <a:spcAft>
                <a:spcPts val="0"/>
              </a:spcAft>
              <a:buNone/>
            </a:pPr>
            <a:r>
              <a:rPr b="1" i="0" lang="en-US" sz="2511" u="none" cap="none" strike="noStrike">
                <a:solidFill>
                  <a:srgbClr val="FFFFFF"/>
                </a:solidFill>
                <a:latin typeface="Open Sans"/>
                <a:ea typeface="Open Sans"/>
                <a:cs typeface="Open Sans"/>
                <a:sym typeface="Open Sans"/>
              </a:rPr>
              <a:t>02</a:t>
            </a:r>
            <a:endParaRPr/>
          </a:p>
        </p:txBody>
      </p:sp>
      <p:grpSp>
        <p:nvGrpSpPr>
          <p:cNvPr id="116" name="Google Shape;116;p2"/>
          <p:cNvGrpSpPr/>
          <p:nvPr/>
        </p:nvGrpSpPr>
        <p:grpSpPr>
          <a:xfrm>
            <a:off x="1028700" y="7459385"/>
            <a:ext cx="945746" cy="1147609"/>
            <a:chOff x="0" y="-38100"/>
            <a:chExt cx="178502" cy="216602"/>
          </a:xfrm>
        </p:grpSpPr>
        <p:sp>
          <p:nvSpPr>
            <p:cNvPr id="117" name="Google Shape;117;p2"/>
            <p:cNvSpPr/>
            <p:nvPr/>
          </p:nvSpPr>
          <p:spPr>
            <a:xfrm>
              <a:off x="0" y="0"/>
              <a:ext cx="178502" cy="178502"/>
            </a:xfrm>
            <a:custGeom>
              <a:rect b="b" l="l" r="r" t="t"/>
              <a:pathLst>
                <a:path extrusionOk="0" h="178502" w="178502">
                  <a:moveTo>
                    <a:pt x="0" y="0"/>
                  </a:moveTo>
                  <a:lnTo>
                    <a:pt x="178502" y="0"/>
                  </a:lnTo>
                  <a:lnTo>
                    <a:pt x="178502" y="178502"/>
                  </a:lnTo>
                  <a:lnTo>
                    <a:pt x="0" y="178502"/>
                  </a:lnTo>
                  <a:close/>
                </a:path>
              </a:pathLst>
            </a:custGeom>
            <a:gradFill>
              <a:gsLst>
                <a:gs pos="0">
                  <a:srgbClr val="45D0FC"/>
                </a:gs>
                <a:gs pos="100000">
                  <a:srgbClr val="085DA0"/>
                </a:gs>
              </a:gsLst>
              <a:lin ang="2700000" scaled="0"/>
            </a:gradFill>
            <a:ln>
              <a:noFill/>
            </a:ln>
          </p:spPr>
        </p:sp>
        <p:sp>
          <p:nvSpPr>
            <p:cNvPr id="118" name="Google Shape;118;p2"/>
            <p:cNvSpPr txBox="1"/>
            <p:nvPr/>
          </p:nvSpPr>
          <p:spPr>
            <a:xfrm>
              <a:off x="0" y="-38100"/>
              <a:ext cx="178502" cy="2166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9" name="Google Shape;119;p2"/>
          <p:cNvSpPr txBox="1"/>
          <p:nvPr/>
        </p:nvSpPr>
        <p:spPr>
          <a:xfrm>
            <a:off x="1155432" y="7889562"/>
            <a:ext cx="692282" cy="431967"/>
          </a:xfrm>
          <a:prstGeom prst="rect">
            <a:avLst/>
          </a:prstGeom>
          <a:noFill/>
          <a:ln>
            <a:noFill/>
          </a:ln>
        </p:spPr>
        <p:txBody>
          <a:bodyPr anchorCtr="0" anchor="t" bIns="0" lIns="0" spcFirstLastPara="1" rIns="0" wrap="square" tIns="0">
            <a:spAutoFit/>
          </a:bodyPr>
          <a:lstStyle/>
          <a:p>
            <a:pPr indent="0" lvl="0" marL="0" marR="0" rtl="0" algn="ctr">
              <a:lnSpc>
                <a:spcPct val="140023"/>
              </a:lnSpc>
              <a:spcBef>
                <a:spcPts val="0"/>
              </a:spcBef>
              <a:spcAft>
                <a:spcPts val="0"/>
              </a:spcAft>
              <a:buNone/>
            </a:pPr>
            <a:r>
              <a:rPr b="1" i="0" lang="en-US" sz="2511" u="none" cap="none" strike="noStrike">
                <a:solidFill>
                  <a:srgbClr val="FFFFFF"/>
                </a:solidFill>
                <a:latin typeface="Open Sans"/>
                <a:ea typeface="Open Sans"/>
                <a:cs typeface="Open Sans"/>
                <a:sym typeface="Open Sans"/>
              </a:rPr>
              <a:t>03</a:t>
            </a:r>
            <a:endParaRPr/>
          </a:p>
        </p:txBody>
      </p:sp>
      <p:grpSp>
        <p:nvGrpSpPr>
          <p:cNvPr id="120" name="Google Shape;120;p2"/>
          <p:cNvGrpSpPr/>
          <p:nvPr/>
        </p:nvGrpSpPr>
        <p:grpSpPr>
          <a:xfrm>
            <a:off x="9389269" y="2351318"/>
            <a:ext cx="945746" cy="1147609"/>
            <a:chOff x="0" y="-38100"/>
            <a:chExt cx="178502" cy="216602"/>
          </a:xfrm>
        </p:grpSpPr>
        <p:sp>
          <p:nvSpPr>
            <p:cNvPr id="121" name="Google Shape;121;p2"/>
            <p:cNvSpPr/>
            <p:nvPr/>
          </p:nvSpPr>
          <p:spPr>
            <a:xfrm>
              <a:off x="0" y="0"/>
              <a:ext cx="178502" cy="178502"/>
            </a:xfrm>
            <a:custGeom>
              <a:rect b="b" l="l" r="r" t="t"/>
              <a:pathLst>
                <a:path extrusionOk="0" h="178502" w="178502">
                  <a:moveTo>
                    <a:pt x="0" y="0"/>
                  </a:moveTo>
                  <a:lnTo>
                    <a:pt x="178502" y="0"/>
                  </a:lnTo>
                  <a:lnTo>
                    <a:pt x="178502" y="178502"/>
                  </a:lnTo>
                  <a:lnTo>
                    <a:pt x="0" y="178502"/>
                  </a:lnTo>
                  <a:close/>
                </a:path>
              </a:pathLst>
            </a:custGeom>
            <a:gradFill>
              <a:gsLst>
                <a:gs pos="0">
                  <a:srgbClr val="45D0FC"/>
                </a:gs>
                <a:gs pos="100000">
                  <a:srgbClr val="085DA0"/>
                </a:gs>
              </a:gsLst>
              <a:lin ang="2700000" scaled="0"/>
            </a:gradFill>
            <a:ln>
              <a:noFill/>
            </a:ln>
          </p:spPr>
        </p:sp>
        <p:sp>
          <p:nvSpPr>
            <p:cNvPr id="122" name="Google Shape;122;p2"/>
            <p:cNvSpPr txBox="1"/>
            <p:nvPr/>
          </p:nvSpPr>
          <p:spPr>
            <a:xfrm>
              <a:off x="0" y="-38100"/>
              <a:ext cx="178502" cy="2166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3" name="Google Shape;123;p2"/>
          <p:cNvSpPr txBox="1"/>
          <p:nvPr/>
        </p:nvSpPr>
        <p:spPr>
          <a:xfrm>
            <a:off x="9516001" y="2781496"/>
            <a:ext cx="692282" cy="431967"/>
          </a:xfrm>
          <a:prstGeom prst="rect">
            <a:avLst/>
          </a:prstGeom>
          <a:noFill/>
          <a:ln>
            <a:noFill/>
          </a:ln>
        </p:spPr>
        <p:txBody>
          <a:bodyPr anchorCtr="0" anchor="t" bIns="0" lIns="0" spcFirstLastPara="1" rIns="0" wrap="square" tIns="0">
            <a:spAutoFit/>
          </a:bodyPr>
          <a:lstStyle/>
          <a:p>
            <a:pPr indent="0" lvl="0" marL="0" marR="0" rtl="0" algn="ctr">
              <a:lnSpc>
                <a:spcPct val="140023"/>
              </a:lnSpc>
              <a:spcBef>
                <a:spcPts val="0"/>
              </a:spcBef>
              <a:spcAft>
                <a:spcPts val="0"/>
              </a:spcAft>
              <a:buNone/>
            </a:pPr>
            <a:r>
              <a:rPr b="1" i="0" lang="en-US" sz="2511" u="none" cap="none" strike="noStrike">
                <a:solidFill>
                  <a:srgbClr val="FFFFFF"/>
                </a:solidFill>
                <a:latin typeface="Open Sans"/>
                <a:ea typeface="Open Sans"/>
                <a:cs typeface="Open Sans"/>
                <a:sym typeface="Open Sans"/>
              </a:rPr>
              <a:t>04</a:t>
            </a:r>
            <a:endParaRPr/>
          </a:p>
        </p:txBody>
      </p:sp>
      <p:grpSp>
        <p:nvGrpSpPr>
          <p:cNvPr id="124" name="Google Shape;124;p2"/>
          <p:cNvGrpSpPr/>
          <p:nvPr/>
        </p:nvGrpSpPr>
        <p:grpSpPr>
          <a:xfrm>
            <a:off x="9389269" y="4905351"/>
            <a:ext cx="945746" cy="1147609"/>
            <a:chOff x="0" y="-38100"/>
            <a:chExt cx="178502" cy="216602"/>
          </a:xfrm>
        </p:grpSpPr>
        <p:sp>
          <p:nvSpPr>
            <p:cNvPr id="125" name="Google Shape;125;p2"/>
            <p:cNvSpPr/>
            <p:nvPr/>
          </p:nvSpPr>
          <p:spPr>
            <a:xfrm>
              <a:off x="0" y="0"/>
              <a:ext cx="178502" cy="178502"/>
            </a:xfrm>
            <a:custGeom>
              <a:rect b="b" l="l" r="r" t="t"/>
              <a:pathLst>
                <a:path extrusionOk="0" h="178502" w="178502">
                  <a:moveTo>
                    <a:pt x="0" y="0"/>
                  </a:moveTo>
                  <a:lnTo>
                    <a:pt x="178502" y="0"/>
                  </a:lnTo>
                  <a:lnTo>
                    <a:pt x="178502" y="178502"/>
                  </a:lnTo>
                  <a:lnTo>
                    <a:pt x="0" y="178502"/>
                  </a:lnTo>
                  <a:close/>
                </a:path>
              </a:pathLst>
            </a:custGeom>
            <a:gradFill>
              <a:gsLst>
                <a:gs pos="0">
                  <a:srgbClr val="45D0FC"/>
                </a:gs>
                <a:gs pos="100000">
                  <a:srgbClr val="085DA0"/>
                </a:gs>
              </a:gsLst>
              <a:lin ang="2700000" scaled="0"/>
            </a:gradFill>
            <a:ln>
              <a:noFill/>
            </a:ln>
          </p:spPr>
        </p:sp>
        <p:sp>
          <p:nvSpPr>
            <p:cNvPr id="126" name="Google Shape;126;p2"/>
            <p:cNvSpPr txBox="1"/>
            <p:nvPr/>
          </p:nvSpPr>
          <p:spPr>
            <a:xfrm>
              <a:off x="0" y="-38100"/>
              <a:ext cx="178502" cy="2166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7" name="Google Shape;127;p2"/>
          <p:cNvSpPr txBox="1"/>
          <p:nvPr/>
        </p:nvSpPr>
        <p:spPr>
          <a:xfrm>
            <a:off x="9516001" y="5335529"/>
            <a:ext cx="692282" cy="431967"/>
          </a:xfrm>
          <a:prstGeom prst="rect">
            <a:avLst/>
          </a:prstGeom>
          <a:noFill/>
          <a:ln>
            <a:noFill/>
          </a:ln>
        </p:spPr>
        <p:txBody>
          <a:bodyPr anchorCtr="0" anchor="t" bIns="0" lIns="0" spcFirstLastPara="1" rIns="0" wrap="square" tIns="0">
            <a:spAutoFit/>
          </a:bodyPr>
          <a:lstStyle/>
          <a:p>
            <a:pPr indent="0" lvl="0" marL="0" marR="0" rtl="0" algn="ctr">
              <a:lnSpc>
                <a:spcPct val="140023"/>
              </a:lnSpc>
              <a:spcBef>
                <a:spcPts val="0"/>
              </a:spcBef>
              <a:spcAft>
                <a:spcPts val="0"/>
              </a:spcAft>
              <a:buNone/>
            </a:pPr>
            <a:r>
              <a:rPr b="1" i="0" lang="en-US" sz="2511" u="none" cap="none" strike="noStrike">
                <a:solidFill>
                  <a:srgbClr val="FFFFFF"/>
                </a:solidFill>
                <a:latin typeface="Open Sans"/>
                <a:ea typeface="Open Sans"/>
                <a:cs typeface="Open Sans"/>
                <a:sym typeface="Open Sans"/>
              </a:rPr>
              <a:t>05</a:t>
            </a:r>
            <a:endParaRPr/>
          </a:p>
        </p:txBody>
      </p:sp>
      <p:sp>
        <p:nvSpPr>
          <p:cNvPr id="128" name="Google Shape;128;p2"/>
          <p:cNvSpPr txBox="1"/>
          <p:nvPr/>
        </p:nvSpPr>
        <p:spPr>
          <a:xfrm>
            <a:off x="9516001" y="7889562"/>
            <a:ext cx="692282" cy="431967"/>
          </a:xfrm>
          <a:prstGeom prst="rect">
            <a:avLst/>
          </a:prstGeom>
          <a:noFill/>
          <a:ln>
            <a:noFill/>
          </a:ln>
        </p:spPr>
        <p:txBody>
          <a:bodyPr anchorCtr="0" anchor="t" bIns="0" lIns="0" spcFirstLastPara="1" rIns="0" wrap="square" tIns="0">
            <a:spAutoFit/>
          </a:bodyPr>
          <a:lstStyle/>
          <a:p>
            <a:pPr indent="0" lvl="0" marL="0" marR="0" rtl="0" algn="ctr">
              <a:lnSpc>
                <a:spcPct val="140023"/>
              </a:lnSpc>
              <a:spcBef>
                <a:spcPts val="0"/>
              </a:spcBef>
              <a:spcAft>
                <a:spcPts val="0"/>
              </a:spcAft>
              <a:buNone/>
            </a:pPr>
            <a:r>
              <a:rPr b="1" i="0" lang="en-US" sz="2511" u="none" cap="none" strike="noStrike">
                <a:solidFill>
                  <a:srgbClr val="FFFFFF"/>
                </a:solidFill>
                <a:latin typeface="Open Sans"/>
                <a:ea typeface="Open Sans"/>
                <a:cs typeface="Open Sans"/>
                <a:sym typeface="Open Sans"/>
              </a:rPr>
              <a:t>06</a:t>
            </a:r>
            <a:endParaRPr/>
          </a:p>
        </p:txBody>
      </p:sp>
      <p:sp>
        <p:nvSpPr>
          <p:cNvPr id="129" name="Google Shape;129;p2"/>
          <p:cNvSpPr txBox="1"/>
          <p:nvPr/>
        </p:nvSpPr>
        <p:spPr>
          <a:xfrm>
            <a:off x="2296946" y="4974424"/>
            <a:ext cx="5589973" cy="1144653"/>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309" u="none" cap="none" strike="noStrike">
                <a:solidFill>
                  <a:srgbClr val="02CDFF"/>
                </a:solidFill>
                <a:latin typeface="Open Sans"/>
                <a:ea typeface="Open Sans"/>
                <a:cs typeface="Open Sans"/>
                <a:sym typeface="Open Sans"/>
              </a:rPr>
              <a:t>Forward and Backward Propagation</a:t>
            </a:r>
            <a:endParaRPr/>
          </a:p>
        </p:txBody>
      </p:sp>
      <p:sp>
        <p:nvSpPr>
          <p:cNvPr id="130" name="Google Shape;130;p2"/>
          <p:cNvSpPr txBox="1"/>
          <p:nvPr/>
        </p:nvSpPr>
        <p:spPr>
          <a:xfrm>
            <a:off x="10782690" y="2411258"/>
            <a:ext cx="5589973" cy="1144653"/>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309" u="none" cap="none" strike="noStrike">
                <a:solidFill>
                  <a:srgbClr val="02CDFF"/>
                </a:solidFill>
                <a:latin typeface="Open Sans"/>
                <a:ea typeface="Open Sans"/>
                <a:cs typeface="Open Sans"/>
                <a:sym typeface="Open Sans"/>
              </a:rPr>
              <a:t>CNNs (Convolutional Neural Network)</a:t>
            </a:r>
            <a:endParaRPr/>
          </a:p>
        </p:txBody>
      </p:sp>
      <p:sp>
        <p:nvSpPr>
          <p:cNvPr id="131" name="Google Shape;131;p2"/>
          <p:cNvSpPr txBox="1"/>
          <p:nvPr/>
        </p:nvSpPr>
        <p:spPr>
          <a:xfrm>
            <a:off x="10658865" y="4974424"/>
            <a:ext cx="5589973" cy="1144653"/>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309" u="none" cap="none" strike="noStrike">
                <a:solidFill>
                  <a:srgbClr val="02CDFF"/>
                </a:solidFill>
                <a:latin typeface="Open Sans"/>
                <a:ea typeface="Open Sans"/>
                <a:cs typeface="Open Sans"/>
                <a:sym typeface="Open Sans"/>
              </a:rPr>
              <a:t>Hands-on Implementations</a:t>
            </a:r>
            <a:endParaRPr/>
          </a:p>
        </p:txBody>
      </p:sp>
      <p:sp>
        <p:nvSpPr>
          <p:cNvPr id="132" name="Google Shape;132;p2"/>
          <p:cNvSpPr txBox="1"/>
          <p:nvPr/>
        </p:nvSpPr>
        <p:spPr>
          <a:xfrm>
            <a:off x="2293671" y="7594573"/>
            <a:ext cx="5589973" cy="1144653"/>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309" u="none" cap="none" strike="noStrike">
                <a:solidFill>
                  <a:srgbClr val="02CDFF"/>
                </a:solidFill>
                <a:latin typeface="Open Sans"/>
                <a:ea typeface="Open Sans"/>
                <a:cs typeface="Open Sans"/>
                <a:sym typeface="Open Sans"/>
              </a:rPr>
              <a:t>Tuning Hyperparameters &amp; Regularisation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3"/>
          <p:cNvGrpSpPr/>
          <p:nvPr/>
        </p:nvGrpSpPr>
        <p:grpSpPr>
          <a:xfrm>
            <a:off x="17749838" y="7382819"/>
            <a:ext cx="47625" cy="1885006"/>
            <a:chOff x="0" y="-38100"/>
            <a:chExt cx="12543" cy="496462"/>
          </a:xfrm>
        </p:grpSpPr>
        <p:sp>
          <p:nvSpPr>
            <p:cNvPr id="138" name="Google Shape;138;p3"/>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39" name="Google Shape;139;p3"/>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3"/>
          <p:cNvGrpSpPr/>
          <p:nvPr/>
        </p:nvGrpSpPr>
        <p:grpSpPr>
          <a:xfrm>
            <a:off x="17259300" y="9113639"/>
            <a:ext cx="1028700" cy="1173361"/>
            <a:chOff x="0" y="-38100"/>
            <a:chExt cx="270933" cy="309033"/>
          </a:xfrm>
        </p:grpSpPr>
        <p:sp>
          <p:nvSpPr>
            <p:cNvPr id="141" name="Google Shape;141;p3"/>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42" name="Google Shape;142;p3"/>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3" name="Google Shape;143;p3"/>
          <p:cNvSpPr/>
          <p:nvPr/>
        </p:nvSpPr>
        <p:spPr>
          <a:xfrm>
            <a:off x="884196" y="951575"/>
            <a:ext cx="6042758" cy="3135576"/>
          </a:xfrm>
          <a:custGeom>
            <a:rect b="b" l="l" r="r" t="t"/>
            <a:pathLst>
              <a:path extrusionOk="0" h="3135576" w="6042758">
                <a:moveTo>
                  <a:pt x="0" y="0"/>
                </a:moveTo>
                <a:lnTo>
                  <a:pt x="6042758" y="0"/>
                </a:lnTo>
                <a:lnTo>
                  <a:pt x="6042758" y="3135576"/>
                </a:lnTo>
                <a:lnTo>
                  <a:pt x="0" y="3135576"/>
                </a:lnTo>
                <a:lnTo>
                  <a:pt x="0" y="0"/>
                </a:lnTo>
                <a:close/>
              </a:path>
            </a:pathLst>
          </a:custGeom>
          <a:blipFill rotWithShape="1">
            <a:blip r:embed="rId3">
              <a:alphaModFix/>
            </a:blip>
            <a:stretch>
              <a:fillRect b="-948" l="0" r="0" t="-947"/>
            </a:stretch>
          </a:blipFill>
          <a:ln>
            <a:noFill/>
          </a:ln>
        </p:spPr>
      </p:sp>
      <p:sp>
        <p:nvSpPr>
          <p:cNvPr id="144" name="Google Shape;144;p3"/>
          <p:cNvSpPr/>
          <p:nvPr/>
        </p:nvSpPr>
        <p:spPr>
          <a:xfrm>
            <a:off x="549511" y="4781528"/>
            <a:ext cx="6638036" cy="3335613"/>
          </a:xfrm>
          <a:custGeom>
            <a:rect b="b" l="l" r="r" t="t"/>
            <a:pathLst>
              <a:path extrusionOk="0" h="3335613" w="6638036">
                <a:moveTo>
                  <a:pt x="0" y="0"/>
                </a:moveTo>
                <a:lnTo>
                  <a:pt x="6638036" y="0"/>
                </a:lnTo>
                <a:lnTo>
                  <a:pt x="6638036" y="3335612"/>
                </a:lnTo>
                <a:lnTo>
                  <a:pt x="0" y="3335612"/>
                </a:lnTo>
                <a:lnTo>
                  <a:pt x="0" y="0"/>
                </a:lnTo>
                <a:close/>
              </a:path>
            </a:pathLst>
          </a:custGeom>
          <a:blipFill rotWithShape="1">
            <a:blip r:embed="rId4">
              <a:alphaModFix/>
            </a:blip>
            <a:stretch>
              <a:fillRect b="0" l="0" r="0" t="0"/>
            </a:stretch>
          </a:blipFill>
          <a:ln>
            <a:noFill/>
          </a:ln>
        </p:spPr>
      </p:sp>
      <p:sp>
        <p:nvSpPr>
          <p:cNvPr id="145" name="Google Shape;145;p3"/>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03</a:t>
            </a:r>
            <a:endParaRPr/>
          </a:p>
        </p:txBody>
      </p:sp>
      <p:sp>
        <p:nvSpPr>
          <p:cNvPr id="146" name="Google Shape;146;p3"/>
          <p:cNvSpPr txBox="1"/>
          <p:nvPr/>
        </p:nvSpPr>
        <p:spPr>
          <a:xfrm>
            <a:off x="7613832" y="1095375"/>
            <a:ext cx="9207707"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02CDFF"/>
                </a:solidFill>
                <a:latin typeface="Barlow Condensed"/>
                <a:ea typeface="Barlow Condensed"/>
                <a:cs typeface="Barlow Condensed"/>
                <a:sym typeface="Barlow Condensed"/>
              </a:rPr>
              <a:t>Perceptrons</a:t>
            </a:r>
            <a:endParaRPr/>
          </a:p>
        </p:txBody>
      </p:sp>
      <p:sp>
        <p:nvSpPr>
          <p:cNvPr id="147" name="Google Shape;147;p3"/>
          <p:cNvSpPr txBox="1"/>
          <p:nvPr/>
        </p:nvSpPr>
        <p:spPr>
          <a:xfrm>
            <a:off x="7613832" y="1978025"/>
            <a:ext cx="8346855" cy="1044575"/>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Explored how perceptrons act as the basic computational units of neural networks, mimicking biological neurons by processing inputs into outputs.</a:t>
            </a:r>
            <a:endParaRPr/>
          </a:p>
        </p:txBody>
      </p:sp>
      <p:sp>
        <p:nvSpPr>
          <p:cNvPr id="148" name="Google Shape;148;p3"/>
          <p:cNvSpPr txBox="1"/>
          <p:nvPr/>
        </p:nvSpPr>
        <p:spPr>
          <a:xfrm>
            <a:off x="7613832" y="3528596"/>
            <a:ext cx="9207707" cy="7829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5400" u="none" cap="none" strike="noStrike">
                <a:solidFill>
                  <a:srgbClr val="1F2020"/>
                </a:solidFill>
                <a:latin typeface="Barlow Condensed"/>
                <a:ea typeface="Barlow Condensed"/>
                <a:cs typeface="Barlow Condensed"/>
                <a:sym typeface="Barlow Condensed"/>
              </a:rPr>
              <a:t>Forward Propagation</a:t>
            </a:r>
            <a:endParaRPr/>
          </a:p>
        </p:txBody>
      </p:sp>
      <p:sp>
        <p:nvSpPr>
          <p:cNvPr id="149" name="Google Shape;149;p3"/>
          <p:cNvSpPr txBox="1"/>
          <p:nvPr/>
        </p:nvSpPr>
        <p:spPr>
          <a:xfrm>
            <a:off x="7613832" y="4439821"/>
            <a:ext cx="8346855" cy="69215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Understood how input data flows through layers of a neural network to generate predictions using weighted sums and activations.</a:t>
            </a:r>
            <a:endParaRPr/>
          </a:p>
        </p:txBody>
      </p:sp>
      <p:sp>
        <p:nvSpPr>
          <p:cNvPr id="150" name="Google Shape;150;p3"/>
          <p:cNvSpPr txBox="1"/>
          <p:nvPr/>
        </p:nvSpPr>
        <p:spPr>
          <a:xfrm>
            <a:off x="7613832" y="5636796"/>
            <a:ext cx="9207707" cy="7829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5400" u="none" cap="none" strike="noStrike">
                <a:solidFill>
                  <a:srgbClr val="1F2020"/>
                </a:solidFill>
                <a:latin typeface="Barlow Condensed"/>
                <a:ea typeface="Barlow Condensed"/>
                <a:cs typeface="Barlow Condensed"/>
                <a:sym typeface="Barlow Condensed"/>
              </a:rPr>
              <a:t>Activation Functions</a:t>
            </a:r>
            <a:endParaRPr/>
          </a:p>
        </p:txBody>
      </p:sp>
      <p:sp>
        <p:nvSpPr>
          <p:cNvPr id="151" name="Google Shape;151;p3"/>
          <p:cNvSpPr txBox="1"/>
          <p:nvPr/>
        </p:nvSpPr>
        <p:spPr>
          <a:xfrm>
            <a:off x="7613832" y="6548021"/>
            <a:ext cx="8346855" cy="69215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Discovered how activation functions introduce non-linearity, enabling networks to learn complex patterns beyond linear relationships.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pSp>
        <p:nvGrpSpPr>
          <p:cNvPr id="156" name="Google Shape;156;p4"/>
          <p:cNvGrpSpPr/>
          <p:nvPr/>
        </p:nvGrpSpPr>
        <p:grpSpPr>
          <a:xfrm>
            <a:off x="17726025" y="8133945"/>
            <a:ext cx="47625" cy="1885006"/>
            <a:chOff x="0" y="-38100"/>
            <a:chExt cx="12543" cy="496462"/>
          </a:xfrm>
        </p:grpSpPr>
        <p:sp>
          <p:nvSpPr>
            <p:cNvPr id="157" name="Google Shape;157;p4"/>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58" name="Google Shape;158;p4"/>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9" name="Google Shape;159;p4"/>
          <p:cNvGrpSpPr/>
          <p:nvPr/>
        </p:nvGrpSpPr>
        <p:grpSpPr>
          <a:xfrm>
            <a:off x="17259300" y="9113639"/>
            <a:ext cx="1028700" cy="1173361"/>
            <a:chOff x="0" y="-38100"/>
            <a:chExt cx="270933" cy="309033"/>
          </a:xfrm>
        </p:grpSpPr>
        <p:sp>
          <p:nvSpPr>
            <p:cNvPr id="160" name="Google Shape;160;p4"/>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61" name="Google Shape;161;p4"/>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4"/>
          <p:cNvSpPr/>
          <p:nvPr/>
        </p:nvSpPr>
        <p:spPr>
          <a:xfrm>
            <a:off x="370031" y="4739956"/>
            <a:ext cx="6812819" cy="3815178"/>
          </a:xfrm>
          <a:custGeom>
            <a:rect b="b" l="l" r="r" t="t"/>
            <a:pathLst>
              <a:path extrusionOk="0" h="3815178" w="6812819">
                <a:moveTo>
                  <a:pt x="0" y="0"/>
                </a:moveTo>
                <a:lnTo>
                  <a:pt x="6812818" y="0"/>
                </a:lnTo>
                <a:lnTo>
                  <a:pt x="6812818" y="3815179"/>
                </a:lnTo>
                <a:lnTo>
                  <a:pt x="0" y="3815179"/>
                </a:lnTo>
                <a:lnTo>
                  <a:pt x="0" y="0"/>
                </a:lnTo>
                <a:close/>
              </a:path>
            </a:pathLst>
          </a:custGeom>
          <a:blipFill rotWithShape="1">
            <a:blip r:embed="rId3">
              <a:alphaModFix/>
            </a:blip>
            <a:stretch>
              <a:fillRect b="0" l="0" r="0" t="0"/>
            </a:stretch>
          </a:blipFill>
          <a:ln>
            <a:noFill/>
          </a:ln>
        </p:spPr>
      </p:sp>
      <p:sp>
        <p:nvSpPr>
          <p:cNvPr id="163" name="Google Shape;163;p4"/>
          <p:cNvSpPr/>
          <p:nvPr/>
        </p:nvSpPr>
        <p:spPr>
          <a:xfrm>
            <a:off x="264107" y="1522413"/>
            <a:ext cx="6918743" cy="2288507"/>
          </a:xfrm>
          <a:custGeom>
            <a:rect b="b" l="l" r="r" t="t"/>
            <a:pathLst>
              <a:path extrusionOk="0" h="2288507" w="6918743">
                <a:moveTo>
                  <a:pt x="0" y="0"/>
                </a:moveTo>
                <a:lnTo>
                  <a:pt x="6918742" y="0"/>
                </a:lnTo>
                <a:lnTo>
                  <a:pt x="6918742" y="2288507"/>
                </a:lnTo>
                <a:lnTo>
                  <a:pt x="0" y="2288507"/>
                </a:lnTo>
                <a:lnTo>
                  <a:pt x="0" y="0"/>
                </a:lnTo>
                <a:close/>
              </a:path>
            </a:pathLst>
          </a:custGeom>
          <a:blipFill rotWithShape="1">
            <a:blip r:embed="rId4">
              <a:alphaModFix/>
            </a:blip>
            <a:stretch>
              <a:fillRect b="0" l="0" r="0" t="0"/>
            </a:stretch>
          </a:blipFill>
          <a:ln>
            <a:noFill/>
          </a:ln>
        </p:spPr>
      </p:sp>
      <p:sp>
        <p:nvSpPr>
          <p:cNvPr id="164" name="Google Shape;164;p4"/>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04</a:t>
            </a:r>
            <a:endParaRPr/>
          </a:p>
        </p:txBody>
      </p:sp>
      <p:sp>
        <p:nvSpPr>
          <p:cNvPr id="165" name="Google Shape;165;p4"/>
          <p:cNvSpPr txBox="1"/>
          <p:nvPr/>
        </p:nvSpPr>
        <p:spPr>
          <a:xfrm>
            <a:off x="7590019" y="1213974"/>
            <a:ext cx="9207707"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02CDFF"/>
                </a:solidFill>
                <a:latin typeface="Barlow Condensed"/>
                <a:ea typeface="Barlow Condensed"/>
                <a:cs typeface="Barlow Condensed"/>
                <a:sym typeface="Barlow Condensed"/>
              </a:rPr>
              <a:t>Backpropagation</a:t>
            </a:r>
            <a:endParaRPr/>
          </a:p>
        </p:txBody>
      </p:sp>
      <p:sp>
        <p:nvSpPr>
          <p:cNvPr id="166" name="Google Shape;166;p4"/>
          <p:cNvSpPr txBox="1"/>
          <p:nvPr/>
        </p:nvSpPr>
        <p:spPr>
          <a:xfrm>
            <a:off x="7590019" y="2096624"/>
            <a:ext cx="8346855" cy="1044575"/>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Studied how backpropagation calculates gradients of the loss with respect to weights to guide learning via gradient descent.</a:t>
            </a:r>
            <a:endParaRPr/>
          </a:p>
          <a:p>
            <a:pPr indent="0" lvl="0" marL="0" marR="0" rtl="0" algn="l">
              <a:lnSpc>
                <a:spcPct val="140020"/>
              </a:lnSpc>
              <a:spcBef>
                <a:spcPts val="0"/>
              </a:spcBef>
              <a:spcAft>
                <a:spcPts val="0"/>
              </a:spcAft>
              <a:buNone/>
            </a:pPr>
            <a:r>
              <a:t/>
            </a:r>
            <a:endParaRPr b="0" i="0" sz="1999" u="none" cap="none" strike="noStrike">
              <a:solidFill>
                <a:srgbClr val="1F2020"/>
              </a:solidFill>
              <a:latin typeface="Open Sans"/>
              <a:ea typeface="Open Sans"/>
              <a:cs typeface="Open Sans"/>
              <a:sym typeface="Open Sans"/>
            </a:endParaRPr>
          </a:p>
        </p:txBody>
      </p:sp>
      <p:sp>
        <p:nvSpPr>
          <p:cNvPr id="167" name="Google Shape;167;p4"/>
          <p:cNvSpPr txBox="1"/>
          <p:nvPr/>
        </p:nvSpPr>
        <p:spPr>
          <a:xfrm>
            <a:off x="7590019" y="3346839"/>
            <a:ext cx="9207707" cy="7829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5400" u="none" cap="none" strike="noStrike">
                <a:solidFill>
                  <a:srgbClr val="1F2020"/>
                </a:solidFill>
                <a:latin typeface="Barlow Condensed"/>
                <a:ea typeface="Barlow Condensed"/>
                <a:cs typeface="Barlow Condensed"/>
                <a:sym typeface="Barlow Condensed"/>
              </a:rPr>
              <a:t>Loss</a:t>
            </a:r>
            <a:endParaRPr/>
          </a:p>
        </p:txBody>
      </p:sp>
      <p:sp>
        <p:nvSpPr>
          <p:cNvPr id="168" name="Google Shape;168;p4"/>
          <p:cNvSpPr txBox="1"/>
          <p:nvPr/>
        </p:nvSpPr>
        <p:spPr>
          <a:xfrm>
            <a:off x="7590019" y="4263145"/>
            <a:ext cx="8346855" cy="69215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Learned how loss functions quantify the error between predicted and actual outputs, serving as the objective for optimization.</a:t>
            </a:r>
            <a:endParaRPr/>
          </a:p>
        </p:txBody>
      </p:sp>
      <p:sp>
        <p:nvSpPr>
          <p:cNvPr id="169" name="Google Shape;169;p4"/>
          <p:cNvSpPr txBox="1"/>
          <p:nvPr/>
        </p:nvSpPr>
        <p:spPr>
          <a:xfrm>
            <a:off x="7590019" y="5457580"/>
            <a:ext cx="9207707" cy="7829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5400" u="none" cap="none" strike="noStrike">
                <a:solidFill>
                  <a:srgbClr val="1F2020"/>
                </a:solidFill>
                <a:latin typeface="Barlow Condensed"/>
                <a:ea typeface="Barlow Condensed"/>
                <a:cs typeface="Barlow Condensed"/>
                <a:sym typeface="Barlow Condensed"/>
              </a:rPr>
              <a:t>Gradient Descent</a:t>
            </a:r>
            <a:endParaRPr/>
          </a:p>
        </p:txBody>
      </p:sp>
      <p:sp>
        <p:nvSpPr>
          <p:cNvPr id="170" name="Google Shape;170;p4"/>
          <p:cNvSpPr txBox="1"/>
          <p:nvPr/>
        </p:nvSpPr>
        <p:spPr>
          <a:xfrm>
            <a:off x="7590019" y="6373885"/>
            <a:ext cx="8346855" cy="69215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Learned how gradient descent is used to optimize neural network weights by minimizing the loss through iterative updates.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5"/>
          <p:cNvGrpSpPr/>
          <p:nvPr/>
        </p:nvGrpSpPr>
        <p:grpSpPr>
          <a:xfrm>
            <a:off x="17726025" y="8133945"/>
            <a:ext cx="47625" cy="1885006"/>
            <a:chOff x="0" y="-38100"/>
            <a:chExt cx="12543" cy="496462"/>
          </a:xfrm>
        </p:grpSpPr>
        <p:sp>
          <p:nvSpPr>
            <p:cNvPr id="176" name="Google Shape;176;p5"/>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77" name="Google Shape;177;p5"/>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8" name="Google Shape;178;p5"/>
          <p:cNvGrpSpPr/>
          <p:nvPr/>
        </p:nvGrpSpPr>
        <p:grpSpPr>
          <a:xfrm>
            <a:off x="17259300" y="9113639"/>
            <a:ext cx="1028700" cy="1173361"/>
            <a:chOff x="0" y="-38100"/>
            <a:chExt cx="270933" cy="309033"/>
          </a:xfrm>
        </p:grpSpPr>
        <p:sp>
          <p:nvSpPr>
            <p:cNvPr id="179" name="Google Shape;179;p5"/>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80" name="Google Shape;180;p5"/>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1" name="Google Shape;181;p5"/>
          <p:cNvSpPr/>
          <p:nvPr/>
        </p:nvSpPr>
        <p:spPr>
          <a:xfrm>
            <a:off x="-361091" y="1051799"/>
            <a:ext cx="8781302" cy="3852796"/>
          </a:xfrm>
          <a:custGeom>
            <a:rect b="b" l="l" r="r" t="t"/>
            <a:pathLst>
              <a:path extrusionOk="0" h="3852796" w="8781302">
                <a:moveTo>
                  <a:pt x="0" y="0"/>
                </a:moveTo>
                <a:lnTo>
                  <a:pt x="8781302" y="0"/>
                </a:lnTo>
                <a:lnTo>
                  <a:pt x="8781302" y="3852796"/>
                </a:lnTo>
                <a:lnTo>
                  <a:pt x="0" y="3852796"/>
                </a:lnTo>
                <a:lnTo>
                  <a:pt x="0" y="0"/>
                </a:lnTo>
                <a:close/>
              </a:path>
            </a:pathLst>
          </a:custGeom>
          <a:blipFill rotWithShape="1">
            <a:blip r:embed="rId3">
              <a:alphaModFix/>
            </a:blip>
            <a:stretch>
              <a:fillRect b="0" l="0" r="0" t="0"/>
            </a:stretch>
          </a:blipFill>
          <a:ln>
            <a:noFill/>
          </a:ln>
        </p:spPr>
      </p:sp>
      <p:sp>
        <p:nvSpPr>
          <p:cNvPr id="182" name="Google Shape;182;p5"/>
          <p:cNvSpPr/>
          <p:nvPr/>
        </p:nvSpPr>
        <p:spPr>
          <a:xfrm>
            <a:off x="776321" y="5143500"/>
            <a:ext cx="6035155" cy="2815179"/>
          </a:xfrm>
          <a:custGeom>
            <a:rect b="b" l="l" r="r" t="t"/>
            <a:pathLst>
              <a:path extrusionOk="0" h="2815179" w="6035155">
                <a:moveTo>
                  <a:pt x="0" y="0"/>
                </a:moveTo>
                <a:lnTo>
                  <a:pt x="6035155" y="0"/>
                </a:lnTo>
                <a:lnTo>
                  <a:pt x="6035155" y="2815179"/>
                </a:lnTo>
                <a:lnTo>
                  <a:pt x="0" y="2815179"/>
                </a:lnTo>
                <a:lnTo>
                  <a:pt x="0" y="0"/>
                </a:lnTo>
                <a:close/>
              </a:path>
            </a:pathLst>
          </a:custGeom>
          <a:blipFill rotWithShape="1">
            <a:blip r:embed="rId4">
              <a:alphaModFix/>
            </a:blip>
            <a:stretch>
              <a:fillRect b="0" l="0" r="0" t="0"/>
            </a:stretch>
          </a:blipFill>
          <a:ln>
            <a:noFill/>
          </a:ln>
        </p:spPr>
      </p:sp>
      <p:sp>
        <p:nvSpPr>
          <p:cNvPr id="183" name="Google Shape;183;p5"/>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05</a:t>
            </a:r>
            <a:endParaRPr/>
          </a:p>
        </p:txBody>
      </p:sp>
      <p:sp>
        <p:nvSpPr>
          <p:cNvPr id="184" name="Google Shape;184;p5"/>
          <p:cNvSpPr txBox="1"/>
          <p:nvPr/>
        </p:nvSpPr>
        <p:spPr>
          <a:xfrm>
            <a:off x="7590019" y="1213974"/>
            <a:ext cx="9207707"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02CDFF"/>
                </a:solidFill>
                <a:latin typeface="Barlow Condensed"/>
                <a:ea typeface="Barlow Condensed"/>
                <a:cs typeface="Barlow Condensed"/>
                <a:sym typeface="Barlow Condensed"/>
              </a:rPr>
              <a:t>Multi-Layer Perceptrons</a:t>
            </a:r>
            <a:endParaRPr/>
          </a:p>
        </p:txBody>
      </p:sp>
      <p:sp>
        <p:nvSpPr>
          <p:cNvPr id="185" name="Google Shape;185;p5"/>
          <p:cNvSpPr txBox="1"/>
          <p:nvPr/>
        </p:nvSpPr>
        <p:spPr>
          <a:xfrm>
            <a:off x="7590025" y="2096625"/>
            <a:ext cx="8781300" cy="246180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Explored how multi-layer perceptrons (MLPs) extend simple perceptrons by stacking multiple hidden layers, allowing the network to learn deeper, more abstract patterns. Learned how this depth enables the model to represent complex functions by progressively transforming inputs through each layer. Understood that MLPs form the basis of deep neural networks used in modern machine learning and studied the</a:t>
            </a:r>
            <a:endParaRPr/>
          </a:p>
        </p:txBody>
      </p:sp>
      <p:sp>
        <p:nvSpPr>
          <p:cNvPr id="186" name="Google Shape;186;p5"/>
          <p:cNvSpPr txBox="1"/>
          <p:nvPr/>
        </p:nvSpPr>
        <p:spPr>
          <a:xfrm>
            <a:off x="7530720" y="4588999"/>
            <a:ext cx="8465454" cy="66929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4700" u="none" cap="none" strike="noStrike">
                <a:solidFill>
                  <a:srgbClr val="1F2020"/>
                </a:solidFill>
                <a:latin typeface="Barlow Condensed"/>
                <a:ea typeface="Barlow Condensed"/>
                <a:cs typeface="Barlow Condensed"/>
                <a:sym typeface="Barlow Condensed"/>
              </a:rPr>
              <a:t>Effects of Hyper parameters such as</a:t>
            </a:r>
            <a:endParaRPr/>
          </a:p>
        </p:txBody>
      </p:sp>
      <p:sp>
        <p:nvSpPr>
          <p:cNvPr id="187" name="Google Shape;187;p5"/>
          <p:cNvSpPr txBox="1"/>
          <p:nvPr/>
        </p:nvSpPr>
        <p:spPr>
          <a:xfrm>
            <a:off x="7530720" y="5660360"/>
            <a:ext cx="9207707" cy="2940049"/>
          </a:xfrm>
          <a:prstGeom prst="rect">
            <a:avLst/>
          </a:prstGeom>
          <a:noFill/>
          <a:ln>
            <a:noFill/>
          </a:ln>
        </p:spPr>
        <p:txBody>
          <a:bodyPr anchorCtr="0" anchor="t" bIns="0" lIns="0" spcFirstLastPara="1" rIns="0" wrap="square" tIns="0">
            <a:spAutoFit/>
          </a:bodyPr>
          <a:lstStyle/>
          <a:p>
            <a:pPr indent="-377820" lvl="1" marL="755639" marR="0" rtl="0" algn="l">
              <a:lnSpc>
                <a:spcPct val="110002"/>
              </a:lnSpc>
              <a:spcBef>
                <a:spcPts val="0"/>
              </a:spcBef>
              <a:spcAft>
                <a:spcPts val="0"/>
              </a:spcAft>
              <a:buClr>
                <a:srgbClr val="545454"/>
              </a:buClr>
              <a:buSzPts val="3499"/>
              <a:buFont typeface="Arial"/>
              <a:buChar char="•"/>
            </a:pPr>
            <a:r>
              <a:rPr b="1" i="0" lang="en-US" sz="3499" u="none" cap="none" strike="noStrike">
                <a:solidFill>
                  <a:srgbClr val="545454"/>
                </a:solidFill>
                <a:latin typeface="Barlow Condensed"/>
                <a:ea typeface="Barlow Condensed"/>
                <a:cs typeface="Barlow Condensed"/>
                <a:sym typeface="Barlow Condensed"/>
              </a:rPr>
              <a:t>Learning rate</a:t>
            </a:r>
            <a:endParaRPr/>
          </a:p>
          <a:p>
            <a:pPr indent="-377820" lvl="1" marL="755639" marR="0" rtl="0" algn="l">
              <a:lnSpc>
                <a:spcPct val="110002"/>
              </a:lnSpc>
              <a:spcBef>
                <a:spcPts val="0"/>
              </a:spcBef>
              <a:spcAft>
                <a:spcPts val="0"/>
              </a:spcAft>
              <a:buClr>
                <a:srgbClr val="545454"/>
              </a:buClr>
              <a:buSzPts val="3499"/>
              <a:buFont typeface="Arial"/>
              <a:buChar char="•"/>
            </a:pPr>
            <a:r>
              <a:rPr b="1" i="0" lang="en-US" sz="3499" u="none" cap="none" strike="noStrike">
                <a:solidFill>
                  <a:srgbClr val="545454"/>
                </a:solidFill>
                <a:latin typeface="Barlow Condensed"/>
                <a:ea typeface="Barlow Condensed"/>
                <a:cs typeface="Barlow Condensed"/>
                <a:sym typeface="Barlow Condensed"/>
              </a:rPr>
              <a:t>Depth &amp; Width</a:t>
            </a:r>
            <a:endParaRPr/>
          </a:p>
          <a:p>
            <a:pPr indent="-377820" lvl="1" marL="755639" marR="0" rtl="0" algn="l">
              <a:lnSpc>
                <a:spcPct val="110002"/>
              </a:lnSpc>
              <a:spcBef>
                <a:spcPts val="0"/>
              </a:spcBef>
              <a:spcAft>
                <a:spcPts val="0"/>
              </a:spcAft>
              <a:buClr>
                <a:srgbClr val="545454"/>
              </a:buClr>
              <a:buSzPts val="3499"/>
              <a:buFont typeface="Arial"/>
              <a:buChar char="•"/>
            </a:pPr>
            <a:r>
              <a:rPr b="1" i="0" lang="en-US" sz="3499" u="none" cap="none" strike="noStrike">
                <a:solidFill>
                  <a:srgbClr val="545454"/>
                </a:solidFill>
                <a:latin typeface="Barlow Condensed"/>
                <a:ea typeface="Barlow Condensed"/>
                <a:cs typeface="Barlow Condensed"/>
                <a:sym typeface="Barlow Condensed"/>
              </a:rPr>
              <a:t>Batch Size</a:t>
            </a:r>
            <a:endParaRPr/>
          </a:p>
          <a:p>
            <a:pPr indent="-377820" lvl="1" marL="755639" marR="0" rtl="0" algn="l">
              <a:lnSpc>
                <a:spcPct val="110002"/>
              </a:lnSpc>
              <a:spcBef>
                <a:spcPts val="0"/>
              </a:spcBef>
              <a:spcAft>
                <a:spcPts val="0"/>
              </a:spcAft>
              <a:buClr>
                <a:srgbClr val="545454"/>
              </a:buClr>
              <a:buSzPts val="3499"/>
              <a:buFont typeface="Arial"/>
              <a:buChar char="•"/>
            </a:pPr>
            <a:r>
              <a:rPr b="1" i="0" lang="en-US" sz="3499" u="none" cap="none" strike="noStrike">
                <a:solidFill>
                  <a:srgbClr val="545454"/>
                </a:solidFill>
                <a:latin typeface="Barlow Condensed"/>
                <a:ea typeface="Barlow Condensed"/>
                <a:cs typeface="Barlow Condensed"/>
                <a:sym typeface="Barlow Condensed"/>
              </a:rPr>
              <a:t>Activation Function</a:t>
            </a:r>
            <a:endParaRPr/>
          </a:p>
          <a:p>
            <a:pPr indent="-377820" lvl="1" marL="755639" marR="0" rtl="0" algn="l">
              <a:lnSpc>
                <a:spcPct val="110002"/>
              </a:lnSpc>
              <a:spcBef>
                <a:spcPts val="0"/>
              </a:spcBef>
              <a:spcAft>
                <a:spcPts val="0"/>
              </a:spcAft>
              <a:buClr>
                <a:srgbClr val="545454"/>
              </a:buClr>
              <a:buSzPts val="3499"/>
              <a:buFont typeface="Arial"/>
              <a:buChar char="•"/>
            </a:pPr>
            <a:r>
              <a:rPr b="1" i="0" lang="en-US" sz="3499" u="none" cap="none" strike="noStrike">
                <a:solidFill>
                  <a:srgbClr val="545454"/>
                </a:solidFill>
                <a:latin typeface="Barlow Condensed"/>
                <a:ea typeface="Barlow Condensed"/>
                <a:cs typeface="Barlow Condensed"/>
                <a:sym typeface="Barlow Condensed"/>
              </a:rPr>
              <a:t>Optimizer</a:t>
            </a:r>
            <a:endParaRPr/>
          </a:p>
          <a:p>
            <a:pPr indent="-377820" lvl="1" marL="755639" marR="0" rtl="0" algn="l">
              <a:lnSpc>
                <a:spcPct val="110002"/>
              </a:lnSpc>
              <a:spcBef>
                <a:spcPts val="0"/>
              </a:spcBef>
              <a:spcAft>
                <a:spcPts val="0"/>
              </a:spcAft>
              <a:buClr>
                <a:srgbClr val="545454"/>
              </a:buClr>
              <a:buSzPts val="3499"/>
              <a:buFont typeface="Arial"/>
              <a:buChar char="•"/>
            </a:pPr>
            <a:r>
              <a:rPr b="1" i="0" lang="en-US" sz="3499" u="none" cap="none" strike="noStrike">
                <a:solidFill>
                  <a:srgbClr val="545454"/>
                </a:solidFill>
                <a:latin typeface="Barlow Condensed"/>
                <a:ea typeface="Barlow Condensed"/>
                <a:cs typeface="Barlow Condensed"/>
                <a:sym typeface="Barlow Condensed"/>
              </a:rPr>
              <a:t>Loss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pSp>
        <p:nvGrpSpPr>
          <p:cNvPr id="192" name="Google Shape;192;p6"/>
          <p:cNvGrpSpPr/>
          <p:nvPr/>
        </p:nvGrpSpPr>
        <p:grpSpPr>
          <a:xfrm>
            <a:off x="17726025" y="8133945"/>
            <a:ext cx="47625" cy="1885006"/>
            <a:chOff x="0" y="-38100"/>
            <a:chExt cx="12543" cy="496462"/>
          </a:xfrm>
        </p:grpSpPr>
        <p:sp>
          <p:nvSpPr>
            <p:cNvPr id="193" name="Google Shape;193;p6"/>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94" name="Google Shape;194;p6"/>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5" name="Google Shape;195;p6"/>
          <p:cNvGrpSpPr/>
          <p:nvPr/>
        </p:nvGrpSpPr>
        <p:grpSpPr>
          <a:xfrm>
            <a:off x="17259300" y="9113639"/>
            <a:ext cx="1028700" cy="1173361"/>
            <a:chOff x="0" y="-38100"/>
            <a:chExt cx="270933" cy="309033"/>
          </a:xfrm>
        </p:grpSpPr>
        <p:sp>
          <p:nvSpPr>
            <p:cNvPr id="196" name="Google Shape;196;p6"/>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97" name="Google Shape;197;p6"/>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8" name="Google Shape;198;p6"/>
          <p:cNvSpPr/>
          <p:nvPr/>
        </p:nvSpPr>
        <p:spPr>
          <a:xfrm>
            <a:off x="9341404" y="3903889"/>
            <a:ext cx="4121959" cy="1239611"/>
          </a:xfrm>
          <a:custGeom>
            <a:rect b="b" l="l" r="r" t="t"/>
            <a:pathLst>
              <a:path extrusionOk="0" h="1239611" w="4121959">
                <a:moveTo>
                  <a:pt x="0" y="0"/>
                </a:moveTo>
                <a:lnTo>
                  <a:pt x="4121959" y="0"/>
                </a:lnTo>
                <a:lnTo>
                  <a:pt x="4121959" y="1239611"/>
                </a:lnTo>
                <a:lnTo>
                  <a:pt x="0" y="1239611"/>
                </a:lnTo>
                <a:lnTo>
                  <a:pt x="0" y="0"/>
                </a:lnTo>
                <a:close/>
              </a:path>
            </a:pathLst>
          </a:custGeom>
          <a:blipFill rotWithShape="1">
            <a:blip r:embed="rId3">
              <a:alphaModFix/>
            </a:blip>
            <a:stretch>
              <a:fillRect b="0" l="0" r="0" t="0"/>
            </a:stretch>
          </a:blipFill>
          <a:ln>
            <a:noFill/>
          </a:ln>
        </p:spPr>
      </p:sp>
      <p:sp>
        <p:nvSpPr>
          <p:cNvPr id="199" name="Google Shape;199;p6"/>
          <p:cNvSpPr/>
          <p:nvPr/>
        </p:nvSpPr>
        <p:spPr>
          <a:xfrm>
            <a:off x="382914" y="3974220"/>
            <a:ext cx="6544132" cy="3241294"/>
          </a:xfrm>
          <a:custGeom>
            <a:rect b="b" l="l" r="r" t="t"/>
            <a:pathLst>
              <a:path extrusionOk="0" h="3241294" w="6544132">
                <a:moveTo>
                  <a:pt x="0" y="0"/>
                </a:moveTo>
                <a:lnTo>
                  <a:pt x="6544132" y="0"/>
                </a:lnTo>
                <a:lnTo>
                  <a:pt x="6544132" y="3241294"/>
                </a:lnTo>
                <a:lnTo>
                  <a:pt x="0" y="3241294"/>
                </a:lnTo>
                <a:lnTo>
                  <a:pt x="0" y="0"/>
                </a:lnTo>
                <a:close/>
              </a:path>
            </a:pathLst>
          </a:custGeom>
          <a:blipFill rotWithShape="1">
            <a:blip r:embed="rId4">
              <a:alphaModFix/>
            </a:blip>
            <a:stretch>
              <a:fillRect b="0" l="0" r="0" t="0"/>
            </a:stretch>
          </a:blipFill>
          <a:ln>
            <a:noFill/>
          </a:ln>
        </p:spPr>
      </p:sp>
      <p:sp>
        <p:nvSpPr>
          <p:cNvPr id="200" name="Google Shape;200;p6"/>
          <p:cNvSpPr/>
          <p:nvPr/>
        </p:nvSpPr>
        <p:spPr>
          <a:xfrm>
            <a:off x="218794" y="1422261"/>
            <a:ext cx="7162880" cy="2481628"/>
          </a:xfrm>
          <a:custGeom>
            <a:rect b="b" l="l" r="r" t="t"/>
            <a:pathLst>
              <a:path extrusionOk="0" h="2481628" w="7162880">
                <a:moveTo>
                  <a:pt x="0" y="0"/>
                </a:moveTo>
                <a:lnTo>
                  <a:pt x="7162881" y="0"/>
                </a:lnTo>
                <a:lnTo>
                  <a:pt x="7162881" y="2481628"/>
                </a:lnTo>
                <a:lnTo>
                  <a:pt x="0" y="2481628"/>
                </a:lnTo>
                <a:lnTo>
                  <a:pt x="0" y="0"/>
                </a:lnTo>
                <a:close/>
              </a:path>
            </a:pathLst>
          </a:custGeom>
          <a:blipFill rotWithShape="1">
            <a:blip r:embed="rId5">
              <a:alphaModFix/>
            </a:blip>
            <a:stretch>
              <a:fillRect b="0" l="0" r="0" t="0"/>
            </a:stretch>
          </a:blipFill>
          <a:ln>
            <a:noFill/>
          </a:ln>
        </p:spPr>
      </p:sp>
      <p:sp>
        <p:nvSpPr>
          <p:cNvPr id="201" name="Google Shape;201;p6"/>
          <p:cNvSpPr/>
          <p:nvPr/>
        </p:nvSpPr>
        <p:spPr>
          <a:xfrm>
            <a:off x="1692796" y="7175484"/>
            <a:ext cx="3115529" cy="2597204"/>
          </a:xfrm>
          <a:custGeom>
            <a:rect b="b" l="l" r="r" t="t"/>
            <a:pathLst>
              <a:path extrusionOk="0" h="2597204" w="3115529">
                <a:moveTo>
                  <a:pt x="0" y="0"/>
                </a:moveTo>
                <a:lnTo>
                  <a:pt x="3115529" y="0"/>
                </a:lnTo>
                <a:lnTo>
                  <a:pt x="3115529" y="2597203"/>
                </a:lnTo>
                <a:lnTo>
                  <a:pt x="0" y="2597203"/>
                </a:lnTo>
                <a:lnTo>
                  <a:pt x="0" y="0"/>
                </a:lnTo>
                <a:close/>
              </a:path>
            </a:pathLst>
          </a:custGeom>
          <a:blipFill rotWithShape="1">
            <a:blip r:embed="rId6">
              <a:alphaModFix/>
            </a:blip>
            <a:stretch>
              <a:fillRect b="0" l="0" r="-3171" t="0"/>
            </a:stretch>
          </a:blipFill>
          <a:ln>
            <a:noFill/>
          </a:ln>
        </p:spPr>
      </p:sp>
      <p:sp>
        <p:nvSpPr>
          <p:cNvPr id="202" name="Google Shape;202;p6"/>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06</a:t>
            </a:r>
            <a:endParaRPr/>
          </a:p>
        </p:txBody>
      </p:sp>
      <p:sp>
        <p:nvSpPr>
          <p:cNvPr id="203" name="Google Shape;203;p6"/>
          <p:cNvSpPr txBox="1"/>
          <p:nvPr/>
        </p:nvSpPr>
        <p:spPr>
          <a:xfrm>
            <a:off x="7590019" y="1213974"/>
            <a:ext cx="9207707"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02CDFF"/>
                </a:solidFill>
                <a:latin typeface="Barlow Condensed"/>
                <a:ea typeface="Barlow Condensed"/>
                <a:cs typeface="Barlow Condensed"/>
                <a:sym typeface="Barlow Condensed"/>
              </a:rPr>
              <a:t>Regularisation</a:t>
            </a:r>
            <a:endParaRPr/>
          </a:p>
        </p:txBody>
      </p:sp>
      <p:sp>
        <p:nvSpPr>
          <p:cNvPr id="204" name="Google Shape;204;p6"/>
          <p:cNvSpPr txBox="1"/>
          <p:nvPr/>
        </p:nvSpPr>
        <p:spPr>
          <a:xfrm>
            <a:off x="7590019" y="2096624"/>
            <a:ext cx="8346855" cy="69215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Techniques used to reduce overfitting by controlling model complexity and improving generalization to unseen data such as:</a:t>
            </a:r>
            <a:endParaRPr/>
          </a:p>
        </p:txBody>
      </p:sp>
      <p:sp>
        <p:nvSpPr>
          <p:cNvPr id="205" name="Google Shape;205;p6"/>
          <p:cNvSpPr txBox="1"/>
          <p:nvPr/>
        </p:nvSpPr>
        <p:spPr>
          <a:xfrm>
            <a:off x="6927046" y="3337314"/>
            <a:ext cx="9207707" cy="636906"/>
          </a:xfrm>
          <a:prstGeom prst="rect">
            <a:avLst/>
          </a:prstGeom>
          <a:noFill/>
          <a:ln>
            <a:noFill/>
          </a:ln>
        </p:spPr>
        <p:txBody>
          <a:bodyPr anchorCtr="0" anchor="t" bIns="0" lIns="0" spcFirstLastPara="1" rIns="0" wrap="square" tIns="0">
            <a:spAutoFit/>
          </a:bodyPr>
          <a:lstStyle/>
          <a:p>
            <a:pPr indent="-474988" lvl="1" marL="949977" marR="0" rtl="0" algn="l">
              <a:lnSpc>
                <a:spcPct val="110000"/>
              </a:lnSpc>
              <a:spcBef>
                <a:spcPts val="0"/>
              </a:spcBef>
              <a:spcAft>
                <a:spcPts val="0"/>
              </a:spcAft>
              <a:buClr>
                <a:srgbClr val="1F2020"/>
              </a:buClr>
              <a:buSzPts val="4400"/>
              <a:buFont typeface="Arial"/>
              <a:buChar char="•"/>
            </a:pPr>
            <a:r>
              <a:rPr b="1" i="0" lang="en-US" sz="4400" u="none" cap="none" strike="noStrike">
                <a:solidFill>
                  <a:srgbClr val="1F2020"/>
                </a:solidFill>
                <a:latin typeface="Barlow Condensed"/>
                <a:ea typeface="Barlow Condensed"/>
                <a:cs typeface="Barlow Condensed"/>
                <a:sym typeface="Barlow Condensed"/>
              </a:rPr>
              <a:t>L2 Regularisation (Weight Decay)</a:t>
            </a:r>
            <a:endParaRPr/>
          </a:p>
        </p:txBody>
      </p:sp>
      <p:sp>
        <p:nvSpPr>
          <p:cNvPr id="206" name="Google Shape;206;p6"/>
          <p:cNvSpPr txBox="1"/>
          <p:nvPr/>
        </p:nvSpPr>
        <p:spPr>
          <a:xfrm>
            <a:off x="6927046" y="4919201"/>
            <a:ext cx="9207707" cy="636906"/>
          </a:xfrm>
          <a:prstGeom prst="rect">
            <a:avLst/>
          </a:prstGeom>
          <a:noFill/>
          <a:ln>
            <a:noFill/>
          </a:ln>
        </p:spPr>
        <p:txBody>
          <a:bodyPr anchorCtr="0" anchor="t" bIns="0" lIns="0" spcFirstLastPara="1" rIns="0" wrap="square" tIns="0">
            <a:spAutoFit/>
          </a:bodyPr>
          <a:lstStyle/>
          <a:p>
            <a:pPr indent="-474988" lvl="1" marL="949977" marR="0" rtl="0" algn="l">
              <a:lnSpc>
                <a:spcPct val="110000"/>
              </a:lnSpc>
              <a:spcBef>
                <a:spcPts val="0"/>
              </a:spcBef>
              <a:spcAft>
                <a:spcPts val="0"/>
              </a:spcAft>
              <a:buClr>
                <a:srgbClr val="1F2020"/>
              </a:buClr>
              <a:buSzPts val="4400"/>
              <a:buFont typeface="Arial"/>
              <a:buChar char="•"/>
            </a:pPr>
            <a:r>
              <a:rPr b="1" i="0" lang="en-US" sz="4400" u="none" cap="none" strike="noStrike">
                <a:solidFill>
                  <a:srgbClr val="1F2020"/>
                </a:solidFill>
                <a:latin typeface="Barlow Condensed"/>
                <a:ea typeface="Barlow Condensed"/>
                <a:cs typeface="Barlow Condensed"/>
                <a:sym typeface="Barlow Condensed"/>
              </a:rPr>
              <a:t>Dropout</a:t>
            </a:r>
            <a:endParaRPr/>
          </a:p>
        </p:txBody>
      </p:sp>
      <p:sp>
        <p:nvSpPr>
          <p:cNvPr id="207" name="Google Shape;207;p6"/>
          <p:cNvSpPr txBox="1"/>
          <p:nvPr/>
        </p:nvSpPr>
        <p:spPr>
          <a:xfrm>
            <a:off x="7787898" y="5638591"/>
            <a:ext cx="8346855" cy="69215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Randomly disables a fraction of neurons during training to prevent over-reliance on specific paths in the network.</a:t>
            </a:r>
            <a:endParaRPr/>
          </a:p>
        </p:txBody>
      </p:sp>
      <p:sp>
        <p:nvSpPr>
          <p:cNvPr id="208" name="Google Shape;208;p6"/>
          <p:cNvSpPr txBox="1"/>
          <p:nvPr/>
        </p:nvSpPr>
        <p:spPr>
          <a:xfrm>
            <a:off x="6927046" y="6359316"/>
            <a:ext cx="9207707" cy="636906"/>
          </a:xfrm>
          <a:prstGeom prst="rect">
            <a:avLst/>
          </a:prstGeom>
          <a:noFill/>
          <a:ln>
            <a:noFill/>
          </a:ln>
        </p:spPr>
        <p:txBody>
          <a:bodyPr anchorCtr="0" anchor="t" bIns="0" lIns="0" spcFirstLastPara="1" rIns="0" wrap="square" tIns="0">
            <a:spAutoFit/>
          </a:bodyPr>
          <a:lstStyle/>
          <a:p>
            <a:pPr indent="-474988" lvl="1" marL="949977" marR="0" rtl="0" algn="l">
              <a:lnSpc>
                <a:spcPct val="110000"/>
              </a:lnSpc>
              <a:spcBef>
                <a:spcPts val="0"/>
              </a:spcBef>
              <a:spcAft>
                <a:spcPts val="0"/>
              </a:spcAft>
              <a:buClr>
                <a:srgbClr val="1F2020"/>
              </a:buClr>
              <a:buSzPts val="4400"/>
              <a:buFont typeface="Arial"/>
              <a:buChar char="•"/>
            </a:pPr>
            <a:r>
              <a:rPr b="1" i="0" lang="en-US" sz="4400" u="none" cap="none" strike="noStrike">
                <a:solidFill>
                  <a:srgbClr val="1F2020"/>
                </a:solidFill>
                <a:latin typeface="Barlow Condensed"/>
                <a:ea typeface="Barlow Condensed"/>
                <a:cs typeface="Barlow Condensed"/>
                <a:sym typeface="Barlow Condensed"/>
              </a:rPr>
              <a:t>Early Stoppage</a:t>
            </a:r>
            <a:endParaRPr/>
          </a:p>
        </p:txBody>
      </p:sp>
      <p:sp>
        <p:nvSpPr>
          <p:cNvPr id="209" name="Google Shape;209;p6"/>
          <p:cNvSpPr txBox="1"/>
          <p:nvPr/>
        </p:nvSpPr>
        <p:spPr>
          <a:xfrm>
            <a:off x="7787898" y="7078705"/>
            <a:ext cx="8346855" cy="69215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Stops training when validation loss stops improving, preventing overfitting to the training data.</a:t>
            </a:r>
            <a:endParaRPr/>
          </a:p>
        </p:txBody>
      </p:sp>
      <p:sp>
        <p:nvSpPr>
          <p:cNvPr id="210" name="Google Shape;210;p6"/>
          <p:cNvSpPr txBox="1"/>
          <p:nvPr/>
        </p:nvSpPr>
        <p:spPr>
          <a:xfrm>
            <a:off x="6927046" y="7737239"/>
            <a:ext cx="9207707" cy="636906"/>
          </a:xfrm>
          <a:prstGeom prst="rect">
            <a:avLst/>
          </a:prstGeom>
          <a:noFill/>
          <a:ln>
            <a:noFill/>
          </a:ln>
        </p:spPr>
        <p:txBody>
          <a:bodyPr anchorCtr="0" anchor="t" bIns="0" lIns="0" spcFirstLastPara="1" rIns="0" wrap="square" tIns="0">
            <a:spAutoFit/>
          </a:bodyPr>
          <a:lstStyle/>
          <a:p>
            <a:pPr indent="-474988" lvl="1" marL="949977" marR="0" rtl="0" algn="l">
              <a:lnSpc>
                <a:spcPct val="110000"/>
              </a:lnSpc>
              <a:spcBef>
                <a:spcPts val="0"/>
              </a:spcBef>
              <a:spcAft>
                <a:spcPts val="0"/>
              </a:spcAft>
              <a:buClr>
                <a:srgbClr val="1F2020"/>
              </a:buClr>
              <a:buSzPts val="4400"/>
              <a:buFont typeface="Arial"/>
              <a:buChar char="•"/>
            </a:pPr>
            <a:r>
              <a:rPr b="1" i="0" lang="en-US" sz="4400" u="none" cap="none" strike="noStrike">
                <a:solidFill>
                  <a:srgbClr val="1F2020"/>
                </a:solidFill>
                <a:latin typeface="Barlow Condensed"/>
                <a:ea typeface="Barlow Condensed"/>
                <a:cs typeface="Barlow Condensed"/>
                <a:sym typeface="Barlow Condensed"/>
              </a:rPr>
              <a:t>Batch Normalisation</a:t>
            </a:r>
            <a:endParaRPr/>
          </a:p>
        </p:txBody>
      </p:sp>
      <p:sp>
        <p:nvSpPr>
          <p:cNvPr id="211" name="Google Shape;211;p6"/>
          <p:cNvSpPr txBox="1"/>
          <p:nvPr/>
        </p:nvSpPr>
        <p:spPr>
          <a:xfrm>
            <a:off x="7787898" y="8456628"/>
            <a:ext cx="8346855" cy="692150"/>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Normalizes activations within a mini-batch to stabilize training and provide slight regularization.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7"/>
          <p:cNvGrpSpPr/>
          <p:nvPr/>
        </p:nvGrpSpPr>
        <p:grpSpPr>
          <a:xfrm>
            <a:off x="17749838" y="7382819"/>
            <a:ext cx="47625" cy="1885006"/>
            <a:chOff x="0" y="-38100"/>
            <a:chExt cx="12543" cy="496462"/>
          </a:xfrm>
        </p:grpSpPr>
        <p:sp>
          <p:nvSpPr>
            <p:cNvPr id="217" name="Google Shape;217;p7"/>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18" name="Google Shape;218;p7"/>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9" name="Google Shape;219;p7"/>
          <p:cNvGrpSpPr/>
          <p:nvPr/>
        </p:nvGrpSpPr>
        <p:grpSpPr>
          <a:xfrm>
            <a:off x="17259300" y="9113639"/>
            <a:ext cx="1028700" cy="1173361"/>
            <a:chOff x="0" y="-38100"/>
            <a:chExt cx="270933" cy="309033"/>
          </a:xfrm>
        </p:grpSpPr>
        <p:sp>
          <p:nvSpPr>
            <p:cNvPr id="220" name="Google Shape;220;p7"/>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21" name="Google Shape;221;p7"/>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2" name="Google Shape;222;p7"/>
          <p:cNvSpPr/>
          <p:nvPr/>
        </p:nvSpPr>
        <p:spPr>
          <a:xfrm>
            <a:off x="3493371" y="5620393"/>
            <a:ext cx="11301259" cy="3814175"/>
          </a:xfrm>
          <a:custGeom>
            <a:rect b="b" l="l" r="r" t="t"/>
            <a:pathLst>
              <a:path extrusionOk="0" h="3814175" w="11301259">
                <a:moveTo>
                  <a:pt x="0" y="0"/>
                </a:moveTo>
                <a:lnTo>
                  <a:pt x="11301258" y="0"/>
                </a:lnTo>
                <a:lnTo>
                  <a:pt x="11301258" y="3814175"/>
                </a:lnTo>
                <a:lnTo>
                  <a:pt x="0" y="3814175"/>
                </a:lnTo>
                <a:lnTo>
                  <a:pt x="0" y="0"/>
                </a:lnTo>
                <a:close/>
              </a:path>
            </a:pathLst>
          </a:custGeom>
          <a:blipFill rotWithShape="1">
            <a:blip r:embed="rId3">
              <a:alphaModFix/>
            </a:blip>
            <a:stretch>
              <a:fillRect b="0" l="0" r="0" t="0"/>
            </a:stretch>
          </a:blipFill>
          <a:ln>
            <a:noFill/>
          </a:ln>
        </p:spPr>
      </p:sp>
      <p:sp>
        <p:nvSpPr>
          <p:cNvPr id="223" name="Google Shape;223;p7"/>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07</a:t>
            </a:r>
            <a:endParaRPr/>
          </a:p>
        </p:txBody>
      </p:sp>
      <p:sp>
        <p:nvSpPr>
          <p:cNvPr id="224" name="Google Shape;224;p7"/>
          <p:cNvSpPr txBox="1"/>
          <p:nvPr/>
        </p:nvSpPr>
        <p:spPr>
          <a:xfrm>
            <a:off x="3383808" y="1095375"/>
            <a:ext cx="11520384"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02CDFF"/>
                </a:solidFill>
                <a:latin typeface="Barlow Condensed"/>
                <a:ea typeface="Barlow Condensed"/>
                <a:cs typeface="Barlow Condensed"/>
                <a:sym typeface="Barlow Condensed"/>
              </a:rPr>
              <a:t>Convolutional Neural Networks (CNNs)</a:t>
            </a:r>
            <a:endParaRPr/>
          </a:p>
        </p:txBody>
      </p:sp>
      <p:sp>
        <p:nvSpPr>
          <p:cNvPr id="225" name="Google Shape;225;p7"/>
          <p:cNvSpPr txBox="1"/>
          <p:nvPr/>
        </p:nvSpPr>
        <p:spPr>
          <a:xfrm>
            <a:off x="3522337" y="2353588"/>
            <a:ext cx="11272292" cy="1749425"/>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Convolutional Neural Networks (CNNs) use convolutional layers to scan input images with learnable filters that detect local patterns like edges and textures. These features are passed through multiple layers to capture increasingly abstract representations, while pooling layers reduce spatial size. This structure makes CNNs highly effective for visual tasks by preserving spatial relationships and reducing the number of parameters.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8"/>
          <p:cNvGrpSpPr/>
          <p:nvPr/>
        </p:nvGrpSpPr>
        <p:grpSpPr>
          <a:xfrm>
            <a:off x="17749838" y="7382819"/>
            <a:ext cx="47625" cy="1885006"/>
            <a:chOff x="0" y="-38100"/>
            <a:chExt cx="12543" cy="496462"/>
          </a:xfrm>
        </p:grpSpPr>
        <p:sp>
          <p:nvSpPr>
            <p:cNvPr id="231" name="Google Shape;231;p8"/>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32" name="Google Shape;232;p8"/>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3" name="Google Shape;233;p8"/>
          <p:cNvGrpSpPr/>
          <p:nvPr/>
        </p:nvGrpSpPr>
        <p:grpSpPr>
          <a:xfrm>
            <a:off x="17259300" y="9113639"/>
            <a:ext cx="1028700" cy="1173361"/>
            <a:chOff x="0" y="-38100"/>
            <a:chExt cx="270933" cy="309033"/>
          </a:xfrm>
        </p:grpSpPr>
        <p:sp>
          <p:nvSpPr>
            <p:cNvPr id="234" name="Google Shape;234;p8"/>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35" name="Google Shape;235;p8"/>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6" name="Google Shape;236;p8"/>
          <p:cNvSpPr/>
          <p:nvPr/>
        </p:nvSpPr>
        <p:spPr>
          <a:xfrm>
            <a:off x="1725839" y="4555638"/>
            <a:ext cx="7870564" cy="4702662"/>
          </a:xfrm>
          <a:custGeom>
            <a:rect b="b" l="l" r="r" t="t"/>
            <a:pathLst>
              <a:path extrusionOk="0" h="4702662" w="7870564">
                <a:moveTo>
                  <a:pt x="0" y="0"/>
                </a:moveTo>
                <a:lnTo>
                  <a:pt x="7870564" y="0"/>
                </a:lnTo>
                <a:lnTo>
                  <a:pt x="7870564" y="4702662"/>
                </a:lnTo>
                <a:lnTo>
                  <a:pt x="0" y="4702662"/>
                </a:lnTo>
                <a:lnTo>
                  <a:pt x="0" y="0"/>
                </a:lnTo>
                <a:close/>
              </a:path>
            </a:pathLst>
          </a:custGeom>
          <a:blipFill rotWithShape="1">
            <a:blip r:embed="rId3">
              <a:alphaModFix/>
            </a:blip>
            <a:stretch>
              <a:fillRect b="0" l="0" r="0" t="0"/>
            </a:stretch>
          </a:blipFill>
          <a:ln>
            <a:noFill/>
          </a:ln>
        </p:spPr>
      </p:sp>
      <p:sp>
        <p:nvSpPr>
          <p:cNvPr id="237" name="Google Shape;237;p8"/>
          <p:cNvSpPr/>
          <p:nvPr/>
        </p:nvSpPr>
        <p:spPr>
          <a:xfrm>
            <a:off x="10072694" y="615031"/>
            <a:ext cx="6583495" cy="3711445"/>
          </a:xfrm>
          <a:custGeom>
            <a:rect b="b" l="l" r="r" t="t"/>
            <a:pathLst>
              <a:path extrusionOk="0" h="3711445" w="6583495">
                <a:moveTo>
                  <a:pt x="0" y="0"/>
                </a:moveTo>
                <a:lnTo>
                  <a:pt x="6583495" y="0"/>
                </a:lnTo>
                <a:lnTo>
                  <a:pt x="6583495" y="3711446"/>
                </a:lnTo>
                <a:lnTo>
                  <a:pt x="0" y="3711446"/>
                </a:lnTo>
                <a:lnTo>
                  <a:pt x="0" y="0"/>
                </a:lnTo>
                <a:close/>
              </a:path>
            </a:pathLst>
          </a:custGeom>
          <a:blipFill rotWithShape="1">
            <a:blip r:embed="rId4">
              <a:alphaModFix/>
            </a:blip>
            <a:stretch>
              <a:fillRect b="0" l="0" r="0" t="0"/>
            </a:stretch>
          </a:blipFill>
          <a:ln>
            <a:noFill/>
          </a:ln>
        </p:spPr>
      </p:sp>
      <p:sp>
        <p:nvSpPr>
          <p:cNvPr id="238" name="Google Shape;238;p8"/>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08</a:t>
            </a:r>
            <a:endParaRPr/>
          </a:p>
        </p:txBody>
      </p:sp>
      <p:sp>
        <p:nvSpPr>
          <p:cNvPr id="239" name="Google Shape;239;p8"/>
          <p:cNvSpPr txBox="1"/>
          <p:nvPr/>
        </p:nvSpPr>
        <p:spPr>
          <a:xfrm>
            <a:off x="1725839" y="1213974"/>
            <a:ext cx="9207707"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02CDFF"/>
                </a:solidFill>
                <a:latin typeface="Barlow Condensed"/>
                <a:ea typeface="Barlow Condensed"/>
                <a:cs typeface="Barlow Condensed"/>
                <a:sym typeface="Barlow Condensed"/>
              </a:rPr>
              <a:t>Convolution</a:t>
            </a:r>
            <a:endParaRPr/>
          </a:p>
        </p:txBody>
      </p:sp>
      <p:sp>
        <p:nvSpPr>
          <p:cNvPr id="240" name="Google Shape;240;p8"/>
          <p:cNvSpPr txBox="1"/>
          <p:nvPr/>
        </p:nvSpPr>
        <p:spPr>
          <a:xfrm>
            <a:off x="1725839" y="2432654"/>
            <a:ext cx="7101567" cy="1044575"/>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Applies small filters across the input to extract local features like edges, textures, and shapes. Helps preserve spatial structure and reduces the number of parameters.</a:t>
            </a:r>
            <a:endParaRPr/>
          </a:p>
        </p:txBody>
      </p:sp>
      <p:sp>
        <p:nvSpPr>
          <p:cNvPr id="241" name="Google Shape;241;p8"/>
          <p:cNvSpPr txBox="1"/>
          <p:nvPr/>
        </p:nvSpPr>
        <p:spPr>
          <a:xfrm>
            <a:off x="10199923" y="5703442"/>
            <a:ext cx="9207707"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02CDFF"/>
                </a:solidFill>
                <a:latin typeface="Barlow Condensed"/>
                <a:ea typeface="Barlow Condensed"/>
                <a:cs typeface="Barlow Condensed"/>
                <a:sym typeface="Barlow Condensed"/>
              </a:rPr>
              <a:t>Pooling</a:t>
            </a:r>
            <a:endParaRPr/>
          </a:p>
        </p:txBody>
      </p:sp>
      <p:sp>
        <p:nvSpPr>
          <p:cNvPr id="242" name="Google Shape;242;p8"/>
          <p:cNvSpPr txBox="1"/>
          <p:nvPr/>
        </p:nvSpPr>
        <p:spPr>
          <a:xfrm>
            <a:off x="10199923" y="6986143"/>
            <a:ext cx="7059377" cy="1044575"/>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1999" u="none" cap="none" strike="noStrike">
                <a:solidFill>
                  <a:srgbClr val="1F2020"/>
                </a:solidFill>
                <a:latin typeface="Open Sans"/>
                <a:ea typeface="Open Sans"/>
                <a:cs typeface="Open Sans"/>
                <a:sym typeface="Open Sans"/>
              </a:rPr>
              <a:t>Reduces the spatial size of feature maps by summarizing regions (e.g., max or average pooling). Improves efficiency and makes the model more robust to shifts and distortions.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grpSp>
        <p:nvGrpSpPr>
          <p:cNvPr id="247" name="Google Shape;247;p9"/>
          <p:cNvGrpSpPr/>
          <p:nvPr/>
        </p:nvGrpSpPr>
        <p:grpSpPr>
          <a:xfrm>
            <a:off x="17749838" y="7382819"/>
            <a:ext cx="47625" cy="1885006"/>
            <a:chOff x="0" y="-38100"/>
            <a:chExt cx="12543" cy="496462"/>
          </a:xfrm>
        </p:grpSpPr>
        <p:sp>
          <p:nvSpPr>
            <p:cNvPr id="248" name="Google Shape;248;p9"/>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49" name="Google Shape;249;p9"/>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0" name="Google Shape;250;p9"/>
          <p:cNvGrpSpPr/>
          <p:nvPr/>
        </p:nvGrpSpPr>
        <p:grpSpPr>
          <a:xfrm>
            <a:off x="17259300" y="9113639"/>
            <a:ext cx="1028700" cy="1173361"/>
            <a:chOff x="0" y="-38100"/>
            <a:chExt cx="270933" cy="309033"/>
          </a:xfrm>
        </p:grpSpPr>
        <p:sp>
          <p:nvSpPr>
            <p:cNvPr id="251" name="Google Shape;251;p9"/>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52" name="Google Shape;252;p9"/>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3" name="Google Shape;253;p9"/>
          <p:cNvSpPr/>
          <p:nvPr/>
        </p:nvSpPr>
        <p:spPr>
          <a:xfrm>
            <a:off x="1028700" y="3658783"/>
            <a:ext cx="6343800" cy="5303020"/>
          </a:xfrm>
          <a:custGeom>
            <a:rect b="b" l="l" r="r" t="t"/>
            <a:pathLst>
              <a:path extrusionOk="0" h="5303020" w="6343800">
                <a:moveTo>
                  <a:pt x="0" y="0"/>
                </a:moveTo>
                <a:lnTo>
                  <a:pt x="6343800" y="0"/>
                </a:lnTo>
                <a:lnTo>
                  <a:pt x="6343800" y="5303020"/>
                </a:lnTo>
                <a:lnTo>
                  <a:pt x="0" y="5303020"/>
                </a:lnTo>
                <a:lnTo>
                  <a:pt x="0" y="0"/>
                </a:lnTo>
                <a:close/>
              </a:path>
            </a:pathLst>
          </a:custGeom>
          <a:blipFill rotWithShape="1">
            <a:blip r:embed="rId3">
              <a:alphaModFix/>
            </a:blip>
            <a:stretch>
              <a:fillRect b="0" l="0" r="0" t="0"/>
            </a:stretch>
          </a:blipFill>
          <a:ln>
            <a:noFill/>
          </a:ln>
        </p:spPr>
      </p:sp>
      <p:sp>
        <p:nvSpPr>
          <p:cNvPr id="254" name="Google Shape;254;p9"/>
          <p:cNvSpPr/>
          <p:nvPr/>
        </p:nvSpPr>
        <p:spPr>
          <a:xfrm>
            <a:off x="7926263" y="5377204"/>
            <a:ext cx="8769661" cy="3584599"/>
          </a:xfrm>
          <a:custGeom>
            <a:rect b="b" l="l" r="r" t="t"/>
            <a:pathLst>
              <a:path extrusionOk="0" h="3584599" w="8769661">
                <a:moveTo>
                  <a:pt x="0" y="0"/>
                </a:moveTo>
                <a:lnTo>
                  <a:pt x="8769662" y="0"/>
                </a:lnTo>
                <a:lnTo>
                  <a:pt x="8769662" y="3584599"/>
                </a:lnTo>
                <a:lnTo>
                  <a:pt x="0" y="3584599"/>
                </a:lnTo>
                <a:lnTo>
                  <a:pt x="0" y="0"/>
                </a:lnTo>
                <a:close/>
              </a:path>
            </a:pathLst>
          </a:custGeom>
          <a:blipFill rotWithShape="1">
            <a:blip r:embed="rId4">
              <a:alphaModFix/>
            </a:blip>
            <a:stretch>
              <a:fillRect b="0" l="0" r="0" t="0"/>
            </a:stretch>
          </a:blipFill>
          <a:ln>
            <a:noFill/>
          </a:ln>
        </p:spPr>
      </p:sp>
      <p:sp>
        <p:nvSpPr>
          <p:cNvPr id="255" name="Google Shape;255;p9"/>
          <p:cNvSpPr txBox="1"/>
          <p:nvPr/>
        </p:nvSpPr>
        <p:spPr>
          <a:xfrm>
            <a:off x="17499918" y="9638067"/>
            <a:ext cx="547464" cy="2406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400" u="none" cap="none" strike="noStrike">
                <a:solidFill>
                  <a:srgbClr val="FFFFFF"/>
                </a:solidFill>
                <a:latin typeface="Open Sans"/>
                <a:ea typeface="Open Sans"/>
                <a:cs typeface="Open Sans"/>
                <a:sym typeface="Open Sans"/>
              </a:rPr>
              <a:t>09</a:t>
            </a:r>
            <a:endParaRPr/>
          </a:p>
        </p:txBody>
      </p:sp>
      <p:sp>
        <p:nvSpPr>
          <p:cNvPr id="256" name="Google Shape;256;p9"/>
          <p:cNvSpPr txBox="1"/>
          <p:nvPr/>
        </p:nvSpPr>
        <p:spPr>
          <a:xfrm>
            <a:off x="5222090" y="917477"/>
            <a:ext cx="7843821"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02CDFF"/>
                </a:solidFill>
                <a:latin typeface="Barlow Condensed"/>
                <a:ea typeface="Barlow Condensed"/>
                <a:cs typeface="Barlow Condensed"/>
                <a:sym typeface="Barlow Condensed"/>
              </a:rPr>
              <a:t>Hands-On Implementation</a:t>
            </a:r>
            <a:endParaRPr/>
          </a:p>
        </p:txBody>
      </p:sp>
      <p:sp>
        <p:nvSpPr>
          <p:cNvPr id="257" name="Google Shape;257;p9"/>
          <p:cNvSpPr txBox="1"/>
          <p:nvPr/>
        </p:nvSpPr>
        <p:spPr>
          <a:xfrm>
            <a:off x="7926263" y="3620683"/>
            <a:ext cx="8831823" cy="1569303"/>
          </a:xfrm>
          <a:prstGeom prst="rect">
            <a:avLst/>
          </a:prstGeom>
          <a:noFill/>
          <a:ln>
            <a:noFill/>
          </a:ln>
        </p:spPr>
        <p:txBody>
          <a:bodyPr anchorCtr="0" anchor="t" bIns="0" lIns="0" spcFirstLastPara="1" rIns="0" wrap="square" tIns="0">
            <a:spAutoFit/>
          </a:bodyPr>
          <a:lstStyle/>
          <a:p>
            <a:pPr indent="0" lvl="0" marL="0" marR="0" rtl="0" algn="l">
              <a:lnSpc>
                <a:spcPct val="140035"/>
              </a:lnSpc>
              <a:spcBef>
                <a:spcPts val="0"/>
              </a:spcBef>
              <a:spcAft>
                <a:spcPts val="0"/>
              </a:spcAft>
              <a:buNone/>
            </a:pPr>
            <a:r>
              <a:rPr b="0" i="0" lang="en-US" sz="2253" u="none" cap="none" strike="noStrike">
                <a:solidFill>
                  <a:srgbClr val="1F2020"/>
                </a:solidFill>
                <a:latin typeface="Open Sans"/>
                <a:ea typeface="Open Sans"/>
                <a:cs typeface="Open Sans"/>
                <a:sym typeface="Open Sans"/>
              </a:rPr>
              <a:t>Implemented a binary classifier using MLPs to predict customer churn based on features like age, account length, and service usage. Trained the model on labeled data to learn patterns associated with customer retention and dropout.</a:t>
            </a:r>
            <a:endParaRPr/>
          </a:p>
        </p:txBody>
      </p:sp>
      <p:sp>
        <p:nvSpPr>
          <p:cNvPr id="258" name="Google Shape;258;p9"/>
          <p:cNvSpPr txBox="1"/>
          <p:nvPr/>
        </p:nvSpPr>
        <p:spPr>
          <a:xfrm>
            <a:off x="5534306" y="2063932"/>
            <a:ext cx="9207707" cy="9207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545454"/>
                </a:solidFill>
                <a:latin typeface="Barlow Condensed"/>
                <a:ea typeface="Barlow Condensed"/>
                <a:cs typeface="Barlow Condensed"/>
                <a:sym typeface="Barlow Condensed"/>
              </a:rPr>
              <a:t>Multi-Layer Perceptrons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