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entury Gothic Paneuropean" panose="020B0604020202020204" charset="0"/>
      <p:regular r:id="rId14"/>
    </p:embeddedFont>
    <p:embeddedFont>
      <p:font typeface="Century Gothic Paneuropean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853714" cy="10287000"/>
          </a:xfrm>
          <a:custGeom>
            <a:avLst/>
            <a:gdLst/>
            <a:ahLst/>
            <a:cxnLst/>
            <a:rect l="l" t="t" r="r" b="b"/>
            <a:pathLst>
              <a:path w="6853714" h="10287000">
                <a:moveTo>
                  <a:pt x="0" y="0"/>
                </a:moveTo>
                <a:lnTo>
                  <a:pt x="6853714" y="0"/>
                </a:lnTo>
                <a:lnTo>
                  <a:pt x="68537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7090363" y="1756768"/>
            <a:ext cx="9103965" cy="3424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Domain adaptation for Early Season Crop mapping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90363" y="5081082"/>
            <a:ext cx="11658600" cy="2068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Syed Wamiq ul Isam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endParaRPr lang="en-US" sz="38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68592" y="6818192"/>
            <a:ext cx="8323808" cy="657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Supervisor – Dr. Naseer Bajwa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93818"/>
            <a:ext cx="15931846" cy="9499363"/>
          </a:xfrm>
          <a:custGeom>
            <a:avLst/>
            <a:gdLst/>
            <a:ahLst/>
            <a:cxnLst/>
            <a:rect l="l" t="t" r="r" b="b"/>
            <a:pathLst>
              <a:path w="15931846" h="9499363">
                <a:moveTo>
                  <a:pt x="0" y="0"/>
                </a:moveTo>
                <a:lnTo>
                  <a:pt x="15931846" y="0"/>
                </a:lnTo>
                <a:lnTo>
                  <a:pt x="15931846" y="9499364"/>
                </a:lnTo>
                <a:lnTo>
                  <a:pt x="0" y="9499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4673"/>
            <a:ext cx="6286500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Path Forward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86018"/>
            <a:ext cx="15502682" cy="490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0" lvl="1" indent="-431795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Utilise Bayesian Neural Networks for active Learning and experiment with:</a:t>
            </a:r>
          </a:p>
          <a:p>
            <a:pPr marL="863590" lvl="1" indent="-431795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Partial BNNs</a:t>
            </a:r>
          </a:p>
          <a:p>
            <a:pPr marL="863590" lvl="1" indent="-431795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Bayesian CNNs</a:t>
            </a:r>
          </a:p>
          <a:p>
            <a:pPr marL="863590" lvl="1" indent="-431795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Bayesian Transformers</a:t>
            </a:r>
          </a:p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Graph Neural Networks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63512" y="4016995"/>
            <a:ext cx="7995287" cy="2024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18"/>
              </a:lnSpc>
              <a:spcBef>
                <a:spcPct val="0"/>
              </a:spcBef>
            </a:pPr>
            <a:r>
              <a:rPr lang="en-US" sz="11798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4673"/>
            <a:ext cx="15502682" cy="3256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99"/>
              </a:lnSpc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Statement: </a:t>
            </a:r>
          </a:p>
          <a:p>
            <a:pPr>
              <a:lnSpc>
                <a:spcPts val="7979"/>
              </a:lnSpc>
            </a:pPr>
            <a:r>
              <a:rPr lang="en-US" sz="56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Challenge of  Crop Mapping</a:t>
            </a:r>
          </a:p>
          <a:p>
            <a:pPr algn="just">
              <a:lnSpc>
                <a:spcPts val="9099"/>
              </a:lnSpc>
              <a:spcBef>
                <a:spcPct val="0"/>
              </a:spcBef>
            </a:pPr>
            <a:endParaRPr lang="en-US" sz="56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437053"/>
            <a:ext cx="15502682" cy="6318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Crop mapping is critical for agricultural monitoring, food security, and resource planning.</a:t>
            </a:r>
          </a:p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countries like Pakistan, agriculture is a key economic sector, but reliable crop type maps are lacking.</a:t>
            </a:r>
          </a:p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major challenge is the </a:t>
            </a:r>
            <a:r>
              <a:rPr lang="en-US" sz="39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scarcity of labeled data</a:t>
            </a:r>
            <a:r>
              <a:rPr lang="en-US" sz="39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in many regions and seasons.</a:t>
            </a:r>
          </a:p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Manually labeling satellite data is expensive, time-consuming, and often impractical.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74673"/>
            <a:ext cx="4322118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86018"/>
            <a:ext cx="15502682" cy="7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 </a:t>
            </a:r>
            <a:r>
              <a:rPr lang="en-US" sz="3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domain adaptation</a:t>
            </a: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to transfer models trained on labeled regions (e.g., USA) to unlabeled target regions (e.g., Pakistan).</a:t>
            </a:r>
          </a:p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Apply </a:t>
            </a:r>
            <a:r>
              <a:rPr lang="en-US" sz="3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active learning</a:t>
            </a: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to minimize annotation effort by selecting only the most informative samples for labeling.</a:t>
            </a:r>
          </a:p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Combine both methods to build an efficient, generalizable crop mapping system suitable for data-scarce regions.</a:t>
            </a:r>
          </a:p>
          <a:p>
            <a:pPr marL="863590" lvl="1" indent="-431795" algn="l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Enable accurate classification while significantly reducing the need for ground truth data.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6896100" cy="1090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Topics Studied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6424" y="2504412"/>
            <a:ext cx="15502682" cy="5913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69" lvl="1" indent="-453384" algn="l">
              <a:lnSpc>
                <a:spcPts val="5879"/>
              </a:lnSpc>
              <a:buFont typeface="Arial"/>
              <a:buChar char="•"/>
            </a:pPr>
            <a:r>
              <a:rPr lang="en-US" sz="4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MLPs, CNNs</a:t>
            </a:r>
          </a:p>
          <a:p>
            <a:pPr marL="906769" lvl="1" indent="-453384" algn="l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RNNs, LSTMs, GRUs</a:t>
            </a:r>
          </a:p>
          <a:p>
            <a:pPr marL="906769" lvl="1" indent="-453384" algn="l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Transformers</a:t>
            </a:r>
          </a:p>
          <a:p>
            <a:pPr marL="906769" lvl="1" indent="-453384" algn="l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Remote Sensing</a:t>
            </a:r>
          </a:p>
          <a:p>
            <a:pPr marL="906769" lvl="1" indent="-453384" algn="l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Domain Adaptation</a:t>
            </a:r>
          </a:p>
          <a:p>
            <a:pPr marL="906769" lvl="1" indent="-453384" algn="l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Active Learning</a:t>
            </a:r>
          </a:p>
          <a:p>
            <a:pPr marL="906769" lvl="1" indent="-453384" algn="l">
              <a:lnSpc>
                <a:spcPts val="5879"/>
              </a:lnSpc>
              <a:spcBef>
                <a:spcPct val="0"/>
              </a:spcBef>
              <a:buFont typeface="Arial"/>
              <a:buChar char="•"/>
            </a:pPr>
            <a:r>
              <a:rPr lang="en-US" sz="41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Bayesian Neural Networks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endParaRPr lang="en-US" sz="4199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24224"/>
            <a:ext cx="11849100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Practice Implementations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6424" y="2504412"/>
            <a:ext cx="15502682" cy="517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69" lvl="1" indent="-453384" algn="l">
              <a:lnSpc>
                <a:spcPts val="5879"/>
              </a:lnSpc>
              <a:buFont typeface="Arial"/>
              <a:buChar char="•"/>
            </a:pPr>
            <a:r>
              <a:rPr lang="en-US" sz="4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MLPs </a:t>
            </a:r>
            <a:r>
              <a:rPr lang="en-US" sz="4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– practiced on telecom customer churn dataset </a:t>
            </a:r>
          </a:p>
          <a:p>
            <a:pPr marL="906769" lvl="1" indent="-453384" algn="l">
              <a:lnSpc>
                <a:spcPts val="5879"/>
              </a:lnSpc>
              <a:buFont typeface="Arial"/>
              <a:buChar char="•"/>
            </a:pPr>
            <a:r>
              <a:rPr lang="en-US" sz="4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CNNs </a:t>
            </a:r>
            <a:r>
              <a:rPr lang="en-US" sz="4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– practiced on CIFAR-10 (image classification)</a:t>
            </a:r>
          </a:p>
          <a:p>
            <a:pPr marL="906769" lvl="1" indent="-453384" algn="l">
              <a:lnSpc>
                <a:spcPts val="5879"/>
              </a:lnSpc>
              <a:buFont typeface="Arial"/>
              <a:buChar char="•"/>
            </a:pPr>
            <a:r>
              <a:rPr lang="en-US" sz="4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RNNs</a:t>
            </a:r>
            <a:r>
              <a:rPr lang="en-US" sz="4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/ </a:t>
            </a:r>
            <a:r>
              <a:rPr lang="en-US" sz="4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LSTMs </a:t>
            </a:r>
            <a:r>
              <a:rPr lang="en-US" sz="4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/ </a:t>
            </a:r>
            <a:r>
              <a:rPr lang="en-US" sz="4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GRUs</a:t>
            </a:r>
            <a:r>
              <a:rPr lang="en-US" sz="4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practiced on IMDb Movie Reviews dataset (binary sentiment classification)</a:t>
            </a:r>
          </a:p>
          <a:p>
            <a:pPr marL="906769" lvl="1" indent="-453384" algn="l">
              <a:lnSpc>
                <a:spcPts val="5879"/>
              </a:lnSpc>
              <a:buFont typeface="Arial"/>
              <a:buChar char="•"/>
            </a:pPr>
            <a:r>
              <a:rPr lang="en-US" sz="4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Transformers </a:t>
            </a:r>
            <a:r>
              <a:rPr lang="en-US" sz="4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– practiced on  IWSLT14 German to English translation dataset (machine translation)</a:t>
            </a:r>
          </a:p>
          <a:p>
            <a:pPr algn="l">
              <a:lnSpc>
                <a:spcPts val="5879"/>
              </a:lnSpc>
            </a:pPr>
            <a:endParaRPr lang="en-US" sz="4199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7501" y="904875"/>
            <a:ext cx="16371799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Remote Sensing practice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94616"/>
            <a:ext cx="15502682" cy="6503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Data: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Multi-year and Multi-Region crop mapping dataset from northern Italy, using Sentinel-2 time series satellite imagery</a:t>
            </a:r>
          </a:p>
          <a:p>
            <a:pPr algn="l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Models used:</a:t>
            </a:r>
          </a:p>
          <a:p>
            <a:pPr marL="820422" lvl="1" indent="-410211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2D CNN</a:t>
            </a:r>
          </a:p>
          <a:p>
            <a:pPr marL="820422" lvl="1" indent="-410211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1D CNN + LSTM</a:t>
            </a:r>
          </a:p>
          <a:p>
            <a:pPr algn="l">
              <a:lnSpc>
                <a:spcPts val="5879"/>
              </a:lnSpc>
            </a:pPr>
            <a:endParaRPr lang="en-US" sz="38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879"/>
              </a:lnSpc>
            </a:pPr>
            <a:endParaRPr lang="en-US" sz="38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24378" y="2104423"/>
            <a:ext cx="14432075" cy="140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0"/>
              </a:lnSpc>
            </a:pPr>
            <a:r>
              <a:rPr lang="en-US" sz="405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Practiced how to work with Satellite Imagery data and use it for crop mapping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18834"/>
            <a:ext cx="8952308" cy="7139466"/>
          </a:xfrm>
          <a:custGeom>
            <a:avLst/>
            <a:gdLst/>
            <a:ahLst/>
            <a:cxnLst/>
            <a:rect l="l" t="t" r="r" b="b"/>
            <a:pathLst>
              <a:path w="8952308" h="7139466">
                <a:moveTo>
                  <a:pt x="0" y="0"/>
                </a:moveTo>
                <a:lnTo>
                  <a:pt x="8952308" y="0"/>
                </a:lnTo>
                <a:lnTo>
                  <a:pt x="8952308" y="7139466"/>
                </a:lnTo>
                <a:lnTo>
                  <a:pt x="0" y="7139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1028700" y="696270"/>
            <a:ext cx="3467100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56676" y="1721797"/>
            <a:ext cx="5345013" cy="215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Accuracy</a:t>
            </a:r>
          </a:p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2D CNN: 69.4%</a:t>
            </a:r>
          </a:p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1D CNN+LSTM: 70.5%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56676" y="6962141"/>
            <a:ext cx="5345013" cy="215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Mean IoU</a:t>
            </a:r>
          </a:p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2D CNN: 49.8%</a:t>
            </a:r>
          </a:p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1D CNN+LSTM: 53.1%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56676" y="4340861"/>
            <a:ext cx="5345013" cy="215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F1 score</a:t>
            </a:r>
          </a:p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2D CNN: 65.1%</a:t>
            </a:r>
          </a:p>
          <a:p>
            <a:pPr algn="l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1D CNN+LSTM: 67.8%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24224"/>
            <a:ext cx="15073418" cy="111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  <a:spcBef>
                <a:spcPct val="0"/>
              </a:spcBef>
            </a:pPr>
            <a:r>
              <a:rPr lang="en-US" sz="6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Active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92659" y="1759276"/>
            <a:ext cx="15502682" cy="10313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Data: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USA cropland data subset, 20,000 samples, Site B, 2021</a:t>
            </a:r>
          </a:p>
          <a:p>
            <a:pPr algn="l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used:</a:t>
            </a:r>
          </a:p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1D CNN trained on Site A, 2019 data</a:t>
            </a:r>
          </a:p>
          <a:p>
            <a:pPr algn="l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Active Learning techniques used:</a:t>
            </a:r>
          </a:p>
          <a:p>
            <a:pPr marL="690885" lvl="1" indent="-345443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Random (baseline)</a:t>
            </a:r>
          </a:p>
          <a:p>
            <a:pPr marL="690885" lvl="1" indent="-345443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Uncertainity based: </a:t>
            </a:r>
            <a:r>
              <a:rPr lang="en-US" sz="3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Entropy, Margin, Least Confident</a:t>
            </a:r>
          </a:p>
          <a:p>
            <a:pPr marL="690885" lvl="1" indent="-345443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Diversity Based: </a:t>
            </a:r>
            <a:r>
              <a:rPr lang="en-US" sz="3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Using Core-set</a:t>
            </a:r>
          </a:p>
          <a:p>
            <a:pPr marL="690885" lvl="1" indent="-345443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Hybrid: </a:t>
            </a:r>
            <a:r>
              <a:rPr lang="en-US" sz="32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Entropy + Diversity</a:t>
            </a:r>
          </a:p>
          <a:p>
            <a:pPr algn="l">
              <a:lnSpc>
                <a:spcPts val="5880"/>
              </a:lnSpc>
            </a:pPr>
            <a:endParaRPr lang="en-US" sz="32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320"/>
              </a:lnSpc>
            </a:pPr>
            <a:endParaRPr lang="en-US" sz="32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879"/>
              </a:lnSpc>
            </a:pPr>
            <a:endParaRPr lang="en-US" sz="32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5879"/>
              </a:lnSpc>
            </a:pPr>
            <a:endParaRPr lang="en-US" sz="32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F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6270"/>
            <a:ext cx="4152900" cy="1111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721797"/>
            <a:ext cx="14973300" cy="142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Accuracy on complete dataset (16000 samples):</a:t>
            </a:r>
          </a:p>
          <a:p>
            <a:pPr algn="l">
              <a:lnSpc>
                <a:spcPts val="5739"/>
              </a:lnSpc>
            </a:pP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90%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33354"/>
            <a:ext cx="16040100" cy="2153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Accuracy on small dataset with active learning (300 samples):</a:t>
            </a:r>
          </a:p>
          <a:p>
            <a:pPr algn="l">
              <a:lnSpc>
                <a:spcPts val="5739"/>
              </a:lnSpc>
            </a:pP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84.5%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268811"/>
            <a:ext cx="17259300" cy="215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  <a:p>
            <a:pPr algn="l">
              <a:lnSpc>
                <a:spcPts val="5739"/>
              </a:lnSpc>
            </a:pP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were able to achieve 94% of the results using only 1.5% of the data using </a:t>
            </a:r>
            <a:r>
              <a:rPr lang="en-US" sz="409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Uncertainity</a:t>
            </a:r>
            <a:r>
              <a:rPr lang="en-US" sz="40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(margin) based Active Learning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453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 Paneuropean Bold</vt:lpstr>
      <vt:lpstr>Century Gothic Paneuropean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Adaptation for Early-Season Crop Mapping</dc:title>
  <cp:lastModifiedBy>Masabah Islam</cp:lastModifiedBy>
  <cp:revision>6</cp:revision>
  <dcterms:created xsi:type="dcterms:W3CDTF">2006-08-16T00:00:00Z</dcterms:created>
  <dcterms:modified xsi:type="dcterms:W3CDTF">2025-08-30T08:50:15Z</dcterms:modified>
  <dc:identifier>DAGvR0GWw_4</dc:identifier>
</cp:coreProperties>
</file>