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518" r:id="rId2"/>
    <p:sldId id="1589" r:id="rId3"/>
  </p:sldIdLst>
  <p:sldSz cx="12192000" cy="6858000"/>
  <p:notesSz cx="6858000" cy="9144000"/>
  <p:defaultTextStyle>
    <a:defPPr>
      <a:defRPr lang="ko-KR"/>
    </a:defPPr>
    <a:lvl1pPr marL="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572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orient="horz" pos="4110" userDrawn="1">
          <p15:clr>
            <a:srgbClr val="A4A3A4"/>
          </p15:clr>
        </p15:guide>
        <p15:guide id="11" orient="horz" pos="1230" userDrawn="1">
          <p15:clr>
            <a:srgbClr val="A4A3A4"/>
          </p15:clr>
        </p15:guide>
        <p15:guide id="12" orient="horz" pos="1117" userDrawn="1">
          <p15:clr>
            <a:srgbClr val="A4A3A4"/>
          </p15:clr>
        </p15:guide>
        <p15:guide id="13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경선" initials="김경" lastIdx="1" clrIdx="0">
    <p:extLst>
      <p:ext uri="{19B8F6BF-5375-455C-9EA6-DF929625EA0E}">
        <p15:presenceInfo xmlns:p15="http://schemas.microsoft.com/office/powerpoint/2012/main" userId="b21f20f96f89b763" providerId="Windows Live"/>
      </p:ext>
    </p:extLst>
  </p:cmAuthor>
  <p:cmAuthor id="2" name="bkwon" initials="b" lastIdx="1" clrIdx="1">
    <p:extLst>
      <p:ext uri="{19B8F6BF-5375-455C-9EA6-DF929625EA0E}">
        <p15:presenceInfo xmlns:p15="http://schemas.microsoft.com/office/powerpoint/2012/main" userId="bkw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235"/>
    <a:srgbClr val="17375E"/>
    <a:srgbClr val="007A37"/>
    <a:srgbClr val="E76E2C"/>
    <a:srgbClr val="FF66FF"/>
    <a:srgbClr val="A0BBDC"/>
    <a:srgbClr val="A0BBE3"/>
    <a:srgbClr val="D0DDEE"/>
    <a:srgbClr val="5661A3"/>
    <a:srgbClr val="3BB4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7" autoAdjust="0"/>
    <p:restoredTop sz="96694" autoAdjust="0"/>
  </p:normalViewPr>
  <p:slideViewPr>
    <p:cSldViewPr snapToGrid="0">
      <p:cViewPr varScale="1">
        <p:scale>
          <a:sx n="97" d="100"/>
          <a:sy n="97" d="100"/>
        </p:scale>
        <p:origin x="132" y="78"/>
      </p:cViewPr>
      <p:guideLst>
        <p:guide orient="horz" pos="572"/>
        <p:guide orient="horz" pos="890"/>
        <p:guide orient="horz" pos="4110"/>
        <p:guide orient="horz" pos="1230"/>
        <p:guide orient="horz" pos="111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7C68E5-E584-4201-B07F-41281097F975}" type="datetimeFigureOut">
              <a:rPr lang="ko-KR" altLang="en-US" smtClean="0"/>
              <a:pPr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D6E2A-247A-4D58-805E-D96C39E332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831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32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8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6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21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2D6E2A-247A-4D58-805E-D96C39E3325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인트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39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간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2792966" y="2150806"/>
            <a:ext cx="6774820" cy="29155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algn="ctr"/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 userDrawn="1"/>
        </p:nvSpPr>
        <p:spPr>
          <a:xfrm>
            <a:off x="3564692" y="5131996"/>
            <a:ext cx="52313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kern="1200" spc="6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Artificial Neural Networks</a:t>
            </a:r>
          </a:p>
        </p:txBody>
      </p:sp>
      <p:sp>
        <p:nvSpPr>
          <p:cNvPr id="12" name="L 도형 11"/>
          <p:cNvSpPr/>
          <p:nvPr userDrawn="1"/>
        </p:nvSpPr>
        <p:spPr>
          <a:xfrm rot="16200000" flipV="1">
            <a:off x="2511806" y="4769731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L 도형 19"/>
          <p:cNvSpPr/>
          <p:nvPr userDrawn="1"/>
        </p:nvSpPr>
        <p:spPr>
          <a:xfrm rot="10800000" flipV="1">
            <a:off x="9286626" y="4769731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L 도형 1"/>
          <p:cNvSpPr/>
          <p:nvPr userDrawn="1"/>
        </p:nvSpPr>
        <p:spPr>
          <a:xfrm rot="5400000">
            <a:off x="2511806" y="1885132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L 도형 10"/>
          <p:cNvSpPr/>
          <p:nvPr userDrawn="1"/>
        </p:nvSpPr>
        <p:spPr>
          <a:xfrm rot="10800000">
            <a:off x="9286626" y="1885132"/>
            <a:ext cx="562320" cy="562320"/>
          </a:xfrm>
          <a:prstGeom prst="corner">
            <a:avLst>
              <a:gd name="adj1" fmla="val 6920"/>
              <a:gd name="adj2" fmla="val 7346"/>
            </a:avLst>
          </a:prstGeom>
          <a:solidFill>
            <a:schemeClr val="bg1"/>
          </a:solidFill>
          <a:ln>
            <a:noFill/>
          </a:ln>
          <a:effectLst>
            <a:glow rad="127000">
              <a:schemeClr val="accent5">
                <a:satMod val="175000"/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2997431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chemeClr val="bg1">
                    <a:alpha val="9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GOAL 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1994946" y="3417073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65335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학습목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60663" y="190494"/>
            <a:ext cx="3984588" cy="86177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>
              <a:lnSpc>
                <a:spcPts val="6000"/>
              </a:lnSpc>
              <a:buClr>
                <a:srgbClr val="370086"/>
              </a:buClr>
            </a:pPr>
            <a:r>
              <a:rPr lang="en-US" altLang="ko-KR" sz="5000" spc="50" dirty="0">
                <a:ln w="127000">
                  <a:noFill/>
                </a:ln>
                <a:solidFill>
                  <a:schemeClr val="bg1">
                    <a:alpha val="90000"/>
                  </a:schemeClr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SUMMARY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858394"/>
            <a:ext cx="12192000" cy="55174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637" y="238125"/>
            <a:ext cx="2047193" cy="382143"/>
          </a:xfrm>
          <a:prstGeom prst="rect">
            <a:avLst/>
          </a:prstGeom>
          <a:effectLst/>
        </p:spPr>
      </p:pic>
      <p:sp>
        <p:nvSpPr>
          <p:cNvPr id="11" name="직사각형 10"/>
          <p:cNvSpPr/>
          <p:nvPr userDrawn="1"/>
        </p:nvSpPr>
        <p:spPr>
          <a:xfrm rot="16200000">
            <a:off x="-1994946" y="3417073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68058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204791" y="5422900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 rot="16200000">
            <a:off x="-1994946" y="3000250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3489416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40"/>
          <a:stretch/>
        </p:blipFill>
        <p:spPr>
          <a:xfrm>
            <a:off x="-4378" y="226336"/>
            <a:ext cx="2574583" cy="4921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037035" y="226336"/>
            <a:ext cx="2114835" cy="493200"/>
          </a:xfrm>
          <a:prstGeom prst="rect">
            <a:avLst/>
          </a:prstGeom>
          <a:solidFill>
            <a:srgbClr val="00B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순서도: 지연 12"/>
          <p:cNvSpPr/>
          <p:nvPr userDrawn="1"/>
        </p:nvSpPr>
        <p:spPr>
          <a:xfrm>
            <a:off x="4015070" y="226336"/>
            <a:ext cx="430173" cy="493200"/>
          </a:xfrm>
          <a:prstGeom prst="flowChartDelay">
            <a:avLst/>
          </a:prstGeom>
          <a:solidFill>
            <a:srgbClr val="00B0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ko-KR" altLang="en-US" dirty="0">
              <a:solidFill>
                <a:srgbClr val="A585B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>
          <a:xfrm>
            <a:off x="4038600" y="6501490"/>
            <a:ext cx="4114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>
          <a:xfrm>
            <a:off x="8610600" y="6501490"/>
            <a:ext cx="2743200" cy="365125"/>
          </a:xfrm>
        </p:spPr>
        <p:txBody>
          <a:bodyPr/>
          <a:lstStyle/>
          <a:p>
            <a:fld id="{C2CAEC80-8439-4797-8FA2-50FAF2D160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488888" y="273111"/>
            <a:ext cx="14847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2400"/>
              </a:lnSpc>
            </a:pPr>
            <a:r>
              <a:rPr lang="ko-KR" altLang="en-US" sz="2400" b="1" spc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인공신경망</a:t>
            </a:r>
            <a:endParaRPr lang="en-US" altLang="ko-KR" sz="2400" b="1" spc="0" baseline="0" dirty="0">
              <a:ln>
                <a:solidFill>
                  <a:schemeClr val="accent1">
                    <a:shade val="50000"/>
                    <a:alpha val="1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카페24 단정해" pitchFamily="2" charset="-127"/>
              <a:ea typeface="카페24 단정해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614038-CA5E-4515-AC9B-1A9E8B5D39B0}"/>
              </a:ext>
            </a:extLst>
          </p:cNvPr>
          <p:cNvSpPr txBox="1"/>
          <p:nvPr userDrawn="1"/>
        </p:nvSpPr>
        <p:spPr>
          <a:xfrm>
            <a:off x="2109322" y="286457"/>
            <a:ext cx="2695433" cy="374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lnSpc>
                <a:spcPts val="2200"/>
              </a:lnSpc>
            </a:pPr>
            <a:r>
              <a:rPr lang="ko-KR" altLang="en-US" sz="2100" b="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5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오류 </a:t>
            </a:r>
            <a:r>
              <a:rPr lang="ko-KR" altLang="en-US" sz="2100" b="0" spc="-100" baseline="0" dirty="0" err="1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5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역전파</a:t>
            </a:r>
            <a:r>
              <a:rPr lang="ko-KR" altLang="en-US" sz="2100" b="0" spc="-1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/>
                </a:solidFill>
                <a:effectLst>
                  <a:outerShdw blurRad="63500" sx="101000" sy="101000" algn="ctr" rotWithShape="0">
                    <a:prstClr val="black">
                      <a:alpha val="50000"/>
                    </a:prstClr>
                  </a:outerShdw>
                </a:effectLst>
                <a:latin typeface="카페24 단정해" pitchFamily="2" charset="-127"/>
                <a:ea typeface="카페24 단정해" pitchFamily="2" charset="-127"/>
              </a:rPr>
              <a:t> 알고리즘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204791" y="5437414"/>
            <a:ext cx="45719" cy="1435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0" name="직사각형 9"/>
          <p:cNvSpPr/>
          <p:nvPr userDrawn="1"/>
        </p:nvSpPr>
        <p:spPr>
          <a:xfrm rot="16200000">
            <a:off x="-1994946" y="3000250"/>
            <a:ext cx="4445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kern="1200" spc="300" baseline="0" dirty="0">
                <a:ln>
                  <a:solidFill>
                    <a:schemeClr val="accent1">
                      <a:shade val="50000"/>
                      <a:alpha val="1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effectLst/>
                <a:latin typeface="Noto Sans CJK KR Bold" panose="020B0800000000000000" pitchFamily="34" charset="-127"/>
                <a:ea typeface="Noto Sans CJK KR Bold" panose="020B0800000000000000" pitchFamily="34" charset="-127"/>
                <a:cs typeface="+mn-cs"/>
              </a:rPr>
              <a:t>Artificial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64654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>
          <a:xfrm>
            <a:off x="4038600" y="65014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8610600" y="65014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defRPr>
            </a:lvl1pPr>
          </a:lstStyle>
          <a:p>
            <a:fld id="{C2CAEC80-8439-4797-8FA2-50FAF2D160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479" y="238125"/>
            <a:ext cx="2051509" cy="3821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68410" y="-1"/>
            <a:ext cx="422359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0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0" r:id="rId3"/>
    <p:sldLayoutId id="2147483666" r:id="rId4"/>
    <p:sldLayoutId id="2147483663" r:id="rId5"/>
    <p:sldLayoutId id="2147483662" r:id="rId6"/>
  </p:sldLayoutIdLst>
  <p:hf hdr="0" ftr="0" dt="0"/>
  <p:txStyles>
    <p:titleStyle>
      <a:lvl1pPr algn="l" defTabSz="914332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j-cs"/>
        </a:defRPr>
      </a:lvl1pPr>
    </p:titleStyle>
    <p:bodyStyle>
      <a:lvl1pPr marL="228584" indent="-228584" algn="l" defTabSz="914332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1pPr>
      <a:lvl2pPr marL="68575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2pPr>
      <a:lvl3pPr marL="114291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3pPr>
      <a:lvl4pPr marL="160008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4pPr>
      <a:lvl5pPr marL="2057247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에스코어 드림 4 Regular" panose="020B0503030302020204" pitchFamily="34" charset="-127"/>
          <a:ea typeface="에스코어 드림 4 Regular" panose="020B0503030302020204" pitchFamily="34" charset="-127"/>
          <a:cs typeface="+mn-cs"/>
        </a:defRPr>
      </a:lvl5pPr>
      <a:lvl6pPr marL="2514412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3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3949431" y="3416082"/>
            <a:ext cx="4367718" cy="4464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7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600" spc="50" dirty="0" smtClean="0">
                <a:ln w="127000">
                  <a:noFill/>
                </a:ln>
                <a:solidFill>
                  <a:schemeClr val="tx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2024</a:t>
            </a:r>
            <a:endParaRPr lang="ko-KR" altLang="en-US" sz="2600" dirty="0">
              <a:solidFill>
                <a:schemeClr val="tx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1137" y="4323819"/>
            <a:ext cx="4724306" cy="137023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latinLnBrk="0">
              <a:lnSpc>
                <a:spcPts val="4000"/>
              </a:lnSpc>
            </a:pPr>
            <a:r>
              <a:rPr lang="ko-KR" altLang="en-US" sz="4000" spc="50" dirty="0" smtClean="0">
                <a:ln w="127000"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기말고사 범위 </a:t>
            </a:r>
            <a:endParaRPr lang="en-US" altLang="ko-KR" sz="4000" spc="50" dirty="0" smtClean="0">
              <a:ln w="127000"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 latinLnBrk="0">
              <a:lnSpc>
                <a:spcPts val="4000"/>
              </a:lnSpc>
            </a:pPr>
            <a:r>
              <a:rPr lang="ko-KR" altLang="en-US" sz="4000" spc="50" dirty="0" smtClean="0">
                <a:ln w="127000"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70000"/>
                    </a:prstClr>
                  </a:outerShdw>
                </a:effectLst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핵심 요약</a:t>
            </a:r>
            <a:endParaRPr lang="en-US" altLang="ko-KR" sz="4000" spc="50" dirty="0" smtClean="0">
              <a:ln w="127000">
                <a:noFill/>
              </a:ln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70000"/>
                  </a:prstClr>
                </a:outerShdw>
              </a:effectLst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49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519483" y="2176884"/>
            <a:ext cx="113012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600"/>
              </a:lnSpc>
              <a:buAutoNum type="arabicParenR"/>
            </a:pP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활성화 함수 그래프 </a:t>
            </a: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모양별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종류 </a:t>
            </a:r>
            <a:endParaRPr lang="en-US" altLang="ko-KR" sz="2200" spc="-50" dirty="0" smtClean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ts val="3600"/>
              </a:lnSpc>
              <a:buAutoNum type="arabicParenR"/>
            </a:pPr>
            <a:r>
              <a:rPr lang="en-US" altLang="ko-KR" dirty="0" smtClean="0"/>
              <a:t>a)</a:t>
            </a:r>
            <a:r>
              <a:rPr lang="ko-KR" altLang="ko-KR" dirty="0" err="1"/>
              <a:t>소프트맥스</a:t>
            </a:r>
            <a:r>
              <a:rPr lang="ko-KR" altLang="ko-KR" dirty="0"/>
              <a:t> </a:t>
            </a:r>
            <a:r>
              <a:rPr lang="en-US" altLang="ko-KR" dirty="0" smtClean="0"/>
              <a:t>b)</a:t>
            </a:r>
            <a:r>
              <a:rPr lang="ko-KR" altLang="ko-KR" dirty="0" err="1"/>
              <a:t>과적합</a:t>
            </a:r>
            <a:r>
              <a:rPr lang="en-US" altLang="ko-KR" dirty="0"/>
              <a:t>(overfitting) </a:t>
            </a:r>
            <a:r>
              <a:rPr lang="en-US" altLang="ko-KR" dirty="0" smtClean="0"/>
              <a:t>c)</a:t>
            </a:r>
            <a:r>
              <a:rPr lang="ko-KR" altLang="ko-KR" dirty="0"/>
              <a:t>원</a:t>
            </a:r>
            <a:r>
              <a:rPr lang="en-US" altLang="ko-KR" dirty="0"/>
              <a:t>-</a:t>
            </a:r>
            <a:r>
              <a:rPr lang="ko-KR" altLang="ko-KR" dirty="0" err="1" smtClean="0"/>
              <a:t>핫인코딩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get_dummies</a:t>
            </a:r>
            <a:r>
              <a:rPr lang="en-US" altLang="ko-KR" dirty="0"/>
              <a:t>() </a:t>
            </a:r>
            <a:r>
              <a:rPr lang="en-US" altLang="ko-KR" dirty="0" smtClean="0"/>
              <a:t>d)</a:t>
            </a:r>
            <a:r>
              <a:rPr lang="en-US" altLang="ko-KR" dirty="0" err="1" smtClean="0"/>
              <a:t>KFold</a:t>
            </a:r>
            <a:r>
              <a:rPr lang="en-US" altLang="ko-KR" dirty="0"/>
              <a:t>() </a:t>
            </a:r>
            <a:r>
              <a:rPr lang="ko-KR" altLang="ko-KR" dirty="0"/>
              <a:t>바</a:t>
            </a:r>
            <a:r>
              <a:rPr lang="en-US" altLang="ko-KR" dirty="0"/>
              <a:t>)</a:t>
            </a:r>
            <a:r>
              <a:rPr lang="ko-KR" altLang="ko-KR" dirty="0" err="1" smtClean="0"/>
              <a:t>사이킷런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용어 개념 이해</a:t>
            </a:r>
            <a:endParaRPr lang="en-US" altLang="ko-KR" dirty="0" smtClean="0"/>
          </a:p>
          <a:p>
            <a:pPr marL="457200" indent="-457200">
              <a:lnSpc>
                <a:spcPts val="3600"/>
              </a:lnSpc>
              <a:buAutoNum type="arabicParenR"/>
            </a:pP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딥러닝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코드 중 </a:t>
            </a: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인공신경망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구조 설정 부분 이해</a:t>
            </a:r>
            <a:endParaRPr lang="en-US" altLang="ko-KR" sz="2200" spc="-50" dirty="0" smtClean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ts val="3600"/>
              </a:lnSpc>
              <a:buAutoNum type="arabicParenR"/>
            </a:pPr>
            <a:r>
              <a:rPr lang="en-US" altLang="ko-KR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model.add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</a:t>
            </a:r>
            <a:r>
              <a:rPr lang="en-US" altLang="ko-KR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model.compile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), </a:t>
            </a:r>
            <a:r>
              <a:rPr lang="en-US" altLang="ko-KR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model.fit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 ) 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함수 </a:t>
            </a: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패러미터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설정</a:t>
            </a:r>
            <a:endParaRPr lang="en-US" altLang="ko-KR" sz="2200" spc="-50" dirty="0" smtClean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ts val="3600"/>
              </a:lnSpc>
              <a:buAutoNum type="arabicParenR"/>
            </a:pP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분리 방법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ko-KR" dirty="0" err="1" smtClean="0"/>
              <a:t>학습셋</a:t>
            </a:r>
            <a:r>
              <a:rPr lang="en-US" altLang="ko-KR" dirty="0"/>
              <a:t>/</a:t>
            </a:r>
            <a:r>
              <a:rPr lang="ko-KR" altLang="ko-KR" dirty="0" err="1"/>
              <a:t>검증셋</a:t>
            </a:r>
            <a:r>
              <a:rPr lang="en-US" altLang="ko-KR" dirty="0"/>
              <a:t>/</a:t>
            </a:r>
            <a:r>
              <a:rPr lang="ko-KR" altLang="ko-KR" dirty="0" err="1" smtClean="0"/>
              <a:t>테스트셋</a:t>
            </a:r>
            <a:r>
              <a:rPr lang="en-US" altLang="ko-KR" dirty="0" smtClean="0"/>
              <a:t>)</a:t>
            </a:r>
            <a:r>
              <a:rPr lang="ko-KR" altLang="ko-KR" dirty="0" smtClean="0"/>
              <a:t> </a:t>
            </a:r>
            <a:endParaRPr lang="en-US" altLang="ko-KR" sz="2200" spc="-50" dirty="0" smtClean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marL="457200" indent="-457200">
              <a:lnSpc>
                <a:spcPts val="3600"/>
              </a:lnSpc>
              <a:buAutoNum type="arabicParenR"/>
            </a:pP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딥러닝</a:t>
            </a:r>
            <a:r>
              <a:rPr lang="ko-KR" altLang="en-US" sz="2200" spc="-50" dirty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수행 </a:t>
            </a:r>
            <a:r>
              <a:rPr lang="ko-KR" altLang="en-US" sz="2200" spc="-50" dirty="0" err="1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파이썬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코드 예제 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(14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장 코드 집중 분석 필요</a:t>
            </a:r>
            <a:r>
              <a:rPr lang="en-US" altLang="ko-KR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r>
              <a:rPr lang="ko-KR" altLang="en-US" sz="2200" spc="-50" dirty="0" smtClean="0">
                <a:ln w="127000"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endParaRPr lang="en-US" altLang="ko-KR" sz="2200" spc="-50" dirty="0" smtClean="0">
              <a:ln w="127000"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83561" y="1207307"/>
            <a:ext cx="11777905" cy="969577"/>
            <a:chOff x="342128" y="806082"/>
            <a:chExt cx="1844403" cy="969577"/>
          </a:xfrm>
        </p:grpSpPr>
        <p:sp>
          <p:nvSpPr>
            <p:cNvPr id="10" name="TextBox 9"/>
            <p:cNvSpPr txBox="1"/>
            <p:nvPr/>
          </p:nvSpPr>
          <p:spPr>
            <a:xfrm>
              <a:off x="451129" y="944662"/>
              <a:ext cx="17354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단답형 주관식 기입 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12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문제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/ 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보기 </a:t>
              </a:r>
              <a:r>
                <a:rPr lang="ko-KR" altLang="en-US" sz="2400" spc="50" dirty="0" err="1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선택형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 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4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문제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/ 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코드 채우기 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6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문제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 </a:t>
              </a:r>
            </a:p>
            <a:p>
              <a:pPr>
                <a:buClr>
                  <a:srgbClr val="836AAD"/>
                </a:buClr>
                <a:buSzPct val="120000"/>
              </a:pP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 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(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강의자료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/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교재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/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코드 참고</a:t>
              </a:r>
              <a:r>
                <a:rPr lang="en-US" altLang="ko-KR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)</a:t>
              </a:r>
              <a:r>
                <a:rPr lang="ko-KR" altLang="en-US" sz="2400" spc="50" dirty="0" smtClean="0">
                  <a:ln w="127000">
                    <a:noFill/>
                  </a:ln>
                  <a:solidFill>
                    <a:srgbClr val="0070C0"/>
                  </a:solidFill>
                  <a:latin typeface="카페24 단정해" pitchFamily="2" charset="-127"/>
                  <a:ea typeface="카페24 단정해" pitchFamily="2" charset="-127"/>
                </a:rPr>
                <a:t>  </a:t>
              </a:r>
              <a:endParaRPr lang="en-US" altLang="ko-KR" sz="2400" spc="50" dirty="0" smtClean="0">
                <a:ln w="127000">
                  <a:noFill/>
                </a:ln>
                <a:solidFill>
                  <a:srgbClr val="0070C0"/>
                </a:solidFill>
                <a:latin typeface="카페24 단정해" pitchFamily="2" charset="-127"/>
                <a:ea typeface="카페24 단정해" pitchFamily="2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128" y="806082"/>
              <a:ext cx="105210" cy="6599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951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">
      <a:majorFont>
        <a:latin typeface="에스코어 드림 6 Bold"/>
        <a:ea typeface="에스코어 드림 5 Medium"/>
        <a:cs typeface=""/>
      </a:majorFont>
      <a:minorFont>
        <a:latin typeface="에스코어 드림 4 Regular"/>
        <a:ea typeface="에스코어 드림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16502</TotalTime>
  <Words>104</Words>
  <Application>Microsoft Office PowerPoint</Application>
  <PresentationFormat>와이드스크린</PresentationFormat>
  <Paragraphs>13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Noto Sans CJK KR Black</vt:lpstr>
      <vt:lpstr>Noto Sans CJK KR Bold</vt:lpstr>
      <vt:lpstr>Noto Sans CJK KR Regular</vt:lpstr>
      <vt:lpstr>Noto Sans KR Black</vt:lpstr>
      <vt:lpstr>강원교육튼튼</vt:lpstr>
      <vt:lpstr>맑은 고딕</vt:lpstr>
      <vt:lpstr>에스코어 드림 4 Regular</vt:lpstr>
      <vt:lpstr>카페24 단정해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work</dc:creator>
  <cp:lastModifiedBy>Jo</cp:lastModifiedBy>
  <cp:revision>1462</cp:revision>
  <dcterms:created xsi:type="dcterms:W3CDTF">2020-07-21T20:23:05Z</dcterms:created>
  <dcterms:modified xsi:type="dcterms:W3CDTF">2024-12-09T11:05:09Z</dcterms:modified>
</cp:coreProperties>
</file>