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32"/>
  </p:notesMasterIdLst>
  <p:handoutMasterIdLst>
    <p:handoutMasterId r:id="rId33"/>
  </p:handoutMasterIdLst>
  <p:sldIdLst>
    <p:sldId id="267" r:id="rId3"/>
    <p:sldId id="270" r:id="rId4"/>
    <p:sldId id="277" r:id="rId5"/>
    <p:sldId id="279" r:id="rId6"/>
    <p:sldId id="272" r:id="rId7"/>
    <p:sldId id="278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5B8"/>
    <a:srgbClr val="37C9CD"/>
    <a:srgbClr val="59D2D5"/>
    <a:srgbClr val="E06361"/>
    <a:srgbClr val="75B77D"/>
    <a:srgbClr val="A3CFA8"/>
    <a:srgbClr val="8D9DD8"/>
    <a:srgbClr val="FEF7DB"/>
    <a:srgbClr val="FEDBF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1" d="100"/>
          <a:sy n="101" d="100"/>
        </p:scale>
        <p:origin x="1836" y="102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941" y="62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2024-11-11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11/11/2024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11/11/2024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11/11/2024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11/11/2024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11/11/2024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11/11/2024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11/11/2024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11/11/2024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11/11/2024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11/11/2024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11/11/2024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11/11/2024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11/11/2024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11/11/2024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11/11/2024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11/11/2024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11/11/2024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11/11/2024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11/11/2024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11/11/2024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11/11/2024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11/11/2024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24864"/>
            <a:ext cx="9144000" cy="189542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ko-KR" altLang="en-US" sz="5400" dirty="0">
                <a:solidFill>
                  <a:srgbClr val="E06361"/>
                </a:solidFill>
              </a:rPr>
              <a:t>셋째마당</a:t>
            </a:r>
            <a:endParaRPr lang="en-US" altLang="ko-KR" sz="5400" dirty="0">
              <a:solidFill>
                <a:srgbClr val="E06361"/>
              </a:solidFill>
            </a:endParaRPr>
          </a:p>
          <a:p>
            <a:pPr algn="ctr"/>
            <a:r>
              <a:rPr lang="ko-KR" altLang="en-US" sz="5400" dirty="0" err="1">
                <a:solidFill>
                  <a:schemeClr val="tx2"/>
                </a:solidFill>
              </a:rPr>
              <a:t>딥러닝의</a:t>
            </a:r>
            <a:r>
              <a:rPr lang="ko-KR" altLang="en-US" sz="5400" dirty="0">
                <a:solidFill>
                  <a:schemeClr val="tx2"/>
                </a:solidFill>
              </a:rPr>
              <a:t> 시작</a:t>
            </a:r>
            <a:r>
              <a:rPr lang="en-US" altLang="ko-KR" sz="5400" dirty="0">
                <a:solidFill>
                  <a:schemeClr val="tx2"/>
                </a:solidFill>
              </a:rPr>
              <a:t>, </a:t>
            </a:r>
            <a:r>
              <a:rPr lang="ko-KR" altLang="en-US" sz="5400" dirty="0">
                <a:solidFill>
                  <a:schemeClr val="tx2"/>
                </a:solidFill>
              </a:rPr>
              <a:t>신경망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5D588F2-67CD-4325-BDD8-F4BD097FAAA2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9-3 | </a:t>
            </a:r>
            <a:r>
              <a:rPr lang="ko-KR" altLang="en-US" sz="1600" b="1" dirty="0"/>
              <a:t>오차 역전파의 개념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A1EBF8-221E-4342-9A1E-E4DACE785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1" y="1931218"/>
            <a:ext cx="62960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60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  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처럼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한 번의 순전파가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일어남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과정을 통해 각 가중치의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초깃값이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정해짐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초깃값의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가중치로 만들어진 값과 실제 값을 비교해 출력층의 오차를 계산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목표는 이때 계산된 출력층의 오차를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최소화시키는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위해    첫 번째 가중치를 수정하는 과정과    두 번째 가중치를 수정하는 과정이 이어짐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FB2EFB-77E4-4E10-8AA1-BB40DBCA4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043" y="1873611"/>
            <a:ext cx="209550" cy="209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6B4458-1479-4306-944D-F9A775450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899" y="3209925"/>
            <a:ext cx="209550" cy="209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C26298-092E-49DA-9D1B-002FBA439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712" y="3219450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75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첫 번째 가중치 중 하나인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31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업데이트한다고 하자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경사 하강법에서 배운 대로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31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업데이트하기 위해서는 오차 공식을 구하고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31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대해 편미분해야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합성 함수의 미분이므로 체인 룰을 적용해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편미분을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구하고 이를 이용해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31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업데이트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두 번째 가중치를 업데이트할 차례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11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업데이트한다고 하면 마찬가지로 오차 공식을 구하고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11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대해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편미분하면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문제가 생김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우리는 출력층의 결과와 실제 값을 비교해 오차를 얻었음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은닉층은 겉으로 드러나지 않으므로 그 값을 알 수 없음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오차를 구할 만한 적절한 출력 값도 없다는 것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601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문제는 다시 출력층의 오차를 이용하는 것으로 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31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경우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오차만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필요했었지만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w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11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모두 관여되어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 두 개를 모두 계산해 이를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편미분하게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물론 계산식은 조금 더 복잡해짐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과정을 마치면 첫 번째 가중치 업데이트 공식과 두 번째 가중치 업데이트 공식이 다음과 같이 정리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90760B-E5E4-45AA-ACD7-B775FB4E9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809615"/>
            <a:ext cx="51720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44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공식 중 밑줄 친 부분을 잘 보면 두 식 모두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out(1-out)’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형태를 취하고 있다는 것을 알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델타식이라고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은닉층의 숫자가 늘어도 이러한 형태가 계속해서 나타나게 되므로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이용해 깊은 층의 계산도 할 수 있게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이렇게 깊은 층을 통해 학습할 수 있는 계기가 마련되면서 드디어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딥러닝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태동하게 된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역전파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과정을 순수 파이썬 코딩으로 만든 예제가 ‘심화 학습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파이썬 코딩으로 짜 보는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신경망’에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준비되어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이용해 이 과정을 진행하므로 여기에 삽입하지는 않겠음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모든 과정이 파이썬 코딩으로 어떻게 표현되는지 공부할 분들은 참고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699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활성화 함수와 고급 경사 </a:t>
            </a:r>
            <a:r>
              <a:rPr lang="ko-KR" altLang="en-US" sz="2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469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활성화 함수와 고급 경사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활성화 함수와 고급 경사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델타식을 이용해 깊은 신경망의 계산이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가능해졌음을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이야기했음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수많은 층을 연결해 학습하면 여러 난제를 해결하는 인공지능이 완성될 것 같아 보임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아직 한 가지 문제가 더 남아 있음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291427C-27D5-4285-AC01-2CF0D647F8E4}"/>
              </a:ext>
            </a:extLst>
          </p:cNvPr>
          <p:cNvSpPr txBox="1">
            <a:spLocks/>
          </p:cNvSpPr>
          <p:nvPr/>
        </p:nvSpPr>
        <p:spPr>
          <a:xfrm>
            <a:off x="968223" y="304743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9-4 | </a:t>
            </a:r>
            <a:r>
              <a:rPr lang="ko-KR" altLang="en-US" sz="1600" b="1" dirty="0"/>
              <a:t>기울기 소실 문제 발생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30605D-EBD8-4D63-AB3A-A3359BDC5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45" y="3450815"/>
            <a:ext cx="68865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9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활성화 함수와 고급 경사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활성화 함수와 고급 경사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9-4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같이 깊은 층을 만들어 보니 출력층에서 시작된 가중치 업데이트가 처음 층까지 전달되지 않는 현상이 생기는 문제가 발견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이는 활성화 함수로 사용된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함수의 특성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9-5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같이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함수를 미분하면 최대치는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0.25</a:t>
            </a: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보다 작으므로 계속 곱하다 보면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가까워짐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여러 층을 거칠수록 기울기가 사라져 가중치를 수정하기 어려워지는 것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5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활성화 함수와 고급 경사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F22FA64-85F8-4499-9E5E-1D6A92D4A091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9-5 | </a:t>
            </a:r>
            <a:r>
              <a:rPr lang="ko-KR" altLang="en-US" sz="1600" b="1" dirty="0" err="1"/>
              <a:t>시그모이드의</a:t>
            </a:r>
            <a:r>
              <a:rPr lang="ko-KR" altLang="en-US" sz="1600" b="1" dirty="0"/>
              <a:t> 미분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25EA28-1798-4D48-B930-5E397EB35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1988825"/>
            <a:ext cx="62293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42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활성화 함수와 고급 경사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활성화 함수와 고급 경사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해결하고자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제프리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힌튼 교수는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렐루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ReLU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새로운 활성화 함수를 제안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A7AA4B8-BA25-4D6F-B01C-4C52F55464AD}"/>
              </a:ext>
            </a:extLst>
          </p:cNvPr>
          <p:cNvSpPr txBox="1">
            <a:spLocks/>
          </p:cNvSpPr>
          <p:nvPr/>
        </p:nvSpPr>
        <p:spPr>
          <a:xfrm>
            <a:off x="870143" y="247992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9-6 | </a:t>
            </a:r>
            <a:r>
              <a:rPr lang="ko-KR" altLang="en-US" sz="1600" b="1" dirty="0"/>
              <a:t>여러 활성화 함수의 도입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339AE9-BC8D-4A0D-A1C7-873162D44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52" y="2966424"/>
            <a:ext cx="63912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9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오차 역전파에서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딥러닝으로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1740023" y="1181435"/>
            <a:ext cx="5788241" cy="12051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643183"/>
            <a:ext cx="6041348" cy="185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활성화 함수와 고급 경사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활성화 함수와 고급 경사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90282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활성화 함수와 고급 경사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9-6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있는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렐루는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보다 작을 때 모든 값을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으로 처리하고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보다 큰 값은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그대로 사용하는 방법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파란색 점선이 미분을 한 결과인데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그림에서 보이듯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보다 크기만 하면 미분 값은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활성화 함수로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렐루를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쓰면 여러 번 오차 역전파가 진행되어도 맨 처음 층까지 값이 남아 있게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학습은 결국 오차를 최소화하는 가중치를 찾는 과정이라고 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출력층에서 알아낸 오차가 역전파를 통해 입력층까지 거슬러 올라가면서 잘못된 가중치들을 수정할 수 있게 되자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더 깊은 층을 쌓아 올리는 것이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가능해졌음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활성화 함수는 그 이후로도 여러 데이터 과학자에 의해 연구되어   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하이퍼볼릭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탄젠트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(hyperbolic tangent)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함수나     소프트플러스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softplus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 등 좀 더 나은 활성화 함수를 만들기 위한 노력이 이어지고 있음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E1CE55-2545-4C5A-99D0-B54875963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506" y="1873611"/>
            <a:ext cx="209550" cy="209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AFB58E-58C1-47C6-8621-141BBADCB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494" y="4907804"/>
            <a:ext cx="209550" cy="209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29E09C1-8CFF-46B6-B593-A79D39F73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636" y="5117354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10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76544" y="3397907"/>
            <a:ext cx="7226423" cy="13916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2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5790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7117" y="721471"/>
            <a:ext cx="8107710" cy="800724"/>
          </a:xfrm>
        </p:spPr>
        <p:txBody>
          <a:bodyPr/>
          <a:lstStyle/>
          <a:p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29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6781" y="1893371"/>
            <a:ext cx="7990282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우리는 가중치를 업데이트하는 방법으로 경사 하강법을 배웠음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경사 하강법은 정확하게 가중치를 찾아가지만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계산량이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매우 많다는 단점이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이러한 점을 보완한 고급 경사 하강법이 등장하면서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발전 속도는 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빨라졌음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12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2510" y="789505"/>
            <a:ext cx="8107710" cy="800724"/>
          </a:xfrm>
        </p:spPr>
        <p:txBody>
          <a:bodyPr/>
          <a:lstStyle/>
          <a:p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29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54724" y="1700790"/>
            <a:ext cx="7990282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   확률적 경사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하강법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경사 하강법은 한 번 업데이트할 때마다 전체 데이터를 미분하므로 속도가 느릴 뿐 아니라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최적 해를 찾기 전에 최적화 과정이 멈출 수도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확률적 경사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하강법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(Stochastic Gradient Descent, SGD)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경사 하강법의 이러한 단점을 보완한 방법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전체 데이터를 사용하는 것이 아니라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랜덤하게 추출한 일부 데이터만 사용하기 때문에 빠르고 더 자주 업데이트할 수 있다는 장점이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9-7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경사 하강법과 확률적 경사 하강법의 차이를 보여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랜덤한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일부 데이터를 사용하는 만큼 확률적 경사 하강법은 중간 결과의 진폭이 크고 불안정해 보일 수도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속도가 확연히 빠르면서도 최적 해에 근사한 값을 찾아낸다는 장점 덕분에 경사 하강법의 대안으로 사용되고 있음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032A54-7EBD-4AD8-B5E3-105884E2F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88" y="2172073"/>
            <a:ext cx="12382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7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7209" y="779078"/>
            <a:ext cx="8107710" cy="800724"/>
          </a:xfrm>
        </p:spPr>
        <p:txBody>
          <a:bodyPr/>
          <a:lstStyle/>
          <a:p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29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sz="29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82AB325-D354-4743-808F-11921619E8B3}"/>
              </a:ext>
            </a:extLst>
          </p:cNvPr>
          <p:cNvSpPr txBox="1">
            <a:spLocks/>
          </p:cNvSpPr>
          <p:nvPr/>
        </p:nvSpPr>
        <p:spPr>
          <a:xfrm>
            <a:off x="851165" y="169133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9-7 | </a:t>
            </a:r>
            <a:r>
              <a:rPr lang="ko-KR" altLang="en-US" sz="1600" b="1" dirty="0"/>
              <a:t>경사 하강법과 확률적 경사 하강법의 비교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A73C4D-2110-403B-886F-BBA1F1B1B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45" y="2104039"/>
            <a:ext cx="63055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34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29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   모멘텀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모멘텀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(momentum)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이란 단어는 ‘관성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탄력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가속도’라는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뜻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모멘텀 확률적 경사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하강법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모멘텀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SGD)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이란 말 그대로 경사 하강법에 탄력을 더해 주는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다시 말해 경사 하강법과 마찬가지로 매번 기울기를 구하지만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통해 오차를 수정하기 전 바로 앞 수정 값과 방향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(+, -)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참고해 같은 방향으로 일정한 비율만 수정되게 하는 방법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수정 방향이 양수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(+)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방향으로 한 번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음수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(-)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방향으로 한 번 지그재그로 일어나는 현상이 줄어들고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이전 이동 값을 고려해 일정 비율만큼 다음 값을 결정하므로 관성 효과를 낼 수 있음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032A54-7EBD-4AD8-B5E3-105884E2F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9" y="1931218"/>
            <a:ext cx="12382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20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29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sz="29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82AB325-D354-4743-808F-11921619E8B3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9-8 | </a:t>
            </a:r>
            <a:r>
              <a:rPr lang="ko-KR" altLang="en-US" sz="1600" b="1" dirty="0"/>
              <a:t>모멘텀을 적용했을 때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770368-6922-4981-A7C7-227F10BAD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55" y="1873611"/>
            <a:ext cx="62484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50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29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밖에도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학습을 더 빠르고 정확하게 만들기 위한 노력이 계속되었음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지금은 정확도와 속도를 모두 향상시킨 아담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adam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이라는 고급 경사 하강법이 가장 많이 쓰이고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9-9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경사 하강법이 어떻게 해서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아담에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이르게 되었는지 보여 줌</a:t>
            </a:r>
          </a:p>
        </p:txBody>
      </p:sp>
    </p:spTree>
    <p:extLst>
      <p:ext uri="{BB962C8B-B14F-4D97-AF65-F5344CB8AC3E}">
        <p14:creationId xmlns:p14="http://schemas.microsoft.com/office/powerpoint/2010/main" val="1723549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29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sz="29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82AB325-D354-4743-808F-11921619E8B3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9-9 | </a:t>
            </a:r>
            <a:r>
              <a:rPr lang="ko-KR" altLang="en-US" sz="1600" b="1" dirty="0" err="1"/>
              <a:t>딥러닝에</a:t>
            </a:r>
            <a:r>
              <a:rPr lang="ko-KR" altLang="en-US" sz="1600" b="1" dirty="0"/>
              <a:t> 사용되는 고급 경사 하강법의 변천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4DBF1C-3997-4FB9-BADA-0C363B288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2" y="1931218"/>
            <a:ext cx="71437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36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00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sz="2900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9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29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sz="2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속도와 정확도 문제를 해결하는 고급 경사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하강법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이렇게 오차를 최소화하는 경사 하강법들을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딥러닝에서는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옵티마이저’라고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한다고 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앞에 소개한 고급 경사 하강법들은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포함되어 있는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optimizers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객체에 이름을 적어 주는 것만으로 손쉽게 실행할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또 앞 절에서 소개된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렐루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등 활성화 함수도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activation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이라는 객체에 이름을 적어 주는 것으로 손쉽게 실행할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이어지는 장에서 이러한 부분을 실습해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이렇게 해서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장부터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9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장까지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사용되는 대부분의 개념과 용어를 상세히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배웠습음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드디어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이용한 모델링을 할 준비가 되었음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45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 오차 역전파에서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딥러닝으로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역전파에서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딥러닝으로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해결되지 않던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문제를 다층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퍼셉트론으로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해결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한 가지 문제를 만남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은닉층에 포함된 가중치를 업데이트할 방법이 없었던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이는 기나긴 인공지능의 겨울을 지나 오차 역전파라는 방법을 만나고 나서야 해결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 역전파는 후에 지금 우리가 아는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탄생으로 이어짐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 역전파는 어떻게 해서 은닉층의 오차를 업데이트할 수 있었을까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970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 오차 역전파에서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딥러닝으로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역전파에서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딥러닝으로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두 가지 길을 여러분께 제시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하나는 오차 역전파의 개념을 이해하고 넘어가는 것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나머지 하나는 개념과 함께 계산 방법까지 익히고 다음으로 넘어가는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책은 두 가지가 모두 준비되어 있습니다만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 역전파의 개념만 알아도 앞으로 우리가 배울 과정을 마치는 데는 아무런 문제가 없음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개념을 숙지하는 것을 목표로 학습할 분들은 이 장의 내용만 익히면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반면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딥러닝 알고리즘을 더 깊이 이해하고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싶다거나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같은 자동화 라이브러리에 맡기지 않고 직접 코딩을 해야 한다면 이 장의 학습에 이어 심화 학습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준비되어 있는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오차 역전파의 계산법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편을 숙지하기 바람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150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2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2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2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2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57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문제를 해결했지만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입력 값과 출력 값을 알고 있는 상태에서 가중치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(w)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바이어스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(b)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미리 알아본 후 이를 집어넣었음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이것은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모델링’이라고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할 수 없음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둘째 마당의 회귀 모델에서 살펴본 바와 같이 우리가 원하는 것은 데이터를 통해 스스로 가중치를 조절하는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학습’의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실현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역전파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방법은 어떻게 해서 숨겨진 은닉층의 가중치를 업데이트할 수 있었을까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설명하기 위해 다시 경사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하강법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이야기로 돌아가 보자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85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경사 하강법은 임의의 가중치를 선언하고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결괏값을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이용해 오차를 구한 후 이 오차가 최소인 지점으로 계속해서 조금씩 이동시키는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오차가 최소인 지점은 미분했을 때 기울기가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되는 지점이라고 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 이야기하고 있는 경사 하강법은 ‘단일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’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 입력층과 출력층만 존재할 때 가능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은닉층이 생기면서 우리는 두 번의 경사 하강법을 실행해야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9-1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같이 가중치를 한 번 수정하면 되던 작업이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9-2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같이 가중치를 두 번 수정해야 하는 것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9031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5D588F2-67CD-4325-BDD8-F4BD097FAAA2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9-1 | </a:t>
            </a:r>
            <a:r>
              <a:rPr lang="ko-KR" altLang="en-US" sz="1600" b="1" dirty="0"/>
              <a:t>단일 </a:t>
            </a:r>
            <a:r>
              <a:rPr lang="ko-KR" altLang="en-US" sz="1600" b="1" dirty="0" err="1"/>
              <a:t>퍼셉트론에서</a:t>
            </a:r>
            <a:r>
              <a:rPr lang="ko-KR" altLang="en-US" sz="1600" b="1" dirty="0"/>
              <a:t> 오차 수정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E3C12C-4216-433C-ACEB-497FD7588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59" y="1947243"/>
            <a:ext cx="39814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78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태동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역전파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5D588F2-67CD-4325-BDD8-F4BD097FAAA2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9-2 | </a:t>
            </a:r>
            <a:r>
              <a:rPr lang="ko-KR" altLang="en-US" sz="1600" b="1" dirty="0"/>
              <a:t>다층 </a:t>
            </a:r>
            <a:r>
              <a:rPr lang="ko-KR" altLang="en-US" sz="1600" b="1" dirty="0" err="1"/>
              <a:t>퍼셉트론에서</a:t>
            </a:r>
            <a:r>
              <a:rPr lang="ko-KR" altLang="en-US" sz="1600" b="1" dirty="0"/>
              <a:t> 오차 수정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DB6C48-D9AB-4F5A-AE51-31D85928B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19" y="1931218"/>
            <a:ext cx="51816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0258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2866</TotalTime>
  <Words>1538</Words>
  <Application>Microsoft Office PowerPoint</Application>
  <PresentationFormat>화면 슬라이드 쇼(4:3)</PresentationFormat>
  <Paragraphs>149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PowerPoint 프레젠테이션</vt:lpstr>
      <vt:lpstr>PowerPoint 프레젠테이션</vt:lpstr>
      <vt:lpstr>  오차 역전파에서 딥러닝으로</vt:lpstr>
      <vt:lpstr>  오차 역전파에서 딥러닝으로</vt:lpstr>
      <vt:lpstr>PowerPoint 프레젠테이션</vt:lpstr>
      <vt:lpstr>1 딥러닝의 태동, 오차 역전파</vt:lpstr>
      <vt:lpstr>1 딥러닝의 태동, 오차 역전파</vt:lpstr>
      <vt:lpstr>1 딥러닝의 태동, 오차 역전파</vt:lpstr>
      <vt:lpstr>1 딥러닝의 태동, 오차 역전파</vt:lpstr>
      <vt:lpstr>1 딥러닝의 태동, 오차 역전파</vt:lpstr>
      <vt:lpstr>1 딥러닝의 태동, 오차 역전파</vt:lpstr>
      <vt:lpstr>1 딥러닝의 태동, 오차 역전파</vt:lpstr>
      <vt:lpstr>1 딥러닝의 태동, 오차 역전파</vt:lpstr>
      <vt:lpstr>1 딥러닝의 태동, 오차 역전파</vt:lpstr>
      <vt:lpstr>PowerPoint 프레젠테이션</vt:lpstr>
      <vt:lpstr>2 활성화 함수와 고급 경사 하강법</vt:lpstr>
      <vt:lpstr>2 활성화 함수와 고급 경사 하강법</vt:lpstr>
      <vt:lpstr>2 활성화 함수와 고급 경사 하강법</vt:lpstr>
      <vt:lpstr>2 활성화 함수와 고급 경사 하강법</vt:lpstr>
      <vt:lpstr>2 활성화 함수와 고급 경사 하강법</vt:lpstr>
      <vt:lpstr>PowerPoint 프레젠테이션</vt:lpstr>
      <vt:lpstr>3 속도와 정확도 문제를 해결하는 고급 경사 하강법</vt:lpstr>
      <vt:lpstr>3 속도와 정확도 문제를 해결하는 고급 경사 하강법</vt:lpstr>
      <vt:lpstr>3 속도와 정확도 문제를 해결하는 고급 경사 하강법</vt:lpstr>
      <vt:lpstr>3 속도와 정확도 문제를 해결하는 고급 경사 하강법</vt:lpstr>
      <vt:lpstr>3 속도와 정확도 문제를 해결하는 고급 경사 하강법</vt:lpstr>
      <vt:lpstr>3 속도와 정확도 문제를 해결하는 고급 경사 하강법</vt:lpstr>
      <vt:lpstr>3 속도와 정확도 문제를 해결하는 고급 경사 하강법</vt:lpstr>
      <vt:lpstr>3 속도와 정확도 문제를 해결하는 고급 경사 하강법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Jo</cp:lastModifiedBy>
  <cp:revision>404</cp:revision>
  <cp:lastPrinted>2016-08-10T06:58:55Z</cp:lastPrinted>
  <dcterms:created xsi:type="dcterms:W3CDTF">2013-04-05T19:58:06Z</dcterms:created>
  <dcterms:modified xsi:type="dcterms:W3CDTF">2024-11-11T11:15:25Z</dcterms:modified>
</cp:coreProperties>
</file>