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57"/>
  </p:notesMasterIdLst>
  <p:handoutMasterIdLst>
    <p:handoutMasterId r:id="rId58"/>
  </p:handoutMasterIdLst>
  <p:sldIdLst>
    <p:sldId id="267" r:id="rId3"/>
    <p:sldId id="270" r:id="rId4"/>
    <p:sldId id="272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29" r:id="rId56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1" d="100"/>
          <a:sy n="101" d="100"/>
        </p:scale>
        <p:origin x="1836" y="102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2024-11-18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11/18/2024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11/18/2024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11/18/2024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11/18/2024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11/18/2024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넷째마당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딥러닝 기본기 다지기 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 데이터 분석하기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 데이터 분석하기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준비된 데이터의 내용을 들여다보자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주피터 노트북을 통해 열어 보면 모두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768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명의 인디언으로부터 여덟 개의 정보와 한 개의 클래스를 추출한 데이터임을 알 수 있음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35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 데이터 분석하기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9EA9BE7-1343-4CEA-A8F8-2EA87146596C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11-2 | </a:t>
            </a:r>
            <a:r>
              <a:rPr lang="ko-KR" altLang="en-US" sz="1600" b="1" dirty="0"/>
              <a:t>피마 인디언 데이터의 샘플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속성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클래스 구분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3736E2-2C64-4507-812C-7A3F95A1F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82643"/>
            <a:ext cx="7077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60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 데이터 분석하기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2FDA89-B30B-4BDA-81C7-59A851A0A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643183"/>
            <a:ext cx="429577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27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 데이터 분석하기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 데이터 분석하기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데이터의 각 정보가 의미하는 의학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생리학 배경지식을 모두 알 필요는 없지만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구동하려면 반드시 속성과 클래스를 먼저 구분해야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모델의 정확도를 향상시키기 위해서는 데이터를 추가하거나 재가공해야 할 수도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데이터의 내용과 구조를 파악하는 것이 중요함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60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856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데이터를 잘 파악하는 것이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다루는 기술의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단계라고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데이터의 크기가 커지고 정보량이 많아지면 데이터를 불러오고 내용을 파악할 수 있는 효과적인 방법이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가장 유용한 방법이 데이터를 시각화해서 눈으로 직접 확인해 보는 것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지금부터 데이터를 불러와 그래프로 표현하는 방법을 알아보자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데이터를 다룰 때는 데이터를 다루기 위해 만들어진 라이브러리를 사용하는 것이 좋음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지금까지는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라이브러리를 불러와 사용했는데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기능을 포함하면서도 다양한 포맷의 데이터를 다루게 해 주는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판다스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라이브러리를 사용해서 데이터를 조사해 보자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7493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실습에는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판다스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(pandas)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시본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(seaborn)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라이브러리가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기본으로 제공하지만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주피터 노트북을 이용해 실습 중이라면 다음 명령으로 두 라이브러리를 설치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!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pip install pandas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!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pip install seaborn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978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ABD5C9-1B2E-44BF-ADA9-C08AB8CBE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12" y="1911470"/>
            <a:ext cx="71151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444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10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판다스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라이브러리의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read_csv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csv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파일을 불러와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df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이름의 데이터 프레임으로 저장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csv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comma separated values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약어로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쉼표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(,)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구분된 데이터들의 모음이란 뜻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csv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파일에는 데이터를 설명하는 한 줄이 파일 맨 처음에 나옴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헤더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(header)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965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047889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불러온 데이터의 내용을 간단히 확인하고자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head()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이용해 데이터의 첫 다섯 줄을 불러오자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178948-6EDA-4112-A1E8-D2E3889E0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05" y="2449681"/>
            <a:ext cx="71247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6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11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데이터 다루기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>
            <a:cxnSpLocks/>
          </p:cNvCxnSpPr>
          <p:nvPr/>
        </p:nvCxnSpPr>
        <p:spPr>
          <a:xfrm flipV="1">
            <a:off x="1740023" y="1181435"/>
            <a:ext cx="5788241" cy="12051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6041348" cy="3086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딥러닝과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데이터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 데이터 분석하기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중요한 데이터 추출하기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숫자를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부터 세기 때문에 맨 첫 번째 행이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아닌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EB97B7-63C5-4101-B01E-D2A7A67AB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30" y="2564895"/>
            <a:ext cx="71056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2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정상과 당뇨 환자가 각각 몇 명씩인지 조사해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불러온 데이터 프레임의 특정 칼럼을 불러오려면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df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[“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칼럼명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]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입력하면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value_counts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이용하면 각 컬럼의 값이 몇 개씩 있는지 알려 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C540F8-3054-491A-B35E-7C673B348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17" y="2852930"/>
            <a:ext cx="70770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6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같은 정보가 화면에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정상인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500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명과 당뇨병 환자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268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명을 포함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총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768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샘플이 준비되어 있는 것을 알 </a:t>
            </a:r>
            <a:r>
              <a:rPr lang="ko-KR" altLang="en-US" dirty="0" smtClean="0">
                <a:latin typeface="KoPub돋움체_Pro Light" pitchFamily="18" charset="-127"/>
                <a:ea typeface="KoPub돋움체_Pro Light" pitchFamily="18" charset="-127"/>
              </a:rPr>
              <a:t>수 있음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AB6CD8-BBEE-4971-8D89-7A9EF6FA1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61" y="2910537"/>
            <a:ext cx="70675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66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정보별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특징을 좀 더 자세히 알고 싶으면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describe()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이용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988591-5694-4697-B0E9-308258C1A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05" y="2161646"/>
            <a:ext cx="71247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58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같은 내용이 출력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정보별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샘플 수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(count)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평균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(mean)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표준편차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(std)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최솟값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(min)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백분위 수로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25%, 50%, 75%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해당하는 값 그리고 최댓값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(max)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정리되어 보임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D5A4D0-5A05-4B4D-BB69-5124B9A18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58" y="2852930"/>
            <a:ext cx="74771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38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항목이 어느 정도의 상관관계를 가지고 있는지 알고 싶다면 다음과 같이 입력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A9ACD1-7C0B-4158-9AAC-270F3AB08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66" y="2161646"/>
            <a:ext cx="71532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412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출력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4063E9-D67D-4AB6-BED5-334A02AC5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2267094"/>
            <a:ext cx="75819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07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조금 더 알아보기 쉽게 이 상관관계를 그래프로 표현해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맷플롯립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(matplotlib)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그래프를 그릴 때 가장 많이 사용되는 라이브러리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기반으로 조금 더 정교한 그래프를 그리게 해 주는 시본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(seaborn)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라이브러리까지 사용해서 각 정보 간 상관관계를 가시화해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그래프의 색상과 크기를 정함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CD659A-6691-4674-AD92-487B0E31A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30" y="3774642"/>
            <a:ext cx="71056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772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시본 라이브러리 중 각 항목 간 상관관계를 나타내는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heatmap()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통해 그래프를 표시해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heatmap()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함수는 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항목씩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짝을 지은 후 각각 어떤 패턴으로 변화하는지 관찰하는 함수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두 항목이 전혀 다른 패턴으로 변화하면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서로 비슷한 패턴으로 변할수록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가까운 값을 출력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63F835-0DE8-4816-8E3F-8F1A94E1D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717035"/>
            <a:ext cx="705802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84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vmax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색상의 밝기를 조절하는 인자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cmap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미리 정해진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맷플롯립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색상의 설정 값을 불러옴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색상 설정 값은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https://matplotlib.org/users/colormaps.html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확인할 수 있음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681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600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딥러닝과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데이터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578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FDFD5F0C-BE2C-48F7-9861-F0B38F71E570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11-3 | </a:t>
            </a:r>
            <a:r>
              <a:rPr lang="ko-KR" altLang="en-US" sz="1600" b="1" dirty="0"/>
              <a:t>정보 간 상관관계 그래프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770AD2E-FCFB-4E81-BC60-754964FAD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28330"/>
            <a:ext cx="6221556" cy="484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33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판다스를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활용한 데이터 조사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11-3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가장 눈여겨보아야 할 부분은 당뇨병 발병 여부를 가리키는 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diabetes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항목</a:t>
            </a: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diabetes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항목을 보면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pregnant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age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까지 상관도가 숫자로 표시되어 있고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숫자가 높을수록 밝은 색상으로 채워져 있음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1FA080-4B2B-42DA-B3BB-36DCA0A57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2161646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44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32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중요한 데이터 추출하기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5322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중요한 데이터 추출하기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중요한 데이터 추출하기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11-3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살펴보면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plasma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항목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공복 혈당 농도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BMI(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체질량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지수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우리가 예측하고자 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diabetes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항목과 상관관계가 높다는 것을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항목들이 예측 모델을 만드는 데 중요한 역할을 할 것으로 기대할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이 두 항목만 따로 떼어 내어 당뇨의 발병 여부와 어떤 관계가 있는지 알아보자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001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중요한 데이터 추출하기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중요한 데이터 추출하기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plasma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기준으로 각각 정상과 당뇨 여부가 어떻게 분포되는지 살펴보자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히스토그램을 그려 주는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맷플롯립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라이브러리의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hist()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이용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EDAC9C-63BA-4CF5-8F86-5244C9013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507288"/>
            <a:ext cx="70675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60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중요한 데이터 추출하기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중요한 데이터 추출하기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가져오게 될 칼럼을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hist()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안에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축으로 지정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df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안의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plasma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칼럼 중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diabetes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 것과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 것을 구분해 불러오게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bins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축을 몇 개의 막대로 쪼개어 보여 줄 것인지 정하는 변수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barstacked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옵션은 여러 데이터가 쌓여 있는 형태의 막대바를 생성하는 옵션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불러온 데이터의 이름을 각각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normal(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정상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diabetes(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당뇨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정함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실행시키면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11-4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같은 그래프가 형성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6278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중요한 데이터 추출하기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A59D7EA-5EB9-4DF8-893D-1EE75F5CFE0E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11-4 | plasma</a:t>
            </a:r>
            <a:r>
              <a:rPr lang="ko-KR" altLang="en-US" sz="1600" b="1" dirty="0"/>
              <a:t>를 기준으로 정상과 당뇨 여부 표시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5F5DAE1-D008-4DA1-ABD5-A5E618158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1928331"/>
            <a:ext cx="6451984" cy="417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18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중요한 데이터 추출하기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중요한 데이터 추출하기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plasma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수치가 높아질수록 당뇨인 경우가 많음을 알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마찬가지 방법으로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이번에는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BMI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기준으로 각각 정상과 당뇨가 어느 정도 비율로 분포하는지 살펴보자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633F41-C512-4737-9CB7-03469F10A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796309"/>
            <a:ext cx="71342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52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중요한 데이터 추출하기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A59D7EA-5EB9-4DF8-893D-1EE75F5CFE0E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11-5 | BMI</a:t>
            </a:r>
            <a:r>
              <a:rPr lang="ko-KR" altLang="en-US" sz="1600" b="1" dirty="0"/>
              <a:t>를 기준으로 정상과 당뇨 여부 표시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255D7F-A7D3-4A9C-B379-804E0B50C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5" y="1923043"/>
            <a:ext cx="6581390" cy="42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04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중요한 데이터 추출하기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중요한 데이터 추출하기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BMI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높아질 경우 당뇨의 발병률도 함께 증가하는 추세를 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이렇게 결과에 미치는 영향이 큰 항목을 발견하는 것이 데이터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전처리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과정 중 하나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밖에도 데이터에 빠진 값이 있다면 평균이나 중앙값으로 대치하거나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흐름에서 크게 벗어나는 이상치를 제거하는 과정 등이 데이터 전처리에 포함될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SVM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이나 랜덤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포레스트처럼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일반적인 머신 러닝에서는 데이터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전처리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과정이 성능 향상에 중요한 역할을 함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87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데이터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딥러닝과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데이터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세월이 흐르면서 쌓인 방대한 데이터를 빅데이터라고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빅데이터’는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분명히 머신 러닝과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딥러닝으로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하여금 사람에 버금가는 판단과 지능을 가질 수 있게끔 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데이터양이 많다고 해서 무조건 좋은 결과를 얻을 수 있는 것은 아님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데이터양도 중요하지만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안에 ‘필요한’ 데이터가 얼마나 있는가도 중요하기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준비된 데이터가 우리가 사용하려는 머신 러닝과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얼마나 효율적으로 사용되게끔 가공되었는지 역시 중요함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86272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40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5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526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이용해서 예측을 실행해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판다스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라이브러리를 사용하기 때문에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iloc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[]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사용해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각각 저장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iloc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데이터 프레임에서 대괄호 안에 정한 범위만큼 가져와 저장하게 함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565309-DC19-4DA0-A8BB-DF2F4B95C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2852930"/>
            <a:ext cx="70770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1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다음과 같이 모델 구조를 설정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A0FA0F-0A3E-4265-B920-EA37F4E45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71247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76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이전과 달라진 점은 은닉층이 하나 더 추가되었다는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층과 층의 연결을 한눈에 볼 수 있게 해 주는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model.summary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부분이 추가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model.summary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실행 결과는 다음과 같음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83387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29B0A9-95A5-4FB0-985B-B669BC24D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34" y="1873611"/>
            <a:ext cx="71247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69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Layer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부분은 층의 이름과 유형을 나타냄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층의 이름은 자동으로 정해지는데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따로 이름을 만들려면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안에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name=‘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층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이름’을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추가해 주면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입력층과 첫 번째 은닉층을 연결해 주는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Dense_1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 번째 은닉층과 두 번째 은닉층을 연결하는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Dense_2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그리고 두 번째 은닉층과 출력층을 연결하는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Dense_3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층이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만들어졌음을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알 수 있음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BA8109-7181-4353-AC08-F866362FF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8" y="1931218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460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Output Shape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부분은 각 층에 몇 개의 출력이 발생하는지 나타냄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쉼표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(,)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사이에 두고 괄호의 앞은 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샘플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뒤는 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속성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수를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행의 수는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batch_size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정한 만큼 입력되므로 딥러닝 모델에서는 이를 특별히 세지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괄호의 앞은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None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표시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여덟 개의 입력이 첫 번째 은닉층을 지나며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개가 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두 번째 은닉층을 지나며 여덟 개가 되었다가 출력층에서는 한 개의 출력을 만든다는 것을 알 수 있음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8CB5F3-5A55-48A8-9480-7291A21F4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894489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8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Param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부분은 파라미터 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총 가중치와 바이어스 수의 합을 나타냄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첫 번째 층의 경우 입력 값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8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개가 층 안에서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노드로 분산되므로 가중치가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8×12 = 96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개가 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노드에 바이어스가 한 개씩 있으니 전체 파라미터 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96 + 12 = 108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됨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B11436-2725-45C2-8D66-AC6A10434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894489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8680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부분은 전체 파라미터를 합산한 값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Trainable params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학습을 진행하면서 업데이트가 된 파라미터들이고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Non-trainable params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업데이트가 되지 않은 파라미터 수를 나타냄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3D2321-A93B-4AEC-94B0-D8DD5330F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1931218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861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4E11AA-8877-4B06-AED0-AE52561FB27A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11-6 | </a:t>
            </a:r>
            <a:r>
              <a:rPr lang="ko-KR" altLang="en-US" sz="1600" b="1" dirty="0"/>
              <a:t>피마 인디언 당뇨병 예측 모델의 구조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823BA9-8B0F-4B9C-B5D1-27C739425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71" y="1928331"/>
            <a:ext cx="6972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3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데이터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딥러닝과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데이터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 프로젝트의 성공과 실패는 얼마나 좋은 데이터를 가지고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시작하느냐에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영향을 많이 받음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좋은 데이터란 한쪽으로 치우치지 않고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불필요한 정보가 대량으로 포함되어 있지 않으며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왜곡되지 않은 데이터를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데이터를 만들기 위해 머신 러닝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 개발자들은 데이터를 직접 들여다보고 분석할 수 있어야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내가 이루고 싶은 목적에 맞추어 가능한 한 많은 정보를 모았다면 이를 머신 러닝과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 할 수 있게 잘 정제된 데이터 형식으로 바꾸어야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작업은 모든 머신 러닝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 프로젝트의 첫 단추이자 가장 중요한 작업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17174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은닉층의 개수를 왜 두 개로 했나요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?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그리고 노드의 수는 왜 각각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12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개와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8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개로 했나요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? 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입력과 출력의 수는 정해져 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은닉층은 몇 층으로 할지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안의 노드는 몇 개로 할지에 대한 정답은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자신의 프로젝트에 따라 설정해야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여러 번 반복하면서 최적 값을 찾아내는 것이 좋으며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여기서는 임의의 수로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8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설정했고 설명의 편의성을 위해 두 개의 은닉층을 만들었음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여러분이 직접 노드의 수와 은닉층의 개수를 바꾸어 보면서 더 좋은 정확도가 나오는지 시험해 보자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904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전체 코드는 다음과 같음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D667AB-BF15-4650-9857-8E133A96A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91" y="2219253"/>
            <a:ext cx="72199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672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91A379-3811-4CA1-89E8-0716B171E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73" y="1873611"/>
            <a:ext cx="70961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186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3D47DE-E9B7-43D5-AFAC-74F5E3466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41" y="1900959"/>
            <a:ext cx="708660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427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5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인디언의 당뇨병 예측 실행</a:t>
            </a:r>
            <a:endParaRPr lang="en-US" altLang="ko-KR" sz="18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endParaRPr lang="en-US" altLang="ko-KR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100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번을 반복한 현재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약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71.61%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정확도를 보이고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DE7FC1-87CD-4DE9-AFFB-BB37BA41D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66" y="1886479"/>
            <a:ext cx="70770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딥러닝과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데이터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sz="18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딥러닝과</a:t>
            </a:r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데이터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지금부터 데이터 분석에 가장 많이 사용하는 파이썬 라이브러리인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판다스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(pandas)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맷플롯립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(matplotlib)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등을 사용해 우리가 다룰 데이터가 어떤 내용을 담고 있는지 확인하면서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핵심 기술들을 하나씩 구현해 보자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345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D7BC1C-BEF1-FE43-BAF8-AEC9A285889D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8">
            <a:extLst>
              <a:ext uri="{FF2B5EF4-FFF2-40B4-BE49-F238E27FC236}">
                <a16:creationId xmlns:a16="http://schemas.microsoft.com/office/drawing/2014/main" id="{18896CAC-438E-47B8-B473-3418742DE5AB}"/>
              </a:ext>
            </a:extLst>
          </p:cNvPr>
          <p:cNvSpPr txBox="1">
            <a:spLocks/>
          </p:cNvSpPr>
          <p:nvPr/>
        </p:nvSpPr>
        <p:spPr>
          <a:xfrm>
            <a:off x="531274" y="2564895"/>
            <a:ext cx="8081453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50000"/>
                  </a:schemeClr>
                </a:solidFill>
                <a:latin typeface="+mj-ea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600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 데이터 분석하기</a:t>
            </a:r>
            <a:endParaRPr lang="en-US" altLang="ko-KR" sz="2600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8416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 데이터 분석하기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9EA9BE7-1343-4CEA-A8F8-2EA87146596C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11-1 | </a:t>
            </a:r>
            <a:r>
              <a:rPr lang="ko-KR" altLang="en-US" sz="1600" b="1" dirty="0"/>
              <a:t>피마 인디언 옛 모습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FFC64F-D86F-4598-A415-98194733C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76" y="1873611"/>
            <a:ext cx="49720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3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 데이터 분석하기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sz="18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피마 인디언 데이터 분석하기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비만은 유전일까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아니면 식습관 조절에 실패한 자신의 탓일까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비만이 유전 및 환경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모두의 탓이라는 것을 증명하는 좋은 사례가 바로 미국 남서부에 살고 있는 피마 인디언의 사례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피마 인디언은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1950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년대까지만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해도 비만인 사람이 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명도 없는 민족이었음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지금은 전체 부족의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60%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당뇨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80%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비만으로 고통받고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생존하기 위해 영양분을 체내에 저장하는 뛰어난 능력을 물려받은 인디언들이 미국의 기름진 패스트푸드 문화를 만나면서 벌어진 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피마 인디언을 대상으로 당뇨병 여부를 측정한 데이터는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data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폴더에서 찾을 수 있음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(data/pima-indians-diabetes3.csv)</a:t>
            </a:r>
            <a:endParaRPr lang="en-US" altLang="ko-KR" b="1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6316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3137</TotalTime>
  <Words>1943</Words>
  <Application>Microsoft Office PowerPoint</Application>
  <PresentationFormat>화면 슬라이드 쇼(4:3)</PresentationFormat>
  <Paragraphs>226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54</vt:i4>
      </vt:variant>
    </vt:vector>
  </HeadingPairs>
  <TitlesOfParts>
    <vt:vector size="64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PowerPoint 프레젠테이션</vt:lpstr>
      <vt:lpstr>1 딥러닝과 데이터</vt:lpstr>
      <vt:lpstr>1 딥러닝과 데이터</vt:lpstr>
      <vt:lpstr>1 딥러닝과 데이터</vt:lpstr>
      <vt:lpstr>PowerPoint 프레젠테이션</vt:lpstr>
      <vt:lpstr>2 피마 인디언 데이터 분석하기</vt:lpstr>
      <vt:lpstr>2 피마 인디언 데이터 분석하기</vt:lpstr>
      <vt:lpstr>2 피마 인디언 데이터 분석하기</vt:lpstr>
      <vt:lpstr>2 피마 인디언 데이터 분석하기</vt:lpstr>
      <vt:lpstr>2 피마 인디언 데이터 분석하기</vt:lpstr>
      <vt:lpstr>2 피마 인디언 데이터 분석하기</vt:lpstr>
      <vt:lpstr>PowerPoint 프레젠테이션</vt:lpstr>
      <vt:lpstr>3 판다스를 활용한 데이터 조사</vt:lpstr>
      <vt:lpstr>3 판다스를 활용한 데이터 조사</vt:lpstr>
      <vt:lpstr>3 판다스를 활용한 데이터 조사</vt:lpstr>
      <vt:lpstr>3 판다스를 활용한 데이터 조사</vt:lpstr>
      <vt:lpstr>3 판다스를 활용한 데이터 조사</vt:lpstr>
      <vt:lpstr>3 판다스를 활용한 데이터 조사</vt:lpstr>
      <vt:lpstr>3 판다스를 활용한 데이터 조사</vt:lpstr>
      <vt:lpstr>3 판다스를 활용한 데이터 조사</vt:lpstr>
      <vt:lpstr>3 판다스를 활용한 데이터 조사</vt:lpstr>
      <vt:lpstr>3 판다스를 활용한 데이터 조사</vt:lpstr>
      <vt:lpstr>3 판다스를 활용한 데이터 조사</vt:lpstr>
      <vt:lpstr>3 판다스를 활용한 데이터 조사</vt:lpstr>
      <vt:lpstr>3 판다스를 활용한 데이터 조사</vt:lpstr>
      <vt:lpstr>3 판다스를 활용한 데이터 조사</vt:lpstr>
      <vt:lpstr>3 판다스를 활용한 데이터 조사</vt:lpstr>
      <vt:lpstr>3 판다스를 활용한 데이터 조사</vt:lpstr>
      <vt:lpstr>3 판다스를 활용한 데이터 조사</vt:lpstr>
      <vt:lpstr>PowerPoint 프레젠테이션</vt:lpstr>
      <vt:lpstr>4 중요한 데이터 추출하기</vt:lpstr>
      <vt:lpstr>4 중요한 데이터 추출하기</vt:lpstr>
      <vt:lpstr>4 중요한 데이터 추출하기</vt:lpstr>
      <vt:lpstr>4 중요한 데이터 추출하기</vt:lpstr>
      <vt:lpstr>4 중요한 데이터 추출하기</vt:lpstr>
      <vt:lpstr>4 중요한 데이터 추출하기</vt:lpstr>
      <vt:lpstr>4 중요한 데이터 추출하기</vt:lpstr>
      <vt:lpstr>PowerPoint 프레젠테이션</vt:lpstr>
      <vt:lpstr>5 피마 인디언의 당뇨병 예측 실행</vt:lpstr>
      <vt:lpstr>5 피마 인디언의 당뇨병 예측 실행</vt:lpstr>
      <vt:lpstr>5 피마 인디언의 당뇨병 예측 실행</vt:lpstr>
      <vt:lpstr>5 피마 인디언의 당뇨병 예측 실행</vt:lpstr>
      <vt:lpstr>5 피마 인디언의 당뇨병 예측 실행</vt:lpstr>
      <vt:lpstr>5 피마 인디언의 당뇨병 예측 실행</vt:lpstr>
      <vt:lpstr>5 피마 인디언의 당뇨병 예측 실행</vt:lpstr>
      <vt:lpstr>5 피마 인디언의 당뇨병 예측 실행</vt:lpstr>
      <vt:lpstr>5 피마 인디언의 당뇨병 예측 실행</vt:lpstr>
      <vt:lpstr>5 피마 인디언의 당뇨병 예측 실행</vt:lpstr>
      <vt:lpstr>5 피마 인디언의 당뇨병 예측 실행</vt:lpstr>
      <vt:lpstr>5 피마 인디언의 당뇨병 예측 실행</vt:lpstr>
      <vt:lpstr>5 피마 인디언의 당뇨병 예측 실행</vt:lpstr>
      <vt:lpstr>5 피마 인디언의 당뇨병 예측 실행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Jo</cp:lastModifiedBy>
  <cp:revision>445</cp:revision>
  <cp:lastPrinted>2016-08-10T06:58:55Z</cp:lastPrinted>
  <dcterms:created xsi:type="dcterms:W3CDTF">2013-04-05T19:58:06Z</dcterms:created>
  <dcterms:modified xsi:type="dcterms:W3CDTF">2024-11-18T11:16:19Z</dcterms:modified>
</cp:coreProperties>
</file>