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7"/>
  </p:notesMasterIdLst>
  <p:handoutMasterIdLst>
    <p:handoutMasterId r:id="rId58"/>
  </p:handoutMasterIdLst>
  <p:sldIdLst>
    <p:sldId id="267" r:id="rId3"/>
    <p:sldId id="270" r:id="rId4"/>
    <p:sldId id="273" r:id="rId5"/>
    <p:sldId id="323" r:id="rId6"/>
    <p:sldId id="272" r:id="rId7"/>
    <p:sldId id="32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990" y="7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2024-09-09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9/9/2024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첫째마당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시작을 위한 준비 운동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수학 원리를 배울 때 초반부터 이 식이 등장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주어지고 원하는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있을 때 적절한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찾는 것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설명하는 가장 간단한 표현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28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이차 함수와 최솟값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5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이차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관한 이차식으로 표현되는 경우를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같은 함수식으로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8F679-635A-444B-8C30-4EBC96538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507288"/>
            <a:ext cx="1419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3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이차 함수의 그래프는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포물선 모양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&gt;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아래로 볼록한 그래프가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5A38F1-EEDD-45D6-8AA6-3DD9EFA5E64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3-2 | </a:t>
            </a:r>
            <a:r>
              <a:rPr lang="ko-KR" altLang="en-US" sz="1600" b="1" dirty="0"/>
              <a:t>이차 함수 그래프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2C5F2-DF8C-4857-952A-5544F1A14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2968144"/>
            <a:ext cx="3667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2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방향으로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방향으로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q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평행 이동시키면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움직임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q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꼭짓점으로 하는 포물선이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포물선의 맨 아래에 위치한 지점이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최솟값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실행할 때는 이 최솟값을 찾아내는 과정이 매우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32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5A38F1-EEDD-45D6-8AA6-3DD9EFA5E64A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3-3 | </a:t>
            </a:r>
            <a:r>
              <a:rPr lang="ko-KR" altLang="en-US" sz="1600" b="1" dirty="0"/>
              <a:t>이차 함수 그래프의 평행 이동과 최솟값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226950-B806-4A87-B95A-D8ED96BB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46828"/>
            <a:ext cx="5124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0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이차 함수와 최솟값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최솟값은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 소개할 ‘최소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제곱법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’ 공식으로 쉽게 알아낼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실제로 실행할 때 만나는 문제에서는 대부분 최소 제곱법을 활용할 수가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이유는 최소 제곱법을 계산하기 위해 꼭 필요한 조건들을 알 수 없기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기울기를 이용해야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06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미분</a:t>
            </a:r>
            <a:r>
              <a:rPr lang="en-US" altLang="ko-KR" sz="2600" dirty="0"/>
              <a:t>, </a:t>
            </a:r>
            <a:r>
              <a:rPr lang="ko-KR" altLang="en-US" sz="2600" dirty="0"/>
              <a:t>순간 변화율과 기울기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0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이해하는 데 가장 중요한 수학 원리는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미분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조금 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결국 일차 함수의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구하는 것인데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값은 이차 함수 포물선의 최솟값을 구하는 것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최솟값을 미분으로 구하기 때문에 미분이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중요한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기울기의 개념을 먼저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7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그래프가 있다고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축에 있는 한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대응하는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오른쪽이나 왼쪽으로 조금씩 이동한다고 상상해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도 조금씩 변화할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28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3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딥러닝을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위한 기초 수학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431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일차 함수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기울기와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y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절편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이차 함수와 최솟값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미분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순간 변화율과 기울기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편미분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지수와 지수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6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시그모이드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7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로그와 로그 함수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상상력을 조금 더 발휘해 이번에는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미세하게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 만큼’ 움직였다고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 역시 매우 미세하게 변화를 할 텐데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너무 미세해서 실제로 움직이는 것이 아니라 방향만 드러내는 정도의 순간적인 변화만 있을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순간의 변화를 놓고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순간 변화율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이름을 붙였음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순간 변화율은 어느 쪽을 향하는 방향성을 지니고 있으므로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방향을 따라 직선을 길게 그려 주면 그래프와 맞닿는 접선이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선이 바로 이 점에서의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기울기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45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387AD3-560C-4988-A398-2441D09D85D7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3-4 | a</a:t>
            </a:r>
            <a:r>
              <a:rPr lang="ko-KR" altLang="en-US" sz="1600" b="1" dirty="0"/>
              <a:t>에서의 순간 변화율은 곧 기울기다</a:t>
            </a:r>
            <a:r>
              <a:rPr lang="en-US" altLang="ko-KR" sz="1600" b="1" dirty="0"/>
              <a:t>!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C5731E-1043-4D72-8EE3-07EDCD056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30861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1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미분을 한다는 것은 쉽게 말해 이 ‘순간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변화율’을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구한다는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어느 순간에 어떤 변화가 일어나고 있는지 숫자로 나타낸 것을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미분 계수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미분 계수는 곧 그래프에서의 기울기를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기울기가 중요한 것은 기울기가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축과 평행한 직선으로 그어질 때가 바로 그래프에서 최솟값인 지점이 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85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순간 변화율을 구하는 방법을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어떤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주어졌다고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함수에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위의 두 실수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대입하면 두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A,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그림과 같이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A(a, f(a)), B(b, f(b))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해당하는 곳에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5AF577F-162D-40BC-8CB8-48B1180B6B96}"/>
              </a:ext>
            </a:extLst>
          </p:cNvPr>
          <p:cNvSpPr txBox="1">
            <a:spLocks/>
          </p:cNvSpPr>
          <p:nvPr/>
        </p:nvSpPr>
        <p:spPr>
          <a:xfrm>
            <a:off x="597117" y="3201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3-5 | </a:t>
            </a:r>
            <a:r>
              <a:rPr lang="ko-KR" altLang="en-US" sz="1600" b="1" dirty="0"/>
              <a:t>함수 </a:t>
            </a:r>
            <a:r>
              <a:rPr lang="en-US" altLang="ko-KR" sz="1600" b="1" dirty="0"/>
              <a:t>f(x)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x</a:t>
            </a:r>
            <a:r>
              <a:rPr lang="ko-KR" altLang="en-US" sz="1600" b="1" dirty="0"/>
              <a:t>축 위에 두 실수 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를 대입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D2C0C1-F43E-4B7F-BEBE-71A02A7AB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0" y="3601821"/>
            <a:ext cx="2790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두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이어 직선을 만들면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두 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지나는 직선의 기울기가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그려짐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Δ(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델타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변화량을 나타내는 기호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5AF577F-162D-40BC-8CB8-48B1180B6B96}"/>
              </a:ext>
            </a:extLst>
          </p:cNvPr>
          <p:cNvSpPr txBox="1">
            <a:spLocks/>
          </p:cNvSpPr>
          <p:nvPr/>
        </p:nvSpPr>
        <p:spPr>
          <a:xfrm>
            <a:off x="597117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3-6 | A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B</a:t>
            </a:r>
            <a:r>
              <a:rPr lang="ko-KR" altLang="en-US" sz="1600" b="1" dirty="0"/>
              <a:t>를 지나는 직선은 이 두 점 간의 기울기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곧 평균 변화율을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448220-2B5D-4106-8AC5-CEDDCE670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363853"/>
            <a:ext cx="2743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5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그래프에서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-a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f(b) - f(a)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써서 표현하면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Δx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f(a +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Δx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) - f(a)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나타낼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직선의 기울기는                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지나는 직선의 기울기는 다음과 같이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D565A3-E720-4DA8-87FF-FF35B69DC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48" y="2721865"/>
            <a:ext cx="885825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08B526-C446-4547-92F1-C7FF9CEB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44214"/>
            <a:ext cx="56578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22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직선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기울기를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‘평균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변화율’이라고도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미분을 배우고 있는 우리에게 필요한 것은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순간 변화율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순간 변화율은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Δx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 만큼 아주 작을 때의 순간적인 기울기를 의미하므로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극한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(limit)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기호를 사용해 다음과 같이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74AEA6-8D94-4A32-A89C-BBFF6F0E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157537"/>
            <a:ext cx="1952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8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      는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증가량이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 만큼 작을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때’라는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기울기는                 이므로 순간 기울기는         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표현되며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라고도 쓸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1C6DF-7BFC-4671-AEAF-D2F889E1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9" y="1828271"/>
            <a:ext cx="342900" cy="333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5E02E4-A229-4EE1-A5CF-B3440A0E2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26" y="2161646"/>
            <a:ext cx="885825" cy="419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5295C0-24D0-45EF-87DF-19C0E2D7F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607" y="2136270"/>
            <a:ext cx="1219200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CFDDF9-43C8-434C-A0E4-8B6C9B68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1" y="2136270"/>
            <a:ext cx="923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41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“함수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미분하라”는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것을       또는           로 표기하는데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미분하는 공식을 알기 쉽게 정리하면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7C797B-3822-46CB-9A97-491EBD7E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81" y="1827814"/>
            <a:ext cx="400050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6F8F5C-8916-40E1-A0CA-207A1EDE2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79" y="1811698"/>
            <a:ext cx="600075" cy="400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8DD579-CDFC-4E34-AB81-6FDC37CCF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3511"/>
            <a:ext cx="4133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35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미분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순간 변화율과 기울기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공부하는 과정 중에 자주 만나게 되는 중요한 다섯 가지 미분의 기본 공식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D25AD9-8237-4712-9F20-1FA7A040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36" y="2546836"/>
            <a:ext cx="7010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1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배운다’는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말에는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실행법을 익히는 것뿐 아니라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수학 원리를 공부한다는 의미도 담겨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원리를 알아야 정확히 실행할 수 있기 때문에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원리를 이해하는 것은 좋은 코드를 만드는 것 이상으로 중요함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수학 원리를 이해하기 위해서는 당연히 기본적인 수학 지식이 필요함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어떤 원리로 입력 값의 패턴을 분석하고 학습하는지 이해하려면 그 배경이 되는 수학 연산을 살펴보아야 하고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여기에 사용되는 함수들을 알아야 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 </a:t>
            </a:r>
            <a:r>
              <a:rPr lang="ko-KR" altLang="en-US" sz="2600" dirty="0" err="1"/>
              <a:t>편미분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66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더불어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공부할 때 가장 자주 접하게 되는 또 다른 수학 개념은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모두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미분하라’는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의미에서는 다를 바가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가지 변수가 식 안에 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변수를 미분하는 것이 아니라 우리가 원하는 한 가지 변수만 미분하고 그 외에는 모두 상수로 취급하는 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 =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식을 미분할 때는 변수가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하나뿐이어서 미분하라는 의미에 혼란이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식을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0E5B9-1CDF-4EDB-AA73-B0A6EBE3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4581140"/>
            <a:ext cx="2343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8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여기에는 변수가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두 개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어떤 변수로 미분해야 하는지 정해야 하므로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이 식처럼 여러 변수 중에서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관해서만 미분하고 싶다면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편미분하라’고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하며 다음과 같이 식을 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E36252-A1E6-4D75-8FF3-DCD5E0FE8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9" y="3167062"/>
            <a:ext cx="342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9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편미분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앞에 나온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f(x, y) = 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+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+ 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과정은 어떻게 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바로 앞에서 배운 미분의 성질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미분법의 기본 공식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항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미분의 성질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정리하면 다음과 같이 나타낼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BA35E7-9CE7-4B52-A587-140BD749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942249"/>
            <a:ext cx="2162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5 </a:t>
            </a:r>
            <a:r>
              <a:rPr lang="ko-KR" altLang="en-US" sz="2600" dirty="0"/>
              <a:t>지수와 지수 함수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7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지수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다음과 같은 형태를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45956F-308A-48C8-8FAD-DBAF905C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666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7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밑’이라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하고     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지수’라고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    만큼 반복해서 곱한다는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지수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지수 자리에 있는 경우를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식으로 나타내면 다음과 같은 형태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18C1AA-7DFE-4821-93C2-9238F0171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50" y="2268706"/>
            <a:ext cx="190500" cy="18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1F3E05-8A9D-4F80-97EA-CD416932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360" y="1923064"/>
            <a:ext cx="190500" cy="18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B51479-4046-4F9C-933D-516A2D6DA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18" y="3248939"/>
            <a:ext cx="19050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6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 함수에서는 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(a)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무엇인지가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함수가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작으면 허수를 포함하게 되므로 안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밑의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&gt;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이거나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&lt; a &lt; 1,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중 하나가 되어야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두 가지 경우의 그래프는 각각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37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지수와 지수 함수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1437449-D8B3-476D-86F4-65452A86E9B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3-7 | a &gt; 1</a:t>
            </a:r>
            <a:r>
              <a:rPr lang="ko-KR" altLang="en-US" sz="1600" b="1" dirty="0"/>
              <a:t>일 때와 </a:t>
            </a:r>
            <a:r>
              <a:rPr lang="en-US" altLang="ko-KR" sz="1600" b="1" dirty="0"/>
              <a:t>0 &lt; a &lt; 1</a:t>
            </a:r>
            <a:r>
              <a:rPr lang="ko-KR" altLang="en-US" sz="1600" b="1" dirty="0"/>
              <a:t>일 때의 지수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915978-FFF0-4489-BFEF-42F1734E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31218"/>
            <a:ext cx="62198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8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6 </a:t>
            </a:r>
            <a:r>
              <a:rPr lang="ko-KR" altLang="en-US" sz="2600" dirty="0" err="1"/>
              <a:t>시그모이드</a:t>
            </a:r>
            <a:r>
              <a:rPr lang="ko-KR" altLang="en-US" sz="2600" dirty="0"/>
              <a:t> 함수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3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딥러닝을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위한 기초 수학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좋은 소식은 딥러닝 뒤에 있는 수학적 배경이 다른 머신 러닝과 비교했을 때 그다지 어렵지 않다는 것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고등학교 수준의 수학만으로도 원리와 배경을 파악할 수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조금 더 깊이 공부하더라도 대학교 교양 강좌 수준을 넘지 않는 범위에서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원리를 이해할 수 있음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이 장에서는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이해하는 데 꼭 필요한 기초 수학을 먼저 공부하겠음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각 수학 공식이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어느 부분에 활용되는지 참고하면서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수학에 대한 두려움을 없애고 딥러닝 공부를 시작할 수 있길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156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내부를 보면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신호를 얼마나 출력할지를 계산하는 과정이 무수히 반복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출력 값으로 얼마나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내보낼지를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계산하는 함수를 활성화 함수라고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발전함에 따라 여러 가지 형태로 개발되어 왔는데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그중 가장 먼저 배우는 중요한 함수가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지수 함수에서 밑 값이 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함수를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‘자연 로그의 밑’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오일러의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수’ 등 여러 이름으로 불리는데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(π)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처럼 수학에서 중요하게 사용되는 무리수이며 그 값은 대략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2.718281828…</a:t>
            </a:r>
          </a:p>
        </p:txBody>
      </p:sp>
    </p:spTree>
    <p:extLst>
      <p:ext uri="{BB962C8B-B14F-4D97-AF65-F5344CB8AC3E}">
        <p14:creationId xmlns:p14="http://schemas.microsoft.com/office/powerpoint/2010/main" val="2987770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자연 상수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지수 함수에 포함되어 분모에 들어가면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식으로 나타내면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B185F-9D93-4091-948D-3244B2C92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1390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그래프로 그려 보면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형태로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B07DE6F-6F95-4A27-91A0-260739DB16E7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3-8 | </a:t>
            </a:r>
            <a:r>
              <a:rPr lang="ko-KR" altLang="en-US" sz="1600" b="1" dirty="0" err="1"/>
              <a:t>시그모이드</a:t>
            </a:r>
            <a:r>
              <a:rPr lang="ko-KR" altLang="en-US" sz="1600" b="1" dirty="0"/>
              <a:t> 함수의 그래프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FDC6A6-ADC8-482E-9122-8AC076F7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69305"/>
            <a:ext cx="36671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593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6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시그모이드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큰 값을 가지면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작은 값을 가지면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가까워짐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 형태로 그려지는 이 함수의 속성은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개의 값 중 하나를 고를 때 유용하게 쓰임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837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7 </a:t>
            </a:r>
            <a:r>
              <a:rPr lang="ko-KR" altLang="en-US" sz="2600" dirty="0"/>
              <a:t>로그와 로그 함수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547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이해하려면 먼저 지수부터 이해해야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거듭제곱한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할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식으로 나타내면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DA29B8-29E6-437F-ADCD-B168A393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38148"/>
            <a:ext cx="6286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0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알고 있는데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모른다고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과연 어떻게 구할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구하기 위해 사용하는 방법이 로그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영어로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Logarithm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하는데 앞 세 글자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사용해서 표시하며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지수식에서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위치를 다음과 같이 바꾸어 쓰면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로그가 지수와 이렇게 밀접한 관계가 있듯이 로그 함수 역시 지수 함수와 밀접한 관계에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역함수의 관계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역함수는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서로 바꾸어 가지는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BA88EC-2CD6-4C84-A58D-96D950A8F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455362"/>
            <a:ext cx="9048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4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(a ≠ 1, a &gt; 0)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로그 정의를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=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바꿀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역함수를 만들기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서로 바꾸어 주면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식이 바로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로그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형태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035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역함수의 그래프는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대해 대칭인 선으로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지수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</a:t>
            </a:r>
            <a:r>
              <a:rPr lang="en-US" altLang="ko-KR" baseline="300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대칭으로 이동시킨 로그 함수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00BB23-F353-4F7B-9DB1-666C6F6FA6FA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3-9 | </a:t>
            </a:r>
            <a:r>
              <a:rPr lang="ko-KR" altLang="en-US" sz="1600" b="1" dirty="0"/>
              <a:t>지수 함수 </a:t>
            </a:r>
            <a:r>
              <a:rPr lang="en-US" altLang="ko-KR" sz="1600" b="1" dirty="0"/>
              <a:t>y = a</a:t>
            </a:r>
            <a:r>
              <a:rPr lang="en-US" altLang="ko-KR" sz="1600" b="1" baseline="30000" dirty="0"/>
              <a:t>x</a:t>
            </a:r>
            <a:r>
              <a:rPr lang="ko-KR" altLang="en-US" sz="1600" b="1" dirty="0"/>
              <a:t>와 로그 함수 </a:t>
            </a:r>
            <a:r>
              <a:rPr lang="en-US" altLang="ko-KR" sz="1600" b="1" dirty="0"/>
              <a:t>y = 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dirty="0" err="1"/>
              <a:t>x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C4254-30E9-4A89-BA1B-B5C00C9D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309800"/>
            <a:ext cx="35623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6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로지스틱 회귀를 배울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가까워지거나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가까워질수록 오차가 커지는 그래프가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그래프를 만들기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</a:t>
            </a:r>
            <a:r>
              <a:rPr lang="en-US" altLang="ko-KR" baseline="-25000" dirty="0" err="1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축으로 대칭 이동하거나 알맞게 평행 이동하면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65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일차 함수</a:t>
            </a:r>
            <a:r>
              <a:rPr lang="en-US" altLang="ko-KR" sz="2600" dirty="0"/>
              <a:t>, </a:t>
            </a:r>
            <a:r>
              <a:rPr lang="ko-KR" altLang="en-US" sz="2600" dirty="0"/>
              <a:t>기울기와 </a:t>
            </a:r>
            <a:r>
              <a:rPr lang="en-US" altLang="ko-KR" sz="2600" dirty="0"/>
              <a:t>y </a:t>
            </a:r>
            <a:r>
              <a:rPr lang="ko-KR" altLang="en-US" sz="2600" dirty="0"/>
              <a:t>절편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 |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축에 대해 대칭 이동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3-10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072BD-BE06-4BB9-AA40-10836F901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80029"/>
            <a:ext cx="2552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2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 |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축에 대해 대칭 이동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3-11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(-x)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089F4-C231-4E5E-98F5-73D25D74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737716"/>
            <a:ext cx="2581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303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 | 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그래프를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 오른쪽 방향으로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만큼 평행 이동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3-12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(1-x)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76BF60-A735-4113-BE33-D1C546F8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749619"/>
            <a:ext cx="26479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24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 |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함께 나타낸 그래프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9CDB04-9853-40E9-914F-5116044D49B6}"/>
              </a:ext>
            </a:extLst>
          </p:cNvPr>
          <p:cNvSpPr txBox="1">
            <a:spLocks/>
          </p:cNvSpPr>
          <p:nvPr/>
        </p:nvSpPr>
        <p:spPr>
          <a:xfrm>
            <a:off x="597117" y="227686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3-13 | 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(x)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y = -</a:t>
            </a:r>
            <a:r>
              <a:rPr lang="en-US" altLang="ko-KR" sz="1600" b="1" dirty="0" err="1"/>
              <a:t>log</a:t>
            </a:r>
            <a:r>
              <a:rPr lang="en-US" altLang="ko-KR" sz="1600" b="1" baseline="-25000" dirty="0" err="1"/>
              <a:t>a</a:t>
            </a:r>
            <a:r>
              <a:rPr lang="en-US" altLang="ko-KR" sz="1600" b="1" baseline="-25000" dirty="0"/>
              <a:t> </a:t>
            </a:r>
            <a:r>
              <a:rPr lang="en-US" altLang="ko-KR" sz="1600" b="1" dirty="0"/>
              <a:t>(1-x) </a:t>
            </a:r>
            <a:r>
              <a:rPr lang="ko-KR" altLang="en-US" sz="1600" b="1" dirty="0"/>
              <a:t>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8320A-F6ED-4691-85EE-69FC08D31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0" y="2768298"/>
            <a:ext cx="38576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80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7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로그와 로그 함수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설명한 일차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이차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지수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 그리고 로그 함수 이렇게 일곱 가지를 알고 있으면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4~22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 내용을 모두 이해할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합을 표현하기 위해 만들어진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시그마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기호가 종종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대입해 더하라는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                       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 어려운 증명이나 체인 룰이 등장하는 수식의 계산은 딥러닝 활용 편을 모두 마치고 나서 이어지는 심화 학습 편에서 다룸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심화 학습 편을 공부하지 않아도 이 책에 나오는 모든 딥러닝 예제를 이해하고 실행하는 데는 문제없음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6A65C-5A74-48ED-9014-C642EABA6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36" y="2737716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C0A545-FF8A-46B2-B6A9-A70C3DAE1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94" y="3070789"/>
            <a:ext cx="7048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233FF6-DA2C-4F53-94DA-F342C79C1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50" y="3429000"/>
            <a:ext cx="21240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두 집합 사이의 관계를 설명하는 수학 개념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변하면 이에 따라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어떤 규칙으로 변하는지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보통 함수를 나타낼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function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=f(x)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일차 함수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관한 일차식으로 표현된 경우를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다음과 같은 함수식으로 나타낼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일차인 형태이며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일차로 남으려면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아니어야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0FC5F0-55BC-4F67-8D45-2CA0E460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57655"/>
            <a:ext cx="16383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함수식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= ax +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기울기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절편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기울기는 기울어진 정도를 의미하는데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증가할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어느 정도 증가하는지에 따라 그래프의 기울기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절편은 그래프가 축과 만나는 지점을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축과 만나는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절편이 바로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110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일차 함수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기울기와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y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절편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9976927-1BDC-48A6-A1D2-1DF2DABE8B54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3-1 | </a:t>
            </a:r>
            <a:r>
              <a:rPr lang="ko-KR" altLang="en-US" sz="1600" b="1" dirty="0"/>
              <a:t>일차 함수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40AFB4-6152-4A8A-91A9-B9A836C9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38170"/>
            <a:ext cx="3762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080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2330</Words>
  <Application>Microsoft Office PowerPoint</Application>
  <PresentationFormat>화면 슬라이드 쇼(4:3)</PresentationFormat>
  <Paragraphs>251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딥러닝을 위한 기초 수학</vt:lpstr>
      <vt:lpstr>  딥러닝을 위한 기초 수학</vt:lpstr>
      <vt:lpstr>1 일차 함수, 기울기와 y 절편</vt:lpstr>
      <vt:lpstr>1 일차 함수, 기울기와 y 절편</vt:lpstr>
      <vt:lpstr>1 일차 함수, 기울기와 y 절편</vt:lpstr>
      <vt:lpstr>1 일차 함수, 기울기와 y 절편</vt:lpstr>
      <vt:lpstr>1 일차 함수, 기울기와 y 절편</vt:lpstr>
      <vt:lpstr>1 일차 함수, 기울기와 y 절편</vt:lpstr>
      <vt:lpstr>2 이차 함수와 최솟값</vt:lpstr>
      <vt:lpstr>2 이차 함수와 최솟값</vt:lpstr>
      <vt:lpstr>2 이차 함수와 최솟값</vt:lpstr>
      <vt:lpstr>2 이차 함수와 최솟값</vt:lpstr>
      <vt:lpstr>2 이차 함수와 최솟값</vt:lpstr>
      <vt:lpstr>2 이차 함수와 최솟값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3 미분, 순간 변화율과 기울기</vt:lpstr>
      <vt:lpstr>4 편미분</vt:lpstr>
      <vt:lpstr>4 편미분</vt:lpstr>
      <vt:lpstr>4 편미분</vt:lpstr>
      <vt:lpstr>4 편미분</vt:lpstr>
      <vt:lpstr>5 지수와 지수 함수</vt:lpstr>
      <vt:lpstr>5 지수와 지수 함수</vt:lpstr>
      <vt:lpstr>5 지수와 지수 함수</vt:lpstr>
      <vt:lpstr>5 지수와 지수 함수</vt:lpstr>
      <vt:lpstr>5 지수와 지수 함수</vt:lpstr>
      <vt:lpstr>6 시그모이드 함수</vt:lpstr>
      <vt:lpstr>6 시그모이드 함수</vt:lpstr>
      <vt:lpstr>6 시그모이드 함수</vt:lpstr>
      <vt:lpstr>6 시그모이드 함수</vt:lpstr>
      <vt:lpstr>6 시그모이드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  <vt:lpstr>7 로그와 로그 함수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266</cp:revision>
  <cp:lastPrinted>2016-08-10T06:58:55Z</cp:lastPrinted>
  <dcterms:created xsi:type="dcterms:W3CDTF">2013-04-05T19:58:06Z</dcterms:created>
  <dcterms:modified xsi:type="dcterms:W3CDTF">2024-09-09T10:53:44Z</dcterms:modified>
</cp:coreProperties>
</file>