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  <p:sldMasterId id="2147483775" r:id="rId3"/>
  </p:sldMasterIdLst>
  <p:notesMasterIdLst>
    <p:notesMasterId r:id="rId37"/>
  </p:notesMasterIdLst>
  <p:sldIdLst>
    <p:sldId id="361" r:id="rId4"/>
    <p:sldId id="261" r:id="rId5"/>
    <p:sldId id="265" r:id="rId6"/>
    <p:sldId id="391" r:id="rId7"/>
    <p:sldId id="357" r:id="rId8"/>
    <p:sldId id="373" r:id="rId9"/>
    <p:sldId id="286" r:id="rId10"/>
    <p:sldId id="405" r:id="rId11"/>
    <p:sldId id="395" r:id="rId12"/>
    <p:sldId id="319" r:id="rId13"/>
    <p:sldId id="407" r:id="rId14"/>
    <p:sldId id="333" r:id="rId15"/>
    <p:sldId id="376" r:id="rId16"/>
    <p:sldId id="389" r:id="rId17"/>
    <p:sldId id="401" r:id="rId18"/>
    <p:sldId id="408" r:id="rId19"/>
    <p:sldId id="409" r:id="rId20"/>
    <p:sldId id="402" r:id="rId21"/>
    <p:sldId id="397" r:id="rId22"/>
    <p:sldId id="388" r:id="rId23"/>
    <p:sldId id="393" r:id="rId24"/>
    <p:sldId id="394" r:id="rId25"/>
    <p:sldId id="369" r:id="rId26"/>
    <p:sldId id="399" r:id="rId27"/>
    <p:sldId id="398" r:id="rId28"/>
    <p:sldId id="403" r:id="rId29"/>
    <p:sldId id="410" r:id="rId30"/>
    <p:sldId id="411" r:id="rId31"/>
    <p:sldId id="412" r:id="rId32"/>
    <p:sldId id="413" r:id="rId33"/>
    <p:sldId id="404" r:id="rId34"/>
    <p:sldId id="400" r:id="rId35"/>
    <p:sldId id="350" r:id="rId36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96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84381" autoAdjust="0"/>
  </p:normalViewPr>
  <p:slideViewPr>
    <p:cSldViewPr snapToGrid="0">
      <p:cViewPr varScale="1">
        <p:scale>
          <a:sx n="42" d="100"/>
          <a:sy n="42" d="100"/>
        </p:scale>
        <p:origin x="444" y="60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5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99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081657" y="337995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1698886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3059776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4420666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5781556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7142447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783166" y="5735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783166" y="687049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783166" y="141998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783166" y="278261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83166" y="414523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8783166" y="550786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31" name="円/楕円 10"/>
          <p:cNvSpPr/>
          <p:nvPr userDrawn="1"/>
        </p:nvSpPr>
        <p:spPr>
          <a:xfrm>
            <a:off x="8100227" y="8320236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sv-SE" altLang="ja-JP" dirty="0"/>
              <a:t>7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856311" y="817622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0"/>
          <p:cNvSpPr/>
          <p:nvPr userDrawn="1"/>
        </p:nvSpPr>
        <p:spPr>
          <a:xfrm>
            <a:off x="8108973" y="9538848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sv-SE" altLang="ja-JP" dirty="0"/>
              <a:t>8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865057" y="939483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>
                    <a:lumMod val="75000"/>
                  </a:schemeClr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7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6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8814172" y="-4202534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2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0991850" cy="2705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2705099"/>
            <a:ext cx="10991851" cy="7581901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1211662" y="0"/>
            <a:ext cx="7074751" cy="799811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1209539" y="8229600"/>
            <a:ext cx="7081548" cy="20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9812" y="569084"/>
            <a:ext cx="10371988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1563350" y="8515350"/>
            <a:ext cx="6583324" cy="154016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88" y="79687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35" y="422438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100" y="2133600"/>
            <a:ext cx="6168047" cy="474608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78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099291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308500" y="692468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249150" y="2571750"/>
            <a:ext cx="5448300" cy="379449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1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8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9122792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9122792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9122792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849448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849448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849448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89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8" grpId="0" animBg="1"/>
      <p:bldP spid="19" grpId="0" animBg="1"/>
      <p:bldP spid="20" grpId="0" animBg="1"/>
      <p:bldP spid="23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4413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4413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480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97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1813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1813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082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08913" cy="652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8613" y="2738438"/>
            <a:ext cx="7810500" cy="652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004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8888" y="547688"/>
            <a:ext cx="15773400" cy="19891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8888" y="2522538"/>
            <a:ext cx="77374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58888" y="3757613"/>
            <a:ext cx="7737475" cy="55276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256713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256713" y="3757613"/>
            <a:ext cx="7775575" cy="55276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02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5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746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8888" y="685800"/>
            <a:ext cx="5899150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3988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8888" y="3086100"/>
            <a:ext cx="5899150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952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8888" y="685800"/>
            <a:ext cx="5899150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3988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8888" y="3086100"/>
            <a:ext cx="5899150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91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281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1763" cy="87185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90" r:id="rId24"/>
    <p:sldLayoutId id="2147483791" r:id="rId25"/>
    <p:sldLayoutId id="2147483794" r:id="rId26"/>
  </p:sldLayoutIdLst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1813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1813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82DB-9EDF-4E05-8812-6013775CE57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061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14313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9903-6637-4196-98F7-6B9780836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2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392238" y="4619000"/>
            <a:ext cx="140891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            Welcome dear jury members </a:t>
            </a:r>
          </a:p>
        </p:txBody>
      </p:sp>
    </p:spTree>
    <p:extLst>
      <p:ext uri="{BB962C8B-B14F-4D97-AF65-F5344CB8AC3E}">
        <p14:creationId xmlns:p14="http://schemas.microsoft.com/office/powerpoint/2010/main" val="256099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fr-FR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fr-FR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Espace réservé pour une image  5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7" name="Espace réservé pour une image  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8" name="Espace réservé pour une image  7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1" name="Espace réservé du texte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chemeClr val="bg1"/>
                </a:solidFill>
              </a:rPr>
              <a:t>Make diagrams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45353" y="709457"/>
            <a:ext cx="5498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Objectives</a:t>
            </a:r>
            <a:endParaRPr lang="fr-FR" dirty="0"/>
          </a:p>
        </p:txBody>
      </p:sp>
      <p:sp>
        <p:nvSpPr>
          <p:cNvPr id="18" name="Rectangle 1"/>
          <p:cNvSpPr>
            <a:spLocks noGrp="1" noChangeArrowheads="1"/>
          </p:cNvSpPr>
          <p:nvPr>
            <p:ph type="body" sz="quarter" idx="31"/>
          </p:nvPr>
        </p:nvSpPr>
        <p:spPr bwMode="auto">
          <a:xfrm>
            <a:off x="7293497" y="2846039"/>
            <a:ext cx="39869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write a marven code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sz="quarter" idx="32"/>
          </p:nvPr>
        </p:nvSpPr>
        <p:spPr bwMode="auto">
          <a:xfrm>
            <a:off x="8263702" y="4309051"/>
            <a:ext cx="3062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perform unit tests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body" sz="quarter" idx="34"/>
          </p:nvPr>
        </p:nvSpPr>
        <p:spPr bwMode="auto">
          <a:xfrm>
            <a:off x="10245469" y="7173520"/>
            <a:ext cx="55627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Create a database to store levels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5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fr-FR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fr-FR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Espace réservé pour une image  5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7" name="Espace réservé pour une image  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8" name="Espace réservé pour une image  7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9" name="Espace réservé du texte 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chemeClr val="bg1"/>
                </a:solidFill>
              </a:rPr>
              <a:t>Test of the game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chemeClr val="bg1"/>
                </a:solidFill>
              </a:rPr>
              <a:t>MY SQL connectors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13933" y="709457"/>
            <a:ext cx="5498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eeds</a:t>
            </a:r>
            <a:endParaRPr lang="fr-FR" dirty="0"/>
          </a:p>
        </p:txBody>
      </p:sp>
      <p:sp>
        <p:nvSpPr>
          <p:cNvPr id="13" name="Rectangle 1"/>
          <p:cNvSpPr>
            <a:spLocks noGrp="1" noChangeArrowheads="1"/>
          </p:cNvSpPr>
          <p:nvPr>
            <p:ph type="body" sz="quarter" idx="33"/>
          </p:nvPr>
        </p:nvSpPr>
        <p:spPr bwMode="auto">
          <a:xfrm>
            <a:off x="9291883" y="5741286"/>
            <a:ext cx="7800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The images of the different objects of the game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body" sz="quarter" idx="34"/>
          </p:nvPr>
        </p:nvSpPr>
        <p:spPr bwMode="auto">
          <a:xfrm>
            <a:off x="10245469" y="7173520"/>
            <a:ext cx="3018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the GIT HUB tool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8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54">
        <p:fade/>
      </p:transition>
    </mc:Choice>
    <mc:Fallback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>
          <a:solidFill>
            <a:srgbClr val="FFC000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rgbClr val="FFC000"/>
                </a:solidFill>
              </a:rPr>
              <a:t> </a:t>
            </a:r>
            <a:endParaRPr lang="ja-JP" altLang="en-US" dirty="0">
              <a:solidFill>
                <a:srgbClr val="FFC000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sv-SE" altLang="ja-JP" dirty="0"/>
              <a:t>5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/>
              <a:t>Project </a:t>
            </a:r>
            <a:r>
              <a:rPr lang="en-US" altLang="ja-JP" dirty="0" err="1" smtClean="0"/>
              <a:t>organisation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49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BE69309E-9EBF-4380-B285-45EECB3B2783}"/>
              </a:ext>
            </a:extLst>
          </p:cNvPr>
          <p:cNvSpPr txBox="1"/>
          <p:nvPr/>
        </p:nvSpPr>
        <p:spPr>
          <a:xfrm>
            <a:off x="569843" y="225287"/>
            <a:ext cx="1280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Provisional schedule</a:t>
            </a:r>
            <a:endParaRPr lang="fr-FR" sz="3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1828800"/>
            <a:ext cx="10139521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BE69309E-9EBF-4380-B285-45EECB3B2783}"/>
              </a:ext>
            </a:extLst>
          </p:cNvPr>
          <p:cNvSpPr txBox="1"/>
          <p:nvPr/>
        </p:nvSpPr>
        <p:spPr>
          <a:xfrm>
            <a:off x="569843" y="225287"/>
            <a:ext cx="1280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Real Schedule</a:t>
            </a:r>
            <a:endParaRPr lang="fr-FR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828800"/>
            <a:ext cx="10045223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8961">
            <a:alpha val="7098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BE69309E-9EBF-4380-B285-45EECB3B2783}"/>
              </a:ext>
            </a:extLst>
          </p:cNvPr>
          <p:cNvSpPr txBox="1"/>
          <p:nvPr/>
        </p:nvSpPr>
        <p:spPr>
          <a:xfrm>
            <a:off x="3358763" y="568187"/>
            <a:ext cx="1280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Resources </a:t>
            </a:r>
            <a:endParaRPr lang="fr-FR" sz="3600" dirty="0"/>
          </a:p>
        </p:txBody>
      </p:sp>
      <p:sp>
        <p:nvSpPr>
          <p:cNvPr id="3" name="ZoneTexte 2"/>
          <p:cNvSpPr txBox="1"/>
          <p:nvPr/>
        </p:nvSpPr>
        <p:spPr>
          <a:xfrm>
            <a:off x="1623060" y="1691640"/>
            <a:ext cx="790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Material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34" y="3932952"/>
            <a:ext cx="2758826" cy="20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8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BE69309E-9EBF-4380-B285-45EECB3B2783}"/>
              </a:ext>
            </a:extLst>
          </p:cNvPr>
          <p:cNvSpPr txBox="1"/>
          <p:nvPr/>
        </p:nvSpPr>
        <p:spPr>
          <a:xfrm>
            <a:off x="3358763" y="568187"/>
            <a:ext cx="1280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Resources </a:t>
            </a:r>
            <a:endParaRPr lang="fr-FR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1850554" y="1851660"/>
            <a:ext cx="790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Software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7" y="4677961"/>
            <a:ext cx="1250312" cy="12428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230" y="4634234"/>
            <a:ext cx="1415257" cy="12865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1052" y="4634234"/>
            <a:ext cx="1360847" cy="12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6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54">
        <p:fade/>
      </p:transition>
    </mc:Choice>
    <mc:Fallback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8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BE69309E-9EBF-4380-B285-45EECB3B2783}"/>
              </a:ext>
            </a:extLst>
          </p:cNvPr>
          <p:cNvSpPr txBox="1"/>
          <p:nvPr/>
        </p:nvSpPr>
        <p:spPr>
          <a:xfrm>
            <a:off x="3358763" y="568187"/>
            <a:ext cx="1280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Resources </a:t>
            </a:r>
            <a:endParaRPr lang="fr-FR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1623060" y="1691640"/>
            <a:ext cx="790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Human</a:t>
            </a:r>
            <a:endParaRPr lang="fr-FR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3694122F-0BDF-4435-9DD8-9A9863BA2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0832"/>
              </p:ext>
            </p:extLst>
          </p:nvPr>
        </p:nvGraphicFramePr>
        <p:xfrm>
          <a:off x="1623060" y="3696225"/>
          <a:ext cx="8331494" cy="2748758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83314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8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baseline="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participating names</a:t>
                      </a:r>
                      <a:endParaRPr lang="fr-FR" sz="24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NGATAT</a:t>
                      </a:r>
                      <a:r>
                        <a:rPr lang="fr-FR" sz="2400" baseline="0" dirty="0" smtClean="0">
                          <a:effectLst/>
                        </a:rPr>
                        <a:t> Herman</a:t>
                      </a:r>
                      <a:endParaRPr lang="fr-FR" sz="2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66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SEUNGTO Stephan</a:t>
                      </a:r>
                      <a:endParaRPr lang="fr-FR" sz="2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66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TATUE</a:t>
                      </a:r>
                      <a:r>
                        <a:rPr lang="fr-FR" sz="2400" baseline="0" dirty="0" smtClean="0">
                          <a:effectLst/>
                        </a:rPr>
                        <a:t> Fabrice</a:t>
                      </a:r>
                      <a:endParaRPr lang="fr-FR" sz="2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19344730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WAMBO Harley</a:t>
                      </a:r>
                      <a:endParaRPr lang="fr-FR" sz="2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8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54">
        <p:fade/>
      </p:transition>
    </mc:Choice>
    <mc:Fallback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BE69309E-9EBF-4380-B285-45EECB3B2783}"/>
              </a:ext>
            </a:extLst>
          </p:cNvPr>
          <p:cNvSpPr txBox="1"/>
          <p:nvPr/>
        </p:nvSpPr>
        <p:spPr>
          <a:xfrm>
            <a:off x="3198743" y="591047"/>
            <a:ext cx="1280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P</a:t>
            </a:r>
            <a:r>
              <a:rPr lang="fr-FR" sz="3600" dirty="0" smtClean="0">
                <a:solidFill>
                  <a:schemeClr val="bg1"/>
                </a:solidFill>
              </a:rPr>
              <a:t>roject duration </a:t>
            </a:r>
            <a:endParaRPr lang="fr-FR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07490"/>
              </p:ext>
            </p:extLst>
          </p:nvPr>
        </p:nvGraphicFramePr>
        <p:xfrm>
          <a:off x="2544815" y="3937352"/>
          <a:ext cx="1219094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94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14 days  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From 22/05/2019   to    4/06/2019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8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>
          <a:solidFill>
            <a:schemeClr val="accent3">
              <a:lumMod val="75000"/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altLang="ja-JP" dirty="0"/>
              <a:t>6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sv-SE" altLang="ja-JP" dirty="0" smtClean="0"/>
              <a:t>FINANCIAL STUDY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="" xmlns:a16="http://schemas.microsoft.com/office/drawing/2014/main" id="{41E8DB43-AFB6-4425-92A5-46DE13894EE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832" y="5143872"/>
            <a:ext cx="1152363" cy="1152363"/>
          </a:xfrm>
        </p:spPr>
      </p:pic>
    </p:spTree>
    <p:extLst>
      <p:ext uri="{BB962C8B-B14F-4D97-AF65-F5344CB8AC3E}">
        <p14:creationId xmlns:p14="http://schemas.microsoft.com/office/powerpoint/2010/main" val="359412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7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altLang="ja-JP" sz="7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Java / POO / UML </a:t>
            </a:r>
            <a:r>
              <a:rPr lang="en-US" altLang="ja-JP" sz="7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project</a:t>
            </a:r>
            <a:r>
              <a:rPr kumimoji="1" lang="en-US" altLang="ja-JP" sz="7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kumimoji="1" lang="en-US" altLang="ja-JP" sz="7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endParaRPr kumimoji="1" lang="ja-JP" altLang="en-US" sz="3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9784" y="704788"/>
            <a:ext cx="4312252" cy="65090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501568"/>
            <a:ext cx="2132132" cy="1113000"/>
          </a:xfrm>
          <a:prstGeom prst="rect">
            <a:avLst/>
          </a:prstGeom>
        </p:spPr>
      </p:pic>
      <p:sp>
        <p:nvSpPr>
          <p:cNvPr id="10" name="サブタイトル 7"/>
          <p:cNvSpPr txBox="1">
            <a:spLocks/>
          </p:cNvSpPr>
          <p:nvPr/>
        </p:nvSpPr>
        <p:spPr>
          <a:xfrm>
            <a:off x="12643942" y="8637679"/>
            <a:ext cx="5078001" cy="1512168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6376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5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32753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49129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65505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81882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898258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714634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531011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</a:rPr>
              <a:t>Training manager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endParaRPr lang="sv-SE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r>
              <a:rPr lang="sv-SE" dirty="0">
                <a:solidFill>
                  <a:schemeClr val="tx1"/>
                </a:solidFill>
                <a:latin typeface="Bookman Old Style" panose="02050604050505020204" pitchFamily="18" charset="0"/>
              </a:rPr>
              <a:t>M. KUATE Tanguy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ja-JP" altLang="en-US" dirty="0"/>
          </a:p>
        </p:txBody>
      </p:sp>
      <p:sp>
        <p:nvSpPr>
          <p:cNvPr id="11" name="サブタイトル 7"/>
          <p:cNvSpPr txBox="1">
            <a:spLocks/>
          </p:cNvSpPr>
          <p:nvPr/>
        </p:nvSpPr>
        <p:spPr>
          <a:xfrm>
            <a:off x="1366342" y="8501472"/>
            <a:ext cx="5078001" cy="1512168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6376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5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32753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49129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65505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81882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898258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714634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531011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Bookman Old Style" panose="02050604050505020204" pitchFamily="18" charset="0"/>
            </a:endParaRPr>
          </a:p>
          <a:p>
            <a:endParaRPr lang="ja-JP" alt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6596704" y="5855042"/>
            <a:ext cx="52702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sv-SE" dirty="0" smtClean="0">
                <a:latin typeface="Constantia" panose="02030602050306030303" pitchFamily="18" charset="0"/>
              </a:rPr>
              <a:t>Presented by </a:t>
            </a:r>
            <a:r>
              <a:rPr lang="sv-SE" dirty="0">
                <a:latin typeface="Constantia" panose="02030602050306030303" pitchFamily="18" charset="0"/>
              </a:rPr>
              <a:t>: </a:t>
            </a:r>
            <a:r>
              <a:rPr lang="sv-SE" dirty="0" smtClean="0">
                <a:latin typeface="Constantia" panose="02030602050306030303" pitchFamily="18" charset="0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sv-SE" dirty="0" smtClean="0">
                <a:latin typeface="Constantia" panose="02030602050306030303" pitchFamily="18" charset="0"/>
              </a:rPr>
              <a:t>-NGATAT Herman</a:t>
            </a:r>
            <a:endParaRPr lang="sv-SE" dirty="0" smtClean="0">
              <a:latin typeface="Constantia" panose="02030602050306030303" pitchFamily="18" charset="0"/>
            </a:endParaRPr>
          </a:p>
          <a:p>
            <a:pPr marL="457200" indent="-457200" algn="ctr">
              <a:lnSpc>
                <a:spcPct val="200000"/>
              </a:lnSpc>
              <a:buFontTx/>
              <a:buChar char="-"/>
            </a:pPr>
            <a:r>
              <a:rPr lang="sv-SE" dirty="0" smtClean="0">
                <a:latin typeface="Constantia" panose="02030602050306030303" pitchFamily="18" charset="0"/>
              </a:rPr>
              <a:t>SEUNGTO Stephan </a:t>
            </a:r>
          </a:p>
          <a:p>
            <a:pPr marL="457200" indent="-457200" algn="ctr">
              <a:lnSpc>
                <a:spcPct val="200000"/>
              </a:lnSpc>
              <a:buFontTx/>
              <a:buChar char="-"/>
            </a:pPr>
            <a:r>
              <a:rPr lang="sv-SE" dirty="0" smtClean="0">
                <a:latin typeface="Constantia" panose="02030602050306030303" pitchFamily="18" charset="0"/>
              </a:rPr>
              <a:t>TATUE Fabrice</a:t>
            </a:r>
            <a:r>
              <a:rPr lang="sv-SE" dirty="0" smtClean="0">
                <a:latin typeface="Constantia" panose="02030602050306030303" pitchFamily="18" charset="0"/>
              </a:rPr>
              <a:t> </a:t>
            </a:r>
            <a:endParaRPr lang="sv-SE" dirty="0" smtClean="0">
              <a:latin typeface="Constantia" panose="02030602050306030303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sv-SE" dirty="0" smtClean="0">
                <a:latin typeface="Constantia" panose="02030602050306030303" pitchFamily="18" charset="0"/>
              </a:rPr>
              <a:t>-</a:t>
            </a:r>
            <a:r>
              <a:rPr lang="sv-SE" dirty="0" smtClean="0">
                <a:latin typeface="Constantia" panose="02030602050306030303" pitchFamily="18" charset="0"/>
              </a:rPr>
              <a:t>WAMBO Harley</a:t>
            </a:r>
            <a:endParaRPr lang="sv-SE" dirty="0">
              <a:latin typeface="Constantia" panose="02030602050306030303" pitchFamily="18" charset="0"/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サブタイトル 7"/>
          <p:cNvSpPr txBox="1">
            <a:spLocks/>
          </p:cNvSpPr>
          <p:nvPr/>
        </p:nvSpPr>
        <p:spPr>
          <a:xfrm>
            <a:off x="-1101697" y="8774832"/>
            <a:ext cx="5078001" cy="1512168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6376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5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32753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4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49129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65505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81882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898258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714634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531011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1"/>
                </a:solidFill>
              </a:rPr>
              <a:t>Under the supervision of:</a:t>
            </a:r>
            <a:endParaRPr lang="sv-SE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r>
              <a:rPr lang="sv-SE" dirty="0">
                <a:solidFill>
                  <a:schemeClr val="tx1"/>
                </a:solidFill>
                <a:latin typeface="Bookman Old Style" panose="02050604050505020204" pitchFamily="18" charset="0"/>
              </a:rPr>
              <a:t>M. </a:t>
            </a:r>
            <a:r>
              <a:rPr lang="sv-SE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ALOYS NGUEPI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8" grpId="0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20</a:t>
            </a:fld>
            <a:endParaRPr lang="ja-JP" altLang="en-US"/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="" xmlns:a16="http://schemas.microsoft.com/office/drawing/2014/main" id="{CEC4CD74-EB5E-4293-A7D4-A5AAD9E7F4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329731"/>
              </p:ext>
            </p:extLst>
          </p:nvPr>
        </p:nvGraphicFramePr>
        <p:xfrm>
          <a:off x="516835" y="3767102"/>
          <a:ext cx="13529506" cy="2525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6689">
                  <a:extLst>
                    <a:ext uri="{9D8B030D-6E8A-4147-A177-3AD203B41FA5}">
                      <a16:colId xmlns="" xmlns:a16="http://schemas.microsoft.com/office/drawing/2014/main" val="4150773179"/>
                    </a:ext>
                  </a:extLst>
                </a:gridCol>
                <a:gridCol w="3116143">
                  <a:extLst>
                    <a:ext uri="{9D8B030D-6E8A-4147-A177-3AD203B41FA5}">
                      <a16:colId xmlns="" xmlns:a16="http://schemas.microsoft.com/office/drawing/2014/main" val="2043955631"/>
                    </a:ext>
                  </a:extLst>
                </a:gridCol>
                <a:gridCol w="3128337">
                  <a:extLst>
                    <a:ext uri="{9D8B030D-6E8A-4147-A177-3AD203B41FA5}">
                      <a16:colId xmlns="" xmlns:a16="http://schemas.microsoft.com/office/drawing/2014/main" val="2668883180"/>
                    </a:ext>
                  </a:extLst>
                </a:gridCol>
                <a:gridCol w="3128337"/>
              </a:tblGrid>
              <a:tr h="1910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</a:t>
                      </a:r>
                      <a:endParaRPr lang="fr-FR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83" marR="2968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caracteristic</a:t>
                      </a:r>
                      <a:endParaRPr lang="fr-FR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83" marR="2968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fr-FR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83" marR="2968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fr-FR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83" marR="29683" marT="0" marB="0" anchor="b"/>
                </a:tc>
                <a:extLst>
                  <a:ext uri="{0D108BD9-81ED-4DB2-BD59-A6C34878D82A}">
                    <a16:rowId xmlns="" xmlns:a16="http://schemas.microsoft.com/office/drawing/2014/main" val="188575159"/>
                  </a:ext>
                </a:extLst>
              </a:tr>
              <a:tr h="6147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83" marR="2968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sz="2400" b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giga de RAM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83" marR="2968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600000fcfa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83" marR="2968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83" marR="29683" marT="0" marB="0" anchor="b"/>
                </a:tc>
                <a:extLst>
                  <a:ext uri="{0D108BD9-81ED-4DB2-BD59-A6C34878D82A}">
                    <a16:rowId xmlns="" xmlns:a16="http://schemas.microsoft.com/office/drawing/2014/main" val="243720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Workforce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6000" b="1" dirty="0" smtClean="0"/>
              <a:t>50</a:t>
            </a:r>
            <a:r>
              <a:rPr lang="fr-FR" sz="6000" b="1" dirty="0" smtClean="0"/>
              <a:t>0 </a:t>
            </a:r>
            <a:r>
              <a:rPr lang="fr-FR" sz="6000" b="1" dirty="0" smtClean="0"/>
              <a:t>000 </a:t>
            </a:r>
            <a:r>
              <a:rPr lang="fr-FR" sz="6000" b="1" dirty="0" smtClean="0"/>
              <a:t>FCFA</a:t>
            </a:r>
          </a:p>
          <a:p>
            <a:endParaRPr lang="fr-FR" sz="6000" b="1" dirty="0"/>
          </a:p>
          <a:p>
            <a:r>
              <a:rPr lang="fr-FR" sz="6000" b="1" dirty="0" smtClean="0"/>
              <a:t>number: 4</a:t>
            </a:r>
            <a:endParaRPr lang="fr-FR" sz="6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4819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2962258" y="3917810"/>
            <a:ext cx="9094606" cy="981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fr-FR" sz="5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fr-FR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=4 400 </a:t>
            </a:r>
            <a:r>
              <a:rPr lang="fr-FR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fr-FR" sz="5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FCFA </a:t>
            </a:r>
          </a:p>
        </p:txBody>
      </p:sp>
    </p:spTree>
    <p:extLst>
      <p:ext uri="{BB962C8B-B14F-4D97-AF65-F5344CB8AC3E}">
        <p14:creationId xmlns:p14="http://schemas.microsoft.com/office/powerpoint/2010/main" val="34301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>
          <a:solidFill>
            <a:schemeClr val="accent2">
              <a:lumMod val="60000"/>
              <a:lumOff val="40000"/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v-SE" altLang="ja-JP" dirty="0"/>
              <a:t>7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altLang="ja-JP" dirty="0" smtClean="0"/>
              <a:t>Project</a:t>
            </a:r>
            <a:r>
              <a:rPr lang="ja-JP" altLang="fr-FR" dirty="0" smtClean="0"/>
              <a:t> </a:t>
            </a:r>
            <a:r>
              <a:rPr lang="fr-FR" altLang="ja-JP" dirty="0" smtClean="0"/>
              <a:t>implementation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pic>
        <p:nvPicPr>
          <p:cNvPr id="14" name="Espace réservé pour une image  12">
            <a:extLst>
              <a:ext uri="{FF2B5EF4-FFF2-40B4-BE49-F238E27FC236}">
                <a16:creationId xmlns="" xmlns:a16="http://schemas.microsoft.com/office/drawing/2014/main" id="{CFFEAF93-B5B6-4727-B460-FA26399F8A7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832" y="5143872"/>
            <a:ext cx="1152363" cy="1152363"/>
          </a:xfrm>
        </p:spPr>
      </p:pic>
    </p:spTree>
    <p:extLst>
      <p:ext uri="{BB962C8B-B14F-4D97-AF65-F5344CB8AC3E}">
        <p14:creationId xmlns:p14="http://schemas.microsoft.com/office/powerpoint/2010/main" val="2981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5407059" y="3917810"/>
            <a:ext cx="4204997" cy="92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fr-FR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4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3124418" y="465950"/>
            <a:ext cx="357790" cy="92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2895515" y="405997"/>
            <a:ext cx="6128601" cy="981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endParaRPr lang="fr-FR" sz="54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1165860"/>
            <a:ext cx="16991150" cy="86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3124418" y="465950"/>
            <a:ext cx="357790" cy="92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3139437" y="405997"/>
            <a:ext cx="5320687" cy="92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diagram</a:t>
            </a:r>
            <a:endParaRPr lang="fr-FR" sz="54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20"/>
            <a:ext cx="18231290" cy="84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>
                <a:solidFill>
                  <a:schemeClr val="bg1"/>
                </a:solidFill>
              </a:rPr>
              <a:pPr/>
              <a:t>27</a:t>
            </a:fld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3124418" y="465950"/>
            <a:ext cx="357790" cy="92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3043257" y="405997"/>
            <a:ext cx="5513048" cy="981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fr-FR" sz="5400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20"/>
            <a:ext cx="18231290" cy="84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54">
        <p:fade/>
      </p:transition>
    </mc:Choice>
    <mc:Fallback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3124418" y="465950"/>
            <a:ext cx="357790" cy="92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3678045" y="405997"/>
            <a:ext cx="4243469" cy="92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fr-FR" sz="54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85221"/>
            <a:ext cx="6353601" cy="51413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7" y="7089880"/>
            <a:ext cx="4439586" cy="32095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02" y="1989683"/>
            <a:ext cx="11932811" cy="67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3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54">
        <p:fade/>
      </p:transition>
    </mc:Choice>
    <mc:Fallback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3124418" y="465950"/>
            <a:ext cx="357790" cy="92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3678045" y="405997"/>
            <a:ext cx="4243469" cy="981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fr-FR" sz="54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1097281"/>
            <a:ext cx="17442180" cy="91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4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54">
        <p:fade/>
      </p:transition>
    </mc:Choice>
    <mc:Fallback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Plan de travail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>
          <a:xfrm>
            <a:off x="8856311" y="1638789"/>
            <a:ext cx="8279783" cy="936104"/>
          </a:xfrm>
        </p:spPr>
        <p:txBody>
          <a:bodyPr>
            <a:normAutofit fontScale="25000" lnSpcReduction="20000"/>
          </a:bodyPr>
          <a:lstStyle/>
          <a:p>
            <a:endParaRPr lang="fr-FR" dirty="0">
              <a:ln w="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CM" sz="14400" dirty="0" smtClean="0">
              <a:ln w="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endParaRPr lang="fr-CM" sz="14400" dirty="0">
              <a:ln w="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r>
              <a:rPr lang="fr-CM" sz="14400" dirty="0">
                <a:ln w="0"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 New Roman" panose="02020603050405020304" pitchFamily="18" charset="0"/>
              </a:rPr>
              <a:t>I</a:t>
            </a:r>
            <a:r>
              <a:rPr lang="fr-CM" sz="14400" dirty="0" smtClean="0">
                <a:ln w="0"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 New Roman" panose="02020603050405020304" pitchFamily="18" charset="0"/>
              </a:rPr>
              <a:t>ntroduction</a:t>
            </a:r>
          </a:p>
          <a:p>
            <a:endParaRPr lang="fr-CM" sz="14400" dirty="0">
              <a:ln w="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r>
              <a:rPr lang="fr-CM" sz="14400" dirty="0" smtClean="0">
                <a:ln w="0"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 New Roman" panose="02020603050405020304" pitchFamily="18" charset="0"/>
              </a:rPr>
              <a:t>Context</a:t>
            </a:r>
            <a:endParaRPr lang="fr-FR" sz="14400" dirty="0">
              <a:ln w="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>
          <a:xfrm>
            <a:off x="8919572" y="8167228"/>
            <a:ext cx="8279783" cy="936104"/>
          </a:xfrm>
        </p:spPr>
        <p:txBody>
          <a:bodyPr/>
          <a:lstStyle/>
          <a:p>
            <a:r>
              <a:rPr lang="sv-SE" altLang="ja-JP" dirty="0" smtClean="0">
                <a:solidFill>
                  <a:srgbClr val="92D050"/>
                </a:solidFill>
              </a:rPr>
              <a:t>Project implementation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>
          <a:xfrm>
            <a:off x="8783166" y="2700143"/>
            <a:ext cx="8279783" cy="936104"/>
          </a:xfrm>
        </p:spPr>
        <p:txBody>
          <a:bodyPr/>
          <a:lstStyle/>
          <a:p>
            <a:r>
              <a:rPr kumimoji="1" lang="ja-JP" altLang="en-US" dirty="0"/>
              <a:t> </a:t>
            </a:r>
            <a:r>
              <a:rPr lang="fr-CM" altLang="ja-JP" dirty="0" smtClean="0"/>
              <a:t>P</a:t>
            </a:r>
            <a:r>
              <a:rPr kumimoji="1" lang="fr-CM" altLang="ja-JP" dirty="0" smtClean="0"/>
              <a:t>roblematic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>
          <a:xfrm>
            <a:off x="8783166" y="4085107"/>
            <a:ext cx="8279783" cy="936104"/>
          </a:xfrm>
        </p:spPr>
        <p:txBody>
          <a:bodyPr>
            <a:normAutofit/>
          </a:bodyPr>
          <a:lstStyle/>
          <a:p>
            <a:r>
              <a:rPr kumimoji="1" lang="fr-FR" altLang="ja-JP" dirty="0" smtClean="0"/>
              <a:t>Objectives and </a:t>
            </a:r>
            <a:r>
              <a:rPr kumimoji="1" lang="fr-FR" altLang="ja-JP" dirty="0" err="1" smtClean="0"/>
              <a:t>needs</a:t>
            </a:r>
            <a:r>
              <a:rPr kumimoji="1" lang="fr-FR" altLang="ja-JP" dirty="0" smtClean="0"/>
              <a:t>  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>
          <a:xfrm>
            <a:off x="9142413" y="5621509"/>
            <a:ext cx="8279783" cy="936104"/>
          </a:xfrm>
        </p:spPr>
        <p:txBody>
          <a:bodyPr/>
          <a:lstStyle/>
          <a:p>
            <a:r>
              <a:rPr lang="sv-SE" altLang="ja-JP" dirty="0" smtClean="0">
                <a:solidFill>
                  <a:schemeClr val="accent5"/>
                </a:solidFill>
              </a:rPr>
              <a:t>Project organisation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F83432C-203E-4A70-9BAB-1EBE53815266}"/>
              </a:ext>
            </a:extLst>
          </p:cNvPr>
          <p:cNvSpPr/>
          <p:nvPr/>
        </p:nvSpPr>
        <p:spPr>
          <a:xfrm>
            <a:off x="9142413" y="7064470"/>
            <a:ext cx="2917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ja-JP" dirty="0" smtClean="0">
                <a:solidFill>
                  <a:schemeClr val="accent6"/>
                </a:solidFill>
              </a:rPr>
              <a:t>Financial study</a:t>
            </a:r>
            <a:endParaRPr lang="ja-JP" altLang="en-US" dirty="0">
              <a:solidFill>
                <a:schemeClr val="accent6"/>
              </a:solidFill>
            </a:endParaRP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7"/>
          </p:nvPr>
        </p:nvSpPr>
        <p:spPr>
          <a:xfrm>
            <a:off x="8919572" y="9235578"/>
            <a:ext cx="8279783" cy="936104"/>
          </a:xfrm>
        </p:spPr>
        <p:txBody>
          <a:bodyPr/>
          <a:lstStyle/>
          <a:p>
            <a:r>
              <a:rPr lang="sv-SE" altLang="ja-JP" dirty="0" smtClean="0">
                <a:solidFill>
                  <a:srgbClr val="92D050"/>
                </a:solidFill>
              </a:rPr>
              <a:t>Conclusion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3124418" y="465950"/>
            <a:ext cx="357790" cy="92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693D92-EC95-42F2-A50D-B0602AFC96C3}"/>
              </a:ext>
            </a:extLst>
          </p:cNvPr>
          <p:cNvSpPr/>
          <p:nvPr/>
        </p:nvSpPr>
        <p:spPr>
          <a:xfrm>
            <a:off x="3678045" y="405997"/>
            <a:ext cx="4243469" cy="92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fr-FR" sz="54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002"/>
            <a:ext cx="17151170" cy="91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2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54">
        <p:fade/>
      </p:transition>
    </mc:Choice>
    <mc:Fallback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>
          <a:solidFill>
            <a:schemeClr val="accent2">
              <a:lumMod val="60000"/>
              <a:lumOff val="40000"/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sv-SE" altLang="ja-JP" dirty="0"/>
              <a:t>8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sv-SE" altLang="ja-JP" dirty="0"/>
              <a:t> </a:t>
            </a:r>
            <a:r>
              <a:rPr lang="sv-SE" altLang="ja-JP" dirty="0" smtClean="0"/>
              <a:t>Demo of the game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pic>
        <p:nvPicPr>
          <p:cNvPr id="14" name="Espace réservé pour une image  12">
            <a:extLst>
              <a:ext uri="{FF2B5EF4-FFF2-40B4-BE49-F238E27FC236}">
                <a16:creationId xmlns="" xmlns:a16="http://schemas.microsoft.com/office/drawing/2014/main" id="{CFFEAF93-B5B6-4727-B460-FA26399F8A7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832" y="5143872"/>
            <a:ext cx="1152363" cy="1152363"/>
          </a:xfrm>
        </p:spPr>
      </p:pic>
    </p:spTree>
    <p:extLst>
      <p:ext uri="{BB962C8B-B14F-4D97-AF65-F5344CB8AC3E}">
        <p14:creationId xmlns:p14="http://schemas.microsoft.com/office/powerpoint/2010/main" val="116437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conclusion 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04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fr-FR" altLang="ja-JP" dirty="0" smtClean="0">
                <a:solidFill>
                  <a:schemeClr val="bg1"/>
                </a:solidFill>
                <a:latin typeface="Rage Italic" panose="03070502040507070304" pitchFamily="66" charset="0"/>
              </a:rPr>
              <a:t>Thank you for your kind attention</a:t>
            </a:r>
            <a:endParaRPr kumimoji="1" lang="ja-JP" altLang="en-US" dirty="0">
              <a:solidFill>
                <a:schemeClr val="bg1"/>
              </a:solidFill>
              <a:latin typeface="Rage Italic" panose="03070502040507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lang="en-US" altLang="ja-JP" dirty="0" smtClean="0"/>
              <a:t>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21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/>
              <a:t>context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06913" y="9432925"/>
            <a:ext cx="107950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5715" y="4599189"/>
            <a:ext cx="131721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                Rewrite an old Boulder Dash game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fr-FR" sz="4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7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>
          <a:solidFill>
            <a:schemeClr val="accent2"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fr-FR" altLang="ja-JP" dirty="0" smtClean="0"/>
              <a:t>Problematic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98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06913" y="9432925"/>
            <a:ext cx="107950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5715" y="4599189"/>
            <a:ext cx="169120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How to produce a code respecting the features of the game?</a:t>
            </a:r>
            <a:r>
              <a:rPr kumimoji="0" lang="fr-FR" sz="48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fr-FR" sz="4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9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54">
        <p:fade/>
      </p:transition>
    </mc:Choice>
    <mc:Fallback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>
          <a:solidFill>
            <a:schemeClr val="accent2"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altLang="ja-JP" dirty="0" smtClean="0"/>
              <a:t>Objectives and </a:t>
            </a:r>
            <a:r>
              <a:rPr lang="fr-FR" altLang="ja-JP" dirty="0" err="1" smtClean="0"/>
              <a:t>needs</a:t>
            </a:r>
            <a:r>
              <a:rPr lang="fr-FR" altLang="ja-JP" dirty="0" smtClean="0"/>
              <a:t>  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89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18185</TotalTime>
  <Words>249</Words>
  <Application>Microsoft Office PowerPoint</Application>
  <PresentationFormat>Personnalisé</PresentationFormat>
  <Paragraphs>127</Paragraphs>
  <Slides>33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33</vt:i4>
      </vt:variant>
    </vt:vector>
  </HeadingPairs>
  <TitlesOfParts>
    <vt:vector size="55" baseType="lpstr">
      <vt:lpstr>Arial Unicode MS</vt:lpstr>
      <vt:lpstr>MS PGothic</vt:lpstr>
      <vt:lpstr>Algerian</vt:lpstr>
      <vt:lpstr>Arial</vt:lpstr>
      <vt:lpstr>Bookman Old Style</vt:lpstr>
      <vt:lpstr>Calibri</vt:lpstr>
      <vt:lpstr>Calibri Light</vt:lpstr>
      <vt:lpstr>Constantia</vt:lpstr>
      <vt:lpstr>Open Sans</vt:lpstr>
      <vt:lpstr>Open Sans Light</vt:lpstr>
      <vt:lpstr>Open Sans Semibold</vt:lpstr>
      <vt:lpstr>Rage Italic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Times New Roman</vt:lpstr>
      <vt:lpstr>Vega - Footer Only</vt:lpstr>
      <vt:lpstr>Vega - Free</vt:lpstr>
      <vt:lpstr>Conception personnalisée</vt:lpstr>
      <vt:lpstr>            Welcome dear jury members </vt:lpstr>
      <vt:lpstr> Java / POO / UML  project </vt:lpstr>
      <vt:lpstr>Plan de travail</vt:lpstr>
      <vt:lpstr>Introduction</vt:lpstr>
      <vt:lpstr>Présentation PowerPoint</vt:lpstr>
      <vt:lpstr>                   Rewrite an old Boulder Dash game </vt:lpstr>
      <vt:lpstr>Présentation PowerPoint</vt:lpstr>
      <vt:lpstr>How to produce a code respecting the features of the game?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Workforce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  </vt:lpstr>
      <vt:lpstr>Thank you for your kind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fabiola fepeusi</dc:creator>
  <cp:lastModifiedBy>Windows User</cp:lastModifiedBy>
  <cp:revision>523</cp:revision>
  <dcterms:created xsi:type="dcterms:W3CDTF">2015-09-05T11:42:45Z</dcterms:created>
  <dcterms:modified xsi:type="dcterms:W3CDTF">2019-06-03T14:39:56Z</dcterms:modified>
</cp:coreProperties>
</file>