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0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0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PT" sz="2000" spc="-1" strike="noStrike">
                <a:latin typeface="Arial"/>
              </a:rPr>
              <a:t>Click to edit the notes format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PT" sz="1400" spc="-1" strike="noStrike">
                <a:latin typeface="Times New Roman"/>
              </a:rPr>
              <a:t>&lt;header&gt;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PT" sz="1400" spc="-1" strike="noStrike">
                <a:latin typeface="Times New Roman"/>
              </a:rPr>
              <a:t>&lt;date/time&gt;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PT" sz="1400" spc="-1" strike="noStrike">
                <a:latin typeface="Times New Roman"/>
              </a:rPr>
              <a:t>&lt;footer&gt;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B53836C-68AC-47E0-B739-9AAD1CEA5380}" type="slidenum">
              <a:rPr b="0" lang="pt-PT" sz="1400" spc="-1" strike="noStrike">
                <a:latin typeface="Times New Roman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29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0358600-DDA7-447D-A77B-7120B7B8A8EB}" type="slidenum">
              <a:rPr b="0" lang="pt-PT" sz="1200" spc="-1" strike="noStrike">
                <a:latin typeface="Times New Roman"/>
              </a:rPr>
              <a:t>29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29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1332C0C-4E56-481B-973F-EB67DD631304}" type="slidenum">
              <a:rPr b="0" lang="pt-PT" sz="1200" spc="-1" strike="noStrike">
                <a:latin typeface="Times New Roman"/>
              </a:rPr>
              <a:t>29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0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22AA091-39A3-4971-BAB1-0FF52C85390F}" type="slidenum">
              <a:rPr b="0" lang="pt-PT" sz="1200" spc="-1" strike="noStrike">
                <a:latin typeface="Times New Roman"/>
              </a:rPr>
              <a:t>29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0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BBB9180-6AD2-4E6A-8198-E1BE27CD08ED}" type="slidenum">
              <a:rPr b="0" lang="pt-PT" sz="1200" spc="-1" strike="noStrike">
                <a:latin typeface="Times New Roman"/>
              </a:rPr>
              <a:t>29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0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B3C2FE8-4CC7-4235-A78D-A8EF0BBF6F55}" type="slidenum">
              <a:rPr b="0" lang="pt-PT" sz="1200" spc="-1" strike="noStrike">
                <a:latin typeface="Times New Roman"/>
              </a:rPr>
              <a:t>29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F527FD3-8FE6-4F5A-9CA2-DFDE52B2CC9C}" type="slidenum">
              <a:rPr b="0" lang="pt-PT" sz="1200" spc="-1" strike="noStrike">
                <a:latin typeface="Times New Roman"/>
              </a:rPr>
              <a:t>29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1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81DD177-05C2-471D-9429-58F7176CAE14}" type="slidenum">
              <a:rPr b="0" lang="pt-PT" sz="1200" spc="-1" strike="noStrike">
                <a:latin typeface="Times New Roman"/>
              </a:rPr>
              <a:t>29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895E923-335A-46B5-A78A-05D3BB8C133A}" type="slidenum">
              <a:rPr b="0" lang="pt-PT" sz="1200" spc="-1" strike="noStrike">
                <a:latin typeface="Times New Roman"/>
              </a:rPr>
              <a:t>29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2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63633AA-B471-453C-9163-9706AA2F8AE9}" type="slidenum">
              <a:rPr b="0" lang="pt-PT" sz="1200" spc="-1" strike="noStrike">
                <a:latin typeface="Times New Roman"/>
              </a:rPr>
              <a:t>29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4A6DD24-03DC-4872-852A-95A806AD63CB}" type="slidenum">
              <a:rPr b="0" lang="pt-PT" sz="1200" spc="-1" strike="noStrike">
                <a:latin typeface="Times New Roman"/>
              </a:rPr>
              <a:t>29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2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6C120B9-4472-4FBD-BA95-9B9D4797F1BF}" type="slidenum">
              <a:rPr b="0" lang="pt-PT" sz="1200" spc="-1" strike="noStrike">
                <a:latin typeface="Times New Roman"/>
              </a:rPr>
              <a:t>29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76AF855-F77B-4F07-B2D6-998B30613896}" type="slidenum">
              <a:rPr b="0" lang="pt-PT" sz="1200" spc="-1" strike="noStrike">
                <a:latin typeface="Times New Roman"/>
              </a:rPr>
              <a:t>29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3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682E4FF-16E7-4F0E-ACD3-550E90783EB2}" type="slidenum">
              <a:rPr b="0" lang="pt-PT" sz="1200" spc="-1" strike="noStrike">
                <a:latin typeface="Times New Roman"/>
              </a:rPr>
              <a:t>29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3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50E8903-0422-4744-B181-F08234DBE6F5}" type="slidenum">
              <a:rPr b="0" lang="pt-PT" sz="1200" spc="-1" strike="noStrike">
                <a:latin typeface="Times New Roman"/>
              </a:rPr>
              <a:t>29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3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6AEECEA-6AA4-47A2-B8A7-249D42095516}" type="slidenum">
              <a:rPr b="0" lang="pt-PT" sz="1200" spc="-1" strike="noStrike">
                <a:latin typeface="Times New Roman"/>
              </a:rPr>
              <a:t>29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0DD012D-ED89-4162-BFFF-70C4F0AEFE57}" type="slidenum">
              <a:rPr b="0" lang="pt-PT" sz="1200" spc="-1" strike="noStrike">
                <a:latin typeface="Times New Roman"/>
              </a:rPr>
              <a:t>29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E7E7A32-BE19-4309-9020-1949DA164FD0}" type="slidenum">
              <a:rPr b="0" lang="pt-PT" sz="1200" spc="-1" strike="noStrike">
                <a:latin typeface="Times New Roman"/>
              </a:rPr>
              <a:t>29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4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F945197-5AFB-47C1-A0CA-CBE669199D16}" type="slidenum">
              <a:rPr b="0" lang="pt-PT" sz="1200" spc="-1" strike="noStrike">
                <a:latin typeface="Times New Roman"/>
              </a:rPr>
              <a:t>29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2129841-B21E-455D-A261-0B8228811E26}" type="slidenum">
              <a:rPr b="0" lang="pt-PT" sz="1200" spc="-1" strike="noStrike">
                <a:latin typeface="Times New Roman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latin typeface="Arial"/>
              </a:rPr>
              <a:t>They are programming languages with very different purposes</a:t>
            </a:r>
            <a:r>
              <a:rPr b="0" lang="pt-PT" sz="1200" spc="-1" strike="noStrike">
                <a:latin typeface="Arial"/>
              </a:rPr>
              <a:t>, while C++ can do pretty much everything that Bash can; Bash main purpose is to allow quick integration of automated tasks using the OS shell commands and potentially user installed packages as well.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27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441EE9A-2FF8-470A-90A8-78F76B904D0C}" type="slidenum">
              <a:rPr b="0" lang="pt-PT" sz="1200" spc="-1" strike="noStrike">
                <a:latin typeface="Times New Roman"/>
              </a:rPr>
              <a:t>29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br/>
            <a:r>
              <a:rPr b="0" lang="pt-PT" sz="1200" spc="-1" strike="noStrike">
                <a:latin typeface="Arial"/>
              </a:rPr>
              <a:t>An integrated development environment (IDE) is software for building applications that combines common developer tools into a single graphical user interface (GUI).</a:t>
            </a:r>
            <a:br/>
            <a:r>
              <a:rPr b="0" lang="pt-PT" sz="1200" spc="-1" strike="noStrike">
                <a:latin typeface="Arial"/>
              </a:rPr>
              <a:t>Although they are a little bit trickier to master, Nano and Vim are really powerful tools when properly used. They can save you a lot of development time.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27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ABAF135-4637-454E-A203-25E95571D4EC}" type="slidenum">
              <a:rPr b="0" lang="pt-PT" sz="1200" spc="-1" strike="noStrike">
                <a:latin typeface="Times New Roman"/>
              </a:rPr>
              <a:t>29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br/>
            <a:r>
              <a:rPr b="0" lang="pt-PT" sz="1200" spc="-1" strike="noStrike">
                <a:latin typeface="Arial"/>
              </a:rPr>
              <a:t>An integrated development environment (IDE) is software for building applications that combines common developer tools into a single graphical user interface (GUI).</a:t>
            </a:r>
            <a:br/>
            <a:r>
              <a:rPr b="0" lang="pt-PT" sz="1200" spc="-1" strike="noStrike">
                <a:latin typeface="Arial"/>
              </a:rPr>
              <a:t>Although they are a little bit trickier to master, Nano and Vim are really powerful tools when properly used. They can save you a lot of development time.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2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43AFB91-8965-4B7C-820B-3BB553CB07E5}" type="slidenum">
              <a:rPr b="0" lang="pt-PT" sz="1200" spc="-1" strike="noStrike">
                <a:latin typeface="Times New Roman"/>
              </a:rPr>
              <a:t>29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28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7751EE2-B96C-4A22-9412-E901CBEDBCF3}" type="slidenum">
              <a:rPr b="0" lang="pt-PT" sz="1200" spc="-1" strike="noStrike">
                <a:latin typeface="Times New Roman"/>
              </a:rPr>
              <a:t>29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E4D1812-6915-4A15-8A0B-02896FFBA4FE}" type="slidenum">
              <a:rPr b="0" lang="pt-PT" sz="1200" spc="-1" strike="noStrike">
                <a:latin typeface="Times New Roman"/>
              </a:rPr>
              <a:t>29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29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0D7CC9A-95DF-4C6F-B517-10CB1E2BF9CE}" type="slidenum">
              <a:rPr b="0" lang="pt-PT" sz="1200" spc="-1" strike="noStrike">
                <a:latin typeface="Times New Roman"/>
              </a:rPr>
              <a:t>29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29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051CEF1-008C-45F0-8192-B2F8406503CA}" type="slidenum">
              <a:rPr b="0" lang="pt-PT" sz="1200" spc="-1" strike="noStrike">
                <a:latin typeface="Times New Roman"/>
              </a:rPr>
              <a:t>29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t-PT" sz="6000" spc="-1" strike="noStrike">
                <a:solidFill>
                  <a:srgbClr val="000000"/>
                </a:solidFill>
                <a:latin typeface="Calibri Light"/>
              </a:rPr>
              <a:t>Clique para editar o estilo de título do Modelo Global</a:t>
            </a:r>
            <a:endParaRPr b="0" lang="pt-PT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C934756-2B0C-4AFD-9CEC-E7AEE504A0CB}" type="datetime">
              <a:rPr b="0" lang="pt-PT" sz="1200" spc="-1" strike="noStrike">
                <a:solidFill>
                  <a:srgbClr val="8b8b8b"/>
                </a:solidFill>
                <a:latin typeface="Calibri"/>
              </a:rPr>
              <a:t>30-07-2024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A1E4309-7153-4E78-89B4-2B53E1A3BE67}" type="slidenum">
              <a:rPr b="0" lang="pt-P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 Light"/>
              </a:rPr>
              <a:t>Clique </a:t>
            </a:r>
            <a:r>
              <a:rPr b="0" lang="pt-PT" sz="4400" spc="-1" strike="noStrike">
                <a:solidFill>
                  <a:srgbClr val="000000"/>
                </a:solidFill>
                <a:latin typeface="Calibri Light"/>
              </a:rPr>
              <a:t>para </a:t>
            </a:r>
            <a:r>
              <a:rPr b="0" lang="pt-PT" sz="4400" spc="-1" strike="noStrike">
                <a:solidFill>
                  <a:srgbClr val="000000"/>
                </a:solidFill>
                <a:latin typeface="Calibri Light"/>
              </a:rPr>
              <a:t>editar o </a:t>
            </a:r>
            <a:r>
              <a:rPr b="0" lang="pt-PT" sz="4400" spc="-1" strike="noStrike">
                <a:solidFill>
                  <a:srgbClr val="000000"/>
                </a:solidFill>
                <a:latin typeface="Calibri Light"/>
              </a:rPr>
              <a:t>estilo de </a:t>
            </a:r>
            <a:r>
              <a:rPr b="0" lang="pt-PT" sz="4400" spc="-1" strike="noStrike">
                <a:solidFill>
                  <a:srgbClr val="000000"/>
                </a:solidFill>
                <a:latin typeface="Calibri Light"/>
              </a:rPr>
              <a:t>título do </a:t>
            </a:r>
            <a:r>
              <a:rPr b="0" lang="pt-PT" sz="4400" spc="-1" strike="noStrike">
                <a:solidFill>
                  <a:srgbClr val="000000"/>
                </a:solidFill>
                <a:latin typeface="Calibri Light"/>
              </a:rPr>
              <a:t>Modelo </a:t>
            </a:r>
            <a:r>
              <a:rPr b="0" lang="pt-PT" sz="4400" spc="-1" strike="noStrike">
                <a:solidFill>
                  <a:srgbClr val="000000"/>
                </a:solidFill>
                <a:latin typeface="Calibri Light"/>
              </a:rPr>
              <a:t>Global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C8FF252-2C73-4709-835C-075C5F830ECB}" type="datetime">
              <a:rPr b="0" lang="pt-PT" sz="1200" spc="-1" strike="noStrike">
                <a:solidFill>
                  <a:srgbClr val="8b8b8b"/>
                </a:solidFill>
                <a:latin typeface="Calibri"/>
              </a:rPr>
              <a:t>30-07-2024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8F77C5E-93A9-45C1-B311-36C6548C8817}" type="slidenum">
              <a:rPr b="0" lang="pt-P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mailto:carlos@ingeniarius.pt" TargetMode="External"/><Relationship Id="rId5" Type="http://schemas.openxmlformats.org/officeDocument/2006/relationships/hyperlink" Target="mailto:panagiotis@ingeniarius.pt" TargetMode="External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hyperlink" Target="http://www.github.com/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hyperlink" Target="file://home/ingeniarius/RoboCraft/Linux%20Intro/github.com" TargetMode="External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hyperlink" Target="mailto:carlos@ingeniarius.pt" TargetMode="External"/><Relationship Id="rId5" Type="http://schemas.openxmlformats.org/officeDocument/2006/relationships/hyperlink" Target="mailto:panagiotis@ingeniarius.pt" TargetMode="External"/><Relationship Id="rId6" Type="http://schemas.openxmlformats.org/officeDocument/2006/relationships/image" Target="../media/image38.png"/><Relationship Id="rId7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m 3" descr=""/>
          <p:cNvPicPr/>
          <p:nvPr/>
        </p:nvPicPr>
        <p:blipFill>
          <a:blip r:embed="rId1"/>
          <a:stretch/>
        </p:blipFill>
        <p:spPr>
          <a:xfrm>
            <a:off x="10252080" y="378720"/>
            <a:ext cx="1730880" cy="61380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1002960" y="1778040"/>
            <a:ext cx="7956360" cy="1393560"/>
          </a:xfrm>
          <a:prstGeom prst="parallelogram">
            <a:avLst>
              <a:gd name="adj" fmla="val 25000"/>
            </a:avLst>
          </a:prstGeom>
          <a:solidFill>
            <a:srgbClr val="ae1e22"/>
          </a:solidFill>
          <a:ln>
            <a:solidFill>
              <a:srgbClr val="ae1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1179360" y="500760"/>
            <a:ext cx="2814840" cy="6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r>
              <a:rPr b="1" lang="en-GB" sz="4800" spc="299" strike="noStrike">
                <a:solidFill>
                  <a:srgbClr val="ffffff"/>
                </a:solidFill>
                <a:latin typeface="Saira Condensed Condensed"/>
                <a:ea typeface="Corbel"/>
              </a:rPr>
              <a:t>CRAFT</a:t>
            </a:r>
            <a:r>
              <a:rPr b="1" lang="en-GB" sz="4000" spc="299" strike="noStrike">
                <a:solidFill>
                  <a:srgbClr val="ffffff"/>
                </a:solidFill>
                <a:latin typeface="Saira Condensed Condensed"/>
                <a:ea typeface="Corbel"/>
              </a:rPr>
              <a:t> #</a:t>
            </a:r>
            <a:r>
              <a:rPr b="1" lang="en-GB" sz="4800" spc="299" strike="noStrike">
                <a:solidFill>
                  <a:srgbClr val="ffffff"/>
                </a:solidFill>
                <a:latin typeface="Saira Condensed Condensed"/>
                <a:ea typeface="Corbel"/>
              </a:rPr>
              <a:t>5</a:t>
            </a:r>
            <a:endParaRPr b="0" lang="pt-PT" sz="4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353200" y="5973840"/>
            <a:ext cx="147276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56000"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endParaRPr b="0" lang="pt-PT" sz="1800" spc="-1" strike="noStrike">
              <a:latin typeface="Arial"/>
            </a:endParaRPr>
          </a:p>
          <a:p>
            <a:pPr algn="r">
              <a:lnSpc>
                <a:spcPct val="9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Saira Condensed Medium"/>
                <a:ea typeface="Corbel"/>
              </a:rPr>
              <a:t>30/07/2024</a:t>
            </a:r>
            <a:endParaRPr b="0" lang="pt-PT" sz="2400" spc="-1" strike="noStrike">
              <a:latin typeface="Arial"/>
            </a:endParaRPr>
          </a:p>
        </p:txBody>
      </p:sp>
      <p:pic>
        <p:nvPicPr>
          <p:cNvPr id="92" name="Imagem 7" descr=""/>
          <p:cNvPicPr/>
          <p:nvPr/>
        </p:nvPicPr>
        <p:blipFill>
          <a:blip r:embed="rId2"/>
          <a:stretch/>
        </p:blipFill>
        <p:spPr>
          <a:xfrm>
            <a:off x="10813320" y="5476680"/>
            <a:ext cx="1084320" cy="1090440"/>
          </a:xfrm>
          <a:prstGeom prst="rect">
            <a:avLst/>
          </a:prstGeom>
          <a:ln>
            <a:noFill/>
          </a:ln>
        </p:spPr>
      </p:pic>
      <p:pic>
        <p:nvPicPr>
          <p:cNvPr id="93" name="Google Shape;1400;p1" descr=""/>
          <p:cNvPicPr/>
          <p:nvPr/>
        </p:nvPicPr>
        <p:blipFill>
          <a:blip r:embed="rId3"/>
          <a:stretch/>
        </p:blipFill>
        <p:spPr>
          <a:xfrm>
            <a:off x="10771200" y="4058280"/>
            <a:ext cx="1146960" cy="1090440"/>
          </a:xfrm>
          <a:prstGeom prst="rect">
            <a:avLst/>
          </a:prstGeom>
          <a:ln>
            <a:noFill/>
          </a:ln>
        </p:spPr>
      </p:pic>
      <p:sp>
        <p:nvSpPr>
          <p:cNvPr id="94" name="CustomShape 4"/>
          <p:cNvSpPr/>
          <p:nvPr/>
        </p:nvSpPr>
        <p:spPr>
          <a:xfrm>
            <a:off x="1258560" y="1692000"/>
            <a:ext cx="689040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Source Code Pro"/>
                <a:ea typeface="Source Code Pro"/>
              </a:rPr>
              <a:t>Introduction to Linux</a:t>
            </a:r>
            <a:endParaRPr b="0" lang="pt-PT" sz="4800" spc="-1" strike="noStrike">
              <a:latin typeface="Arial"/>
            </a:endParaRPr>
          </a:p>
        </p:txBody>
      </p:sp>
      <p:sp>
        <p:nvSpPr>
          <p:cNvPr id="95" name="Line 5"/>
          <p:cNvSpPr/>
          <p:nvPr/>
        </p:nvSpPr>
        <p:spPr>
          <a:xfrm>
            <a:off x="1042560" y="-128160"/>
            <a:ext cx="0" cy="4988880"/>
          </a:xfrm>
          <a:prstGeom prst="line">
            <a:avLst/>
          </a:prstGeom>
          <a:ln cap="rnd" w="572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6"/>
          <p:cNvSpPr/>
          <p:nvPr/>
        </p:nvSpPr>
        <p:spPr>
          <a:xfrm>
            <a:off x="150840" y="6017760"/>
            <a:ext cx="48207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ffffff"/>
                </a:solidFill>
                <a:latin typeface="Lato"/>
              </a:rPr>
              <a:t>Carlos Pizzino </a:t>
            </a:r>
            <a:r>
              <a:rPr b="0" lang="pt-PT" sz="1800" spc="-1" strike="noStrike" u="sng">
                <a:solidFill>
                  <a:srgbClr val="0563c1"/>
                </a:solidFill>
                <a:uFillTx/>
                <a:latin typeface="Lato"/>
                <a:hlinkClick r:id="rId4"/>
              </a:rPr>
              <a:t>carlos@ingeniarius.pt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ffffff"/>
                </a:solidFill>
                <a:latin typeface="Lato"/>
              </a:rPr>
              <a:t>Panagiotis Karfakis </a:t>
            </a:r>
            <a:r>
              <a:rPr b="0" lang="pt-PT" sz="1800" spc="-1" strike="noStrike" u="sng">
                <a:solidFill>
                  <a:srgbClr val="0563c1"/>
                </a:solidFill>
                <a:uFillTx/>
                <a:latin typeface="Lato"/>
                <a:hlinkClick r:id="rId5"/>
              </a:rPr>
              <a:t>panagiotis@ingeniarius.pt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97" name="Picture 3" descr=""/>
          <p:cNvPicPr/>
          <p:nvPr/>
        </p:nvPicPr>
        <p:blipFill>
          <a:blip r:embed="rId6"/>
          <a:stretch/>
        </p:blipFill>
        <p:spPr>
          <a:xfrm>
            <a:off x="7696800" y="1724400"/>
            <a:ext cx="2311920" cy="272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061640" y="481680"/>
            <a:ext cx="10047960" cy="649800"/>
          </a:xfrm>
          <a:prstGeom prst="parallelogram">
            <a:avLst>
              <a:gd name="adj" fmla="val 25000"/>
            </a:avLst>
          </a:prstGeom>
          <a:solidFill>
            <a:srgbClr val="ae1e22"/>
          </a:solidFill>
          <a:ln>
            <a:solidFill>
              <a:srgbClr val="ae1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2"/>
          <p:cNvSpPr/>
          <p:nvPr/>
        </p:nvSpPr>
        <p:spPr>
          <a:xfrm>
            <a:off x="1219320" y="560520"/>
            <a:ext cx="9528120" cy="6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000" spc="299" strike="noStrike">
                <a:solidFill>
                  <a:srgbClr val="ffffff"/>
                </a:solidFill>
                <a:latin typeface="Saira Condensed SemiBold"/>
                <a:ea typeface="Corbel"/>
              </a:rPr>
              <a:t>GIT</a:t>
            </a:r>
            <a:endParaRPr b="0" lang="pt-PT" sz="4000" spc="-1" strike="noStrike">
              <a:latin typeface="Arial"/>
            </a:endParaRPr>
          </a:p>
        </p:txBody>
      </p:sp>
      <p:pic>
        <p:nvPicPr>
          <p:cNvPr id="148" name="Google Shape;1400;p1" descr=""/>
          <p:cNvPicPr/>
          <p:nvPr/>
        </p:nvPicPr>
        <p:blipFill>
          <a:blip r:embed="rId1"/>
          <a:stretch/>
        </p:blipFill>
        <p:spPr>
          <a:xfrm>
            <a:off x="11489400" y="152280"/>
            <a:ext cx="569520" cy="569520"/>
          </a:xfrm>
          <a:prstGeom prst="rect">
            <a:avLst/>
          </a:prstGeom>
          <a:ln>
            <a:noFill/>
          </a:ln>
        </p:spPr>
      </p:pic>
      <p:sp>
        <p:nvSpPr>
          <p:cNvPr id="149" name="Line 3"/>
          <p:cNvSpPr/>
          <p:nvPr/>
        </p:nvSpPr>
        <p:spPr>
          <a:xfrm>
            <a:off x="1042560" y="1186920"/>
            <a:ext cx="6144120" cy="0"/>
          </a:xfrm>
          <a:prstGeom prst="line">
            <a:avLst/>
          </a:prstGeom>
          <a:ln cap="rnd" w="572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TextShape 4"/>
          <p:cNvSpPr txBox="1"/>
          <p:nvPr/>
        </p:nvSpPr>
        <p:spPr>
          <a:xfrm>
            <a:off x="10747800" y="6298560"/>
            <a:ext cx="1142640" cy="30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87CE5DF-C4A3-4746-A3D0-BE467B236480}" type="slidenum">
              <a:rPr b="0" lang="en-GB" sz="1600" spc="-1" strike="noStrike">
                <a:solidFill>
                  <a:srgbClr val="ffffff"/>
                </a:solidFill>
                <a:latin typeface="Lato"/>
              </a:rPr>
              <a:t>1</a:t>
            </a:fld>
            <a:endParaRPr b="0" lang="pt-PT" sz="1600" spc="-1" strike="noStrike">
              <a:latin typeface="Times New Roman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1623600" y="1505880"/>
            <a:ext cx="8718480" cy="37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1001"/>
              </a:lnSpc>
            </a:pPr>
            <a:endParaRPr b="0" lang="pt-PT" sz="18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Lato"/>
              </a:rPr>
              <a:t>git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is</a:t>
            </a:r>
            <a:r>
              <a:rPr b="0" lang="en-US" sz="2400" spc="-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a </a:t>
            </a:r>
            <a:r>
              <a:rPr b="0" lang="en-US" sz="2400" spc="-26" strike="noStrike">
                <a:solidFill>
                  <a:srgbClr val="ffffff"/>
                </a:solidFill>
                <a:latin typeface="Lato"/>
              </a:rPr>
              <a:t>v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er</a:t>
            </a:r>
            <a:r>
              <a:rPr b="0" lang="en-US" sz="2400" spc="-7" strike="noStrike">
                <a:solidFill>
                  <a:srgbClr val="ffffff"/>
                </a:solidFill>
                <a:latin typeface="Lato"/>
              </a:rPr>
              <a:t>s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ion</a:t>
            </a:r>
            <a:r>
              <a:rPr b="0" lang="en-US" sz="2400" spc="-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control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sy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stem</a:t>
            </a:r>
            <a:r>
              <a:rPr b="0" lang="en-US" sz="2400" spc="9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t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h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at is</a:t>
            </a:r>
            <a:r>
              <a:rPr b="0" lang="en-US" sz="2400" spc="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desig</a:t>
            </a:r>
            <a:r>
              <a:rPr b="0" lang="en-US" sz="2400" spc="-26" strike="noStrike">
                <a:solidFill>
                  <a:srgbClr val="ffffff"/>
                </a:solidFill>
                <a:latin typeface="Lato"/>
              </a:rPr>
              <a:t>n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ed</a:t>
            </a:r>
            <a:r>
              <a:rPr b="0" lang="en-US" sz="2400" spc="2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to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ha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nd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l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e</a:t>
            </a:r>
            <a:r>
              <a:rPr b="0" lang="en-US" sz="2400" spc="9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e</a:t>
            </a:r>
            <a:r>
              <a:rPr b="0" lang="en-US" sz="2400" spc="-32" strike="noStrike">
                <a:solidFill>
                  <a:srgbClr val="ffffff"/>
                </a:solidFill>
                <a:latin typeface="Lato"/>
              </a:rPr>
              <a:t>v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eryth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i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ng fr</a:t>
            </a:r>
            <a:r>
              <a:rPr b="0" lang="en-US" sz="2400" spc="1" strike="noStrike">
                <a:solidFill>
                  <a:srgbClr val="ffffff"/>
                </a:solidFill>
                <a:latin typeface="Lato"/>
              </a:rPr>
              <a:t>o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m</a:t>
            </a:r>
            <a:r>
              <a:rPr b="0" lang="en-US" sz="2400" spc="-26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small to</a:t>
            </a:r>
            <a:r>
              <a:rPr b="0" lang="en-US" sz="2400" spc="-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26" strike="noStrike">
                <a:solidFill>
                  <a:srgbClr val="ffffff"/>
                </a:solidFill>
                <a:latin typeface="Lato"/>
              </a:rPr>
              <a:t>v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ery 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large</a:t>
            </a:r>
            <a:r>
              <a:rPr b="0" lang="en-US" sz="2400" spc="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proje</a:t>
            </a:r>
            <a:r>
              <a:rPr b="0" lang="en-US" sz="2400" spc="1" strike="noStrike">
                <a:solidFill>
                  <a:srgbClr val="ffffff"/>
                </a:solidFill>
                <a:latin typeface="Lato"/>
              </a:rPr>
              <a:t>c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ts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 wi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th</a:t>
            </a:r>
            <a:r>
              <a:rPr b="0" lang="en-US" sz="2400" spc="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spe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e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d and e</a:t>
            </a:r>
            <a:r>
              <a:rPr b="0" lang="en-US" sz="2400" spc="-7" strike="noStrike">
                <a:solidFill>
                  <a:srgbClr val="ffffff"/>
                </a:solidFill>
                <a:latin typeface="Lato"/>
              </a:rPr>
              <a:t>f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ficien</a:t>
            </a:r>
            <a:r>
              <a:rPr b="0" lang="en-US" sz="2400" spc="-7" strike="noStrike">
                <a:solidFill>
                  <a:srgbClr val="ffffff"/>
                </a:solidFill>
                <a:latin typeface="Lato"/>
              </a:rPr>
              <a:t>c</a:t>
            </a:r>
            <a:r>
              <a:rPr b="0" lang="en-US" sz="2400" spc="-114" strike="noStrike">
                <a:solidFill>
                  <a:srgbClr val="ffffff"/>
                </a:solidFill>
                <a:latin typeface="Lato"/>
              </a:rPr>
              <a:t>y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.</a:t>
            </a: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Lato"/>
              </a:rPr>
              <a:t>git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also started as a project by Linus Torvalds (remember him?).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en-US" sz="2400" spc="-160" strike="noStrike">
                <a:solidFill>
                  <a:srgbClr val="ffffff"/>
                </a:solidFill>
                <a:latin typeface="Lato"/>
              </a:rPr>
              <a:t>Github is a popular git repository hosting website where many open-source projects can be found. It is also useful to build your programming portfolio.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en-US" sz="2400" spc="-160" strike="noStrike">
                <a:solidFill>
                  <a:srgbClr val="ffffff"/>
                </a:solidFill>
                <a:latin typeface="Lato"/>
              </a:rPr>
              <a:t>Go to </a:t>
            </a:r>
            <a:r>
              <a:rPr b="0" lang="en-US" sz="2400" spc="-160" strike="noStrike" u="sng">
                <a:solidFill>
                  <a:srgbClr val="0563c1"/>
                </a:solidFill>
                <a:uFillTx/>
                <a:latin typeface="Lato"/>
                <a:hlinkClick r:id="rId2"/>
              </a:rPr>
              <a:t>http://www.github.com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pt-PT" sz="2400" spc="-15" strike="noStrike">
                <a:solidFill>
                  <a:srgbClr val="ffffff"/>
                </a:solidFill>
                <a:latin typeface="Lato"/>
              </a:rPr>
              <a:t>C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re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ate yo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ur</a:t>
            </a:r>
            <a:r>
              <a:rPr b="0" lang="en-US" sz="2400" spc="-26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g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i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t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hub</a:t>
            </a:r>
            <a:r>
              <a:rPr b="0" lang="en-US" sz="2400" spc="26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a</a:t>
            </a:r>
            <a:r>
              <a:rPr b="0" lang="en-US" sz="2400" spc="-35" strike="noStrike">
                <a:solidFill>
                  <a:srgbClr val="ffffff"/>
                </a:solidFill>
                <a:latin typeface="Lato"/>
              </a:rPr>
              <a:t>c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c</a:t>
            </a:r>
            <a:r>
              <a:rPr b="0" lang="en-US" sz="2400" spc="1" strike="noStrike">
                <a:solidFill>
                  <a:srgbClr val="ffffff"/>
                </a:solidFill>
                <a:latin typeface="Lato"/>
              </a:rPr>
              <a:t>o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unt</a:t>
            </a:r>
            <a:r>
              <a:rPr b="0" lang="en-US" sz="2400" spc="-46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if you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don’t 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h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ave</a:t>
            </a:r>
            <a:r>
              <a:rPr b="0" lang="en-US" sz="2400" spc="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on</a:t>
            </a:r>
            <a:r>
              <a:rPr b="0" lang="pt-PT" sz="2400" spc="-1" strike="noStrike">
                <a:solidFill>
                  <a:srgbClr val="ffffff"/>
                </a:solidFill>
                <a:latin typeface="Lato"/>
              </a:rPr>
              <a:t>e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I</a:t>
            </a:r>
            <a:r>
              <a:rPr b="0" lang="en-US" sz="2400" spc="-26" strike="noStrike">
                <a:solidFill>
                  <a:srgbClr val="ffffff"/>
                </a:solidFill>
                <a:latin typeface="Lato"/>
              </a:rPr>
              <a:t>n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sta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ll</a:t>
            </a:r>
            <a:r>
              <a:rPr b="0" lang="en-US" sz="2400" spc="9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t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he</a:t>
            </a:r>
            <a:r>
              <a:rPr b="0" lang="en-US" sz="2400" spc="15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i="1" lang="en-US" sz="2400" spc="-1" strike="noStrike">
                <a:solidFill>
                  <a:srgbClr val="ffffff"/>
                </a:solidFill>
                <a:latin typeface="Lato"/>
              </a:rPr>
              <a:t>git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package</a:t>
            </a:r>
            <a:r>
              <a:rPr b="0" lang="en-US" sz="2400" spc="-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throu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gh apt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799"/>
              </a:lnSpc>
              <a:spcBef>
                <a:spcPts val="40"/>
              </a:spcBef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61640" y="481680"/>
            <a:ext cx="10047960" cy="649800"/>
          </a:xfrm>
          <a:prstGeom prst="parallelogram">
            <a:avLst>
              <a:gd name="adj" fmla="val 25000"/>
            </a:avLst>
          </a:prstGeom>
          <a:solidFill>
            <a:srgbClr val="ae1e22"/>
          </a:solidFill>
          <a:ln>
            <a:solidFill>
              <a:srgbClr val="ae1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1219320" y="560520"/>
            <a:ext cx="9528120" cy="6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000" spc="299" strike="noStrike">
                <a:solidFill>
                  <a:srgbClr val="ffffff"/>
                </a:solidFill>
                <a:latin typeface="Saira Condensed SemiBold"/>
                <a:ea typeface="Corbel"/>
              </a:rPr>
              <a:t>GIT</a:t>
            </a:r>
            <a:endParaRPr b="0" lang="pt-PT" sz="4000" spc="-1" strike="noStrike">
              <a:latin typeface="Arial"/>
            </a:endParaRPr>
          </a:p>
        </p:txBody>
      </p:sp>
      <p:pic>
        <p:nvPicPr>
          <p:cNvPr id="154" name="Google Shape;1400;p1" descr=""/>
          <p:cNvPicPr/>
          <p:nvPr/>
        </p:nvPicPr>
        <p:blipFill>
          <a:blip r:embed="rId1"/>
          <a:stretch/>
        </p:blipFill>
        <p:spPr>
          <a:xfrm>
            <a:off x="11489400" y="152280"/>
            <a:ext cx="569520" cy="569520"/>
          </a:xfrm>
          <a:prstGeom prst="rect">
            <a:avLst/>
          </a:prstGeom>
          <a:ln>
            <a:noFill/>
          </a:ln>
        </p:spPr>
      </p:pic>
      <p:sp>
        <p:nvSpPr>
          <p:cNvPr id="155" name="Line 3"/>
          <p:cNvSpPr/>
          <p:nvPr/>
        </p:nvSpPr>
        <p:spPr>
          <a:xfrm>
            <a:off x="1042560" y="1186920"/>
            <a:ext cx="6144120" cy="0"/>
          </a:xfrm>
          <a:prstGeom prst="line">
            <a:avLst/>
          </a:prstGeom>
          <a:ln cap="rnd" w="572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TextShape 4"/>
          <p:cNvSpPr txBox="1"/>
          <p:nvPr/>
        </p:nvSpPr>
        <p:spPr>
          <a:xfrm>
            <a:off x="10747800" y="6298560"/>
            <a:ext cx="1142640" cy="30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00023F6-A351-47AA-8AF6-826ABFE8CCC4}" type="slidenum">
              <a:rPr b="0" lang="en-GB" sz="1600" spc="-1" strike="noStrike">
                <a:solidFill>
                  <a:srgbClr val="ffffff"/>
                </a:solidFill>
                <a:latin typeface="Lato"/>
              </a:rPr>
              <a:t>1</a:t>
            </a:fld>
            <a:endParaRPr b="0" lang="pt-PT" sz="1600" spc="-1" strike="noStrike">
              <a:latin typeface="Times New Roman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1522440" y="1562400"/>
            <a:ext cx="9143280" cy="42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800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ffffff"/>
                </a:solidFill>
                <a:latin typeface="Lato"/>
              </a:rPr>
              <a:t>To install the </a:t>
            </a:r>
            <a:r>
              <a:rPr b="0" i="1" lang="pt-PT" sz="2400" spc="-1" strike="noStrike">
                <a:solidFill>
                  <a:srgbClr val="ffffff"/>
                </a:solidFill>
                <a:latin typeface="Lato"/>
              </a:rPr>
              <a:t>git</a:t>
            </a:r>
            <a:r>
              <a:rPr b="0" lang="pt-PT" sz="2400" spc="-1" strike="noStrike">
                <a:solidFill>
                  <a:srgbClr val="ffffff"/>
                </a:solidFill>
                <a:latin typeface="Lato"/>
              </a:rPr>
              <a:t> package, simply execute the following commands: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tabLst>
                <a:tab algn="l" pos="0"/>
              </a:tabLst>
            </a:pPr>
            <a:endParaRPr b="0" lang="pt-PT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Courier New"/>
              <a:buChar char="o"/>
              <a:tabLst>
                <a:tab algn="l" pos="0"/>
              </a:tabLst>
            </a:pPr>
            <a:r>
              <a:rPr b="0" lang="pt-PT" sz="2400" spc="-1" strike="noStrike">
                <a:solidFill>
                  <a:srgbClr val="ffffff"/>
                </a:solidFill>
                <a:latin typeface="Lato"/>
              </a:rPr>
              <a:t>sudo apt update</a:t>
            </a:r>
            <a:endParaRPr b="0" lang="pt-PT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Courier New"/>
              <a:buChar char="o"/>
              <a:tabLst>
                <a:tab algn="l" pos="0"/>
              </a:tabLst>
            </a:pPr>
            <a:r>
              <a:rPr b="0" lang="pt-PT" sz="2400" spc="-1" strike="noStrike">
                <a:solidFill>
                  <a:srgbClr val="ffffff"/>
                </a:solidFill>
                <a:latin typeface="Lato"/>
              </a:rPr>
              <a:t>sudo apt install git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tabLst>
                <a:tab algn="l" pos="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ffffff"/>
                </a:solidFill>
                <a:latin typeface="Lato"/>
              </a:rPr>
              <a:t>or: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tabLst>
                <a:tab algn="l" pos="0"/>
              </a:tabLst>
            </a:pPr>
            <a:endParaRPr b="0" lang="pt-PT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Courier New"/>
              <a:buChar char="o"/>
              <a:tabLst>
                <a:tab algn="l" pos="0"/>
              </a:tabLst>
            </a:pPr>
            <a:r>
              <a:rPr b="0" lang="pt-PT" sz="2400" spc="-1" strike="noStrike">
                <a:solidFill>
                  <a:srgbClr val="ffffff"/>
                </a:solidFill>
                <a:latin typeface="Lato"/>
              </a:rPr>
              <a:t>sudo apt update &amp;&amp; sudo apt install git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061640" y="481680"/>
            <a:ext cx="10047960" cy="649800"/>
          </a:xfrm>
          <a:prstGeom prst="parallelogram">
            <a:avLst>
              <a:gd name="adj" fmla="val 25000"/>
            </a:avLst>
          </a:prstGeom>
          <a:solidFill>
            <a:srgbClr val="ae1e22"/>
          </a:solidFill>
          <a:ln>
            <a:solidFill>
              <a:srgbClr val="ae1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1219320" y="560520"/>
            <a:ext cx="9528120" cy="6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000" spc="299" strike="noStrike">
                <a:solidFill>
                  <a:srgbClr val="ffffff"/>
                </a:solidFill>
                <a:latin typeface="Saira Condensed SemiBold"/>
                <a:ea typeface="Corbel"/>
              </a:rPr>
              <a:t>GIT</a:t>
            </a:r>
            <a:endParaRPr b="0" lang="pt-PT" sz="4000" spc="-1" strike="noStrike">
              <a:latin typeface="Arial"/>
            </a:endParaRPr>
          </a:p>
        </p:txBody>
      </p:sp>
      <p:pic>
        <p:nvPicPr>
          <p:cNvPr id="160" name="Google Shape;1400;p1" descr=""/>
          <p:cNvPicPr/>
          <p:nvPr/>
        </p:nvPicPr>
        <p:blipFill>
          <a:blip r:embed="rId1"/>
          <a:stretch/>
        </p:blipFill>
        <p:spPr>
          <a:xfrm>
            <a:off x="11489400" y="152280"/>
            <a:ext cx="569520" cy="569520"/>
          </a:xfrm>
          <a:prstGeom prst="rect">
            <a:avLst/>
          </a:prstGeom>
          <a:ln>
            <a:noFill/>
          </a:ln>
        </p:spPr>
      </p:pic>
      <p:sp>
        <p:nvSpPr>
          <p:cNvPr id="161" name="Line 3"/>
          <p:cNvSpPr/>
          <p:nvPr/>
        </p:nvSpPr>
        <p:spPr>
          <a:xfrm>
            <a:off x="1042560" y="1186920"/>
            <a:ext cx="6144120" cy="0"/>
          </a:xfrm>
          <a:prstGeom prst="line">
            <a:avLst/>
          </a:prstGeom>
          <a:ln cap="rnd" w="572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TextShape 4"/>
          <p:cNvSpPr txBox="1"/>
          <p:nvPr/>
        </p:nvSpPr>
        <p:spPr>
          <a:xfrm>
            <a:off x="10747800" y="6298560"/>
            <a:ext cx="1142640" cy="30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FEE8BC9-663E-4080-AAF6-AA1284D02ACC}" type="slidenum">
              <a:rPr b="0" lang="en-GB" sz="1600" spc="-1" strike="noStrike">
                <a:solidFill>
                  <a:srgbClr val="ffffff"/>
                </a:solidFill>
                <a:latin typeface="Lato"/>
              </a:rPr>
              <a:t>11</a:t>
            </a:fld>
            <a:endParaRPr b="0" lang="pt-PT" sz="1600" spc="-1" strike="noStrike">
              <a:latin typeface="Times New Roman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1149120" y="1395720"/>
            <a:ext cx="8718480" cy="44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799"/>
              </a:lnSpc>
              <a:spcBef>
                <a:spcPts val="40"/>
              </a:spcBef>
            </a:pPr>
            <a:endParaRPr b="0" lang="pt-PT" sz="18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pt-PT" sz="18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Cr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e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ate </a:t>
            </a:r>
            <a:r>
              <a:rPr b="0" lang="pt-PT" sz="2400" spc="-15" strike="noStrike">
                <a:solidFill>
                  <a:srgbClr val="ffffff"/>
                </a:solidFill>
                <a:latin typeface="Lato"/>
              </a:rPr>
              <a:t>a private</a:t>
            </a:r>
            <a:r>
              <a:rPr b="0" lang="en-US" sz="2400" spc="-4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repo</a:t>
            </a:r>
            <a:r>
              <a:rPr b="0" lang="en-US" sz="2400" spc="-7" strike="noStrike">
                <a:solidFill>
                  <a:srgbClr val="ffffff"/>
                </a:solidFill>
                <a:latin typeface="Lato"/>
              </a:rPr>
              <a:t>s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i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t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ory </a:t>
            </a:r>
            <a:r>
              <a:rPr b="0" lang="pt-PT" sz="2400" spc="-1" strike="noStrike">
                <a:solidFill>
                  <a:srgbClr val="ffffff"/>
                </a:solidFill>
                <a:latin typeface="Lato"/>
              </a:rPr>
              <a:t>on github.com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</p:txBody>
      </p:sp>
      <p:pic>
        <p:nvPicPr>
          <p:cNvPr id="164" name="Picture 5" descr=""/>
          <p:cNvPicPr/>
          <p:nvPr/>
        </p:nvPicPr>
        <p:blipFill>
          <a:blip r:embed="rId2"/>
          <a:stretch/>
        </p:blipFill>
        <p:spPr>
          <a:xfrm>
            <a:off x="6259680" y="2134440"/>
            <a:ext cx="5158800" cy="411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061640" y="481680"/>
            <a:ext cx="10047960" cy="649800"/>
          </a:xfrm>
          <a:prstGeom prst="parallelogram">
            <a:avLst>
              <a:gd name="adj" fmla="val 25000"/>
            </a:avLst>
          </a:prstGeom>
          <a:solidFill>
            <a:srgbClr val="ae1e22"/>
          </a:solidFill>
          <a:ln>
            <a:solidFill>
              <a:srgbClr val="ae1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2"/>
          <p:cNvSpPr/>
          <p:nvPr/>
        </p:nvSpPr>
        <p:spPr>
          <a:xfrm>
            <a:off x="1219320" y="560520"/>
            <a:ext cx="9528120" cy="6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000" spc="299" strike="noStrike">
                <a:solidFill>
                  <a:srgbClr val="ffffff"/>
                </a:solidFill>
                <a:latin typeface="Saira Condensed SemiBold"/>
                <a:ea typeface="Corbel"/>
              </a:rPr>
              <a:t>GIT</a:t>
            </a:r>
            <a:endParaRPr b="0" lang="pt-PT" sz="4000" spc="-1" strike="noStrike">
              <a:latin typeface="Arial"/>
            </a:endParaRPr>
          </a:p>
        </p:txBody>
      </p:sp>
      <p:pic>
        <p:nvPicPr>
          <p:cNvPr id="167" name="Google Shape;1400;p1" descr=""/>
          <p:cNvPicPr/>
          <p:nvPr/>
        </p:nvPicPr>
        <p:blipFill>
          <a:blip r:embed="rId1"/>
          <a:stretch/>
        </p:blipFill>
        <p:spPr>
          <a:xfrm>
            <a:off x="11489400" y="152280"/>
            <a:ext cx="569520" cy="569520"/>
          </a:xfrm>
          <a:prstGeom prst="rect">
            <a:avLst/>
          </a:prstGeom>
          <a:ln>
            <a:noFill/>
          </a:ln>
        </p:spPr>
      </p:pic>
      <p:sp>
        <p:nvSpPr>
          <p:cNvPr id="168" name="Line 3"/>
          <p:cNvSpPr/>
          <p:nvPr/>
        </p:nvSpPr>
        <p:spPr>
          <a:xfrm>
            <a:off x="1042560" y="1186920"/>
            <a:ext cx="6144120" cy="0"/>
          </a:xfrm>
          <a:prstGeom prst="line">
            <a:avLst/>
          </a:prstGeom>
          <a:ln cap="rnd" w="572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TextShape 4"/>
          <p:cNvSpPr txBox="1"/>
          <p:nvPr/>
        </p:nvSpPr>
        <p:spPr>
          <a:xfrm>
            <a:off x="10747800" y="6298560"/>
            <a:ext cx="1142640" cy="30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841B16A-CC79-4907-9334-360D6A91F054}" type="slidenum">
              <a:rPr b="0" lang="en-GB" sz="1600" spc="-1" strike="noStrike">
                <a:solidFill>
                  <a:srgbClr val="ffffff"/>
                </a:solidFill>
                <a:latin typeface="Lato"/>
              </a:rPr>
              <a:t>11</a:t>
            </a:fld>
            <a:endParaRPr b="0" lang="pt-PT" sz="1600" spc="-1" strike="noStrike">
              <a:latin typeface="Times New Roman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1606320" y="1433880"/>
            <a:ext cx="8718480" cy="44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799"/>
              </a:lnSpc>
              <a:spcBef>
                <a:spcPts val="40"/>
              </a:spcBef>
            </a:pPr>
            <a:endParaRPr b="0" lang="pt-PT" sz="18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pt-PT" sz="18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en-US" sz="2400" spc="-114" strike="noStrike">
                <a:solidFill>
                  <a:srgbClr val="ffffff"/>
                </a:solidFill>
                <a:latin typeface="Lato"/>
              </a:rPr>
              <a:t>Create a folder named “</a:t>
            </a:r>
            <a:r>
              <a:rPr b="1" lang="en-US" sz="2400" spc="-114" strike="noStrike">
                <a:solidFill>
                  <a:srgbClr val="ffffff"/>
                </a:solidFill>
                <a:latin typeface="Lato"/>
              </a:rPr>
              <a:t>robotcraft</a:t>
            </a:r>
            <a:r>
              <a:rPr b="0" lang="en-US" sz="2400" spc="-114" strike="noStrike">
                <a:solidFill>
                  <a:srgbClr val="ffffff"/>
                </a:solidFill>
                <a:latin typeface="Lato"/>
              </a:rPr>
              <a:t>” and copy your files to that folder “main.cpp and Makefile”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en-US" sz="2400" spc="-114" strike="noStrike">
                <a:solidFill>
                  <a:srgbClr val="ffffff"/>
                </a:solidFill>
                <a:latin typeface="Lato"/>
              </a:rPr>
              <a:t>Go to folder “robotcraft” to execute next commands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061640" y="481680"/>
            <a:ext cx="10047960" cy="649800"/>
          </a:xfrm>
          <a:prstGeom prst="parallelogram">
            <a:avLst>
              <a:gd name="adj" fmla="val 25000"/>
            </a:avLst>
          </a:prstGeom>
          <a:solidFill>
            <a:srgbClr val="ae1e22"/>
          </a:solidFill>
          <a:ln>
            <a:solidFill>
              <a:srgbClr val="ae1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2"/>
          <p:cNvSpPr/>
          <p:nvPr/>
        </p:nvSpPr>
        <p:spPr>
          <a:xfrm>
            <a:off x="1219320" y="560520"/>
            <a:ext cx="9528120" cy="6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000" spc="299" strike="noStrike">
                <a:solidFill>
                  <a:srgbClr val="ffffff"/>
                </a:solidFill>
                <a:latin typeface="Saira Condensed SemiBold"/>
                <a:ea typeface="Corbel"/>
              </a:rPr>
              <a:t>GIT</a:t>
            </a:r>
            <a:endParaRPr b="0" lang="pt-PT" sz="4000" spc="-1" strike="noStrike">
              <a:latin typeface="Arial"/>
            </a:endParaRPr>
          </a:p>
        </p:txBody>
      </p:sp>
      <p:pic>
        <p:nvPicPr>
          <p:cNvPr id="173" name="Google Shape;1400;p1" descr=""/>
          <p:cNvPicPr/>
          <p:nvPr/>
        </p:nvPicPr>
        <p:blipFill>
          <a:blip r:embed="rId1"/>
          <a:stretch/>
        </p:blipFill>
        <p:spPr>
          <a:xfrm>
            <a:off x="11489400" y="152280"/>
            <a:ext cx="569520" cy="569520"/>
          </a:xfrm>
          <a:prstGeom prst="rect">
            <a:avLst/>
          </a:prstGeom>
          <a:ln>
            <a:noFill/>
          </a:ln>
        </p:spPr>
      </p:pic>
      <p:sp>
        <p:nvSpPr>
          <p:cNvPr id="174" name="Line 3"/>
          <p:cNvSpPr/>
          <p:nvPr/>
        </p:nvSpPr>
        <p:spPr>
          <a:xfrm>
            <a:off x="1042560" y="1186920"/>
            <a:ext cx="6144120" cy="0"/>
          </a:xfrm>
          <a:prstGeom prst="line">
            <a:avLst/>
          </a:prstGeom>
          <a:ln cap="rnd" w="572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TextShape 4"/>
          <p:cNvSpPr txBox="1"/>
          <p:nvPr/>
        </p:nvSpPr>
        <p:spPr>
          <a:xfrm>
            <a:off x="10747800" y="6298560"/>
            <a:ext cx="1142640" cy="30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076DEC8-D588-4F05-B40F-1F6E001A13D9}" type="slidenum">
              <a:rPr b="0" lang="en-GB" sz="1600" spc="-1" strike="noStrike">
                <a:solidFill>
                  <a:srgbClr val="ffffff"/>
                </a:solidFill>
                <a:latin typeface="Lato"/>
              </a:rPr>
              <a:t>11</a:t>
            </a:fld>
            <a:endParaRPr b="0" lang="pt-PT" sz="1600" spc="-1" strike="noStrike">
              <a:latin typeface="Times New Roman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1606320" y="1414800"/>
            <a:ext cx="8718480" cy="54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799"/>
              </a:lnSpc>
              <a:spcBef>
                <a:spcPts val="40"/>
              </a:spcBef>
            </a:pPr>
            <a:endParaRPr b="0" lang="pt-PT" sz="18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pt-PT" sz="18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1" lang="en-US" sz="2400" spc="-15" strike="noStrike">
                <a:solidFill>
                  <a:srgbClr val="ffffff"/>
                </a:solidFill>
                <a:latin typeface="Lato"/>
              </a:rPr>
              <a:t>git init</a:t>
            </a:r>
            <a:endParaRPr b="0" lang="pt-PT" sz="24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5" strike="noStrike">
                <a:solidFill>
                  <a:srgbClr val="00b050"/>
                </a:solidFill>
                <a:latin typeface="Lato"/>
              </a:rPr>
              <a:t>Initialized empty Git repository in /home/user/robotcraft/.git/</a:t>
            </a:r>
            <a:endParaRPr b="0" lang="pt-PT" sz="20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0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1" lang="en-US" sz="2400" spc="-15" strike="noStrike">
                <a:solidFill>
                  <a:srgbClr val="ffffff"/>
                </a:solidFill>
                <a:latin typeface="Lato"/>
              </a:rPr>
              <a:t>git config user.name “your name here”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1" lang="en-US" sz="2400" spc="-15" strike="noStrike">
                <a:solidFill>
                  <a:srgbClr val="ffffff"/>
                </a:solidFill>
                <a:latin typeface="Lato"/>
              </a:rPr>
              <a:t>git config user.email “your email here”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061640" y="481680"/>
            <a:ext cx="10047960" cy="649800"/>
          </a:xfrm>
          <a:prstGeom prst="parallelogram">
            <a:avLst>
              <a:gd name="adj" fmla="val 25000"/>
            </a:avLst>
          </a:prstGeom>
          <a:solidFill>
            <a:srgbClr val="ae1e22"/>
          </a:solidFill>
          <a:ln>
            <a:solidFill>
              <a:srgbClr val="ae1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2"/>
          <p:cNvSpPr/>
          <p:nvPr/>
        </p:nvSpPr>
        <p:spPr>
          <a:xfrm>
            <a:off x="1219320" y="560520"/>
            <a:ext cx="9528120" cy="6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000" spc="299" strike="noStrike">
                <a:solidFill>
                  <a:srgbClr val="ffffff"/>
                </a:solidFill>
                <a:latin typeface="Saira Condensed SemiBold"/>
                <a:ea typeface="Corbel"/>
              </a:rPr>
              <a:t>GIT</a:t>
            </a:r>
            <a:endParaRPr b="0" lang="pt-PT" sz="4000" spc="-1" strike="noStrike">
              <a:latin typeface="Arial"/>
            </a:endParaRPr>
          </a:p>
        </p:txBody>
      </p:sp>
      <p:pic>
        <p:nvPicPr>
          <p:cNvPr id="179" name="Google Shape;1400;p1" descr=""/>
          <p:cNvPicPr/>
          <p:nvPr/>
        </p:nvPicPr>
        <p:blipFill>
          <a:blip r:embed="rId1"/>
          <a:stretch/>
        </p:blipFill>
        <p:spPr>
          <a:xfrm>
            <a:off x="11489400" y="152280"/>
            <a:ext cx="569520" cy="569520"/>
          </a:xfrm>
          <a:prstGeom prst="rect">
            <a:avLst/>
          </a:prstGeom>
          <a:ln>
            <a:noFill/>
          </a:ln>
        </p:spPr>
      </p:pic>
      <p:sp>
        <p:nvSpPr>
          <p:cNvPr id="180" name="Line 3"/>
          <p:cNvSpPr/>
          <p:nvPr/>
        </p:nvSpPr>
        <p:spPr>
          <a:xfrm>
            <a:off x="1042560" y="1186920"/>
            <a:ext cx="6144120" cy="0"/>
          </a:xfrm>
          <a:prstGeom prst="line">
            <a:avLst/>
          </a:prstGeom>
          <a:ln cap="rnd" w="572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TextShape 4"/>
          <p:cNvSpPr txBox="1"/>
          <p:nvPr/>
        </p:nvSpPr>
        <p:spPr>
          <a:xfrm>
            <a:off x="10747800" y="6298560"/>
            <a:ext cx="1142640" cy="30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44638BE-D8F4-4940-AB22-E5B8507BE63E}" type="slidenum">
              <a:rPr b="0" lang="en-GB" sz="1600" spc="-1" strike="noStrike">
                <a:solidFill>
                  <a:srgbClr val="ffffff"/>
                </a:solidFill>
                <a:latin typeface="Lato"/>
              </a:rPr>
              <a:t>11</a:t>
            </a:fld>
            <a:endParaRPr b="0" lang="pt-PT" sz="1600" spc="-1" strike="noStrike">
              <a:latin typeface="Times New Roman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1606320" y="1433880"/>
            <a:ext cx="8718480" cy="54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799"/>
              </a:lnSpc>
              <a:spcBef>
                <a:spcPts val="40"/>
              </a:spcBef>
            </a:pPr>
            <a:endParaRPr b="0" lang="pt-PT" sz="18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1" lang="en-US" sz="2400" spc="-15" strike="noStrike">
                <a:solidFill>
                  <a:srgbClr val="ffffff"/>
                </a:solidFill>
                <a:latin typeface="Lato"/>
              </a:rPr>
              <a:t>echo "# my c++ application" &gt;&gt; README.md</a:t>
            </a:r>
            <a:endParaRPr b="0" lang="pt-PT" sz="24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400" spc="-15" strike="noStrike">
                <a:solidFill>
                  <a:srgbClr val="ffffff"/>
                </a:solidFill>
                <a:latin typeface="Lato"/>
              </a:rPr>
              <a:t>create a file README.md to show some info on github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1" lang="en-US" sz="2400" spc="-15" strike="noStrike">
                <a:solidFill>
                  <a:srgbClr val="ffffff"/>
                </a:solidFill>
                <a:latin typeface="Lato"/>
              </a:rPr>
              <a:t>git add README.md</a:t>
            </a:r>
            <a:endParaRPr b="0" lang="pt-PT" sz="24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400" spc="-15" strike="noStrike">
                <a:solidFill>
                  <a:srgbClr val="ffffff"/>
                </a:solidFill>
                <a:latin typeface="Lato"/>
              </a:rPr>
              <a:t>Add this file to next commit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1" lang="en-US" sz="2400" spc="-15" strike="noStrike">
                <a:solidFill>
                  <a:srgbClr val="ffffff"/>
                </a:solidFill>
                <a:latin typeface="Lato"/>
              </a:rPr>
              <a:t>git commit -m "first commit"</a:t>
            </a:r>
            <a:endParaRPr b="0" lang="pt-PT" sz="24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400" spc="-15" strike="noStrike">
                <a:solidFill>
                  <a:srgbClr val="ffffff"/>
                </a:solidFill>
                <a:latin typeface="Lato"/>
              </a:rPr>
              <a:t>Create a commit with some comment</a:t>
            </a:r>
            <a:endParaRPr b="0" lang="pt-PT" sz="2400" spc="-1" strike="noStrike">
              <a:latin typeface="Arial"/>
            </a:endParaRPr>
          </a:p>
          <a:p>
            <a:pPr marL="469800">
              <a:lnSpc>
                <a:spcPct val="100000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lang="en-US" sz="2000" spc="-114" strike="noStrike">
                <a:solidFill>
                  <a:srgbClr val="00b050"/>
                </a:solidFill>
                <a:latin typeface="Lato"/>
              </a:rPr>
              <a:t>[</a:t>
            </a: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master (root-commit) 677a316] first commit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 </a:t>
            </a: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1 file changed, 1 insertion(+)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 </a:t>
            </a: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create mode 100644 README.md</a:t>
            </a:r>
            <a:endParaRPr b="0" lang="pt-PT" sz="20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061640" y="481680"/>
            <a:ext cx="10047960" cy="649800"/>
          </a:xfrm>
          <a:prstGeom prst="parallelogram">
            <a:avLst>
              <a:gd name="adj" fmla="val 25000"/>
            </a:avLst>
          </a:prstGeom>
          <a:solidFill>
            <a:srgbClr val="ae1e22"/>
          </a:solidFill>
          <a:ln>
            <a:solidFill>
              <a:srgbClr val="ae1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"/>
          <p:cNvSpPr/>
          <p:nvPr/>
        </p:nvSpPr>
        <p:spPr>
          <a:xfrm>
            <a:off x="1219320" y="560520"/>
            <a:ext cx="9528120" cy="6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000" spc="299" strike="noStrike">
                <a:solidFill>
                  <a:srgbClr val="ffffff"/>
                </a:solidFill>
                <a:latin typeface="Saira Condensed SemiBold"/>
                <a:ea typeface="Corbel"/>
              </a:rPr>
              <a:t>GIT</a:t>
            </a:r>
            <a:endParaRPr b="0" lang="pt-PT" sz="4000" spc="-1" strike="noStrike">
              <a:latin typeface="Arial"/>
            </a:endParaRPr>
          </a:p>
        </p:txBody>
      </p:sp>
      <p:pic>
        <p:nvPicPr>
          <p:cNvPr id="185" name="Google Shape;1400;p1" descr=""/>
          <p:cNvPicPr/>
          <p:nvPr/>
        </p:nvPicPr>
        <p:blipFill>
          <a:blip r:embed="rId1"/>
          <a:stretch/>
        </p:blipFill>
        <p:spPr>
          <a:xfrm>
            <a:off x="11489400" y="152280"/>
            <a:ext cx="569520" cy="569520"/>
          </a:xfrm>
          <a:prstGeom prst="rect">
            <a:avLst/>
          </a:prstGeom>
          <a:ln>
            <a:noFill/>
          </a:ln>
        </p:spPr>
      </p:pic>
      <p:sp>
        <p:nvSpPr>
          <p:cNvPr id="186" name="Line 3"/>
          <p:cNvSpPr/>
          <p:nvPr/>
        </p:nvSpPr>
        <p:spPr>
          <a:xfrm>
            <a:off x="1042560" y="1186920"/>
            <a:ext cx="6144120" cy="0"/>
          </a:xfrm>
          <a:prstGeom prst="line">
            <a:avLst/>
          </a:prstGeom>
          <a:ln cap="rnd" w="572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TextShape 4"/>
          <p:cNvSpPr txBox="1"/>
          <p:nvPr/>
        </p:nvSpPr>
        <p:spPr>
          <a:xfrm>
            <a:off x="10747800" y="6298560"/>
            <a:ext cx="1142640" cy="30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1898A8B-B9D2-4DC8-9998-10D8449B121F}" type="slidenum">
              <a:rPr b="0" lang="en-GB" sz="1600" spc="-1" strike="noStrike">
                <a:solidFill>
                  <a:srgbClr val="ffffff"/>
                </a:solidFill>
                <a:latin typeface="Lato"/>
              </a:rPr>
              <a:t>11</a:t>
            </a:fld>
            <a:endParaRPr b="0" lang="pt-PT" sz="1600" spc="-1" strike="noStrike">
              <a:latin typeface="Times New Roman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1606320" y="1224360"/>
            <a:ext cx="895212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18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1" lang="en-US" sz="2400" spc="-15" strike="noStrike">
                <a:solidFill>
                  <a:srgbClr val="ffffff"/>
                </a:solidFill>
                <a:latin typeface="Lato"/>
              </a:rPr>
              <a:t>git remote add origin https://github.com/</a:t>
            </a:r>
            <a:r>
              <a:rPr b="1" lang="en-US" sz="2400" spc="-15" strike="noStrike">
                <a:solidFill>
                  <a:srgbClr val="ffff00"/>
                </a:solidFill>
                <a:latin typeface="Lato"/>
              </a:rPr>
              <a:t>caetanix</a:t>
            </a:r>
            <a:r>
              <a:rPr b="1" lang="en-US" sz="2400" spc="-15" strike="noStrike">
                <a:solidFill>
                  <a:srgbClr val="ffffff"/>
                </a:solidFill>
                <a:latin typeface="Lato"/>
              </a:rPr>
              <a:t>/</a:t>
            </a:r>
            <a:r>
              <a:rPr b="1" lang="en-US" sz="2400" spc="-15" strike="noStrike">
                <a:solidFill>
                  <a:srgbClr val="ff0000"/>
                </a:solidFill>
                <a:latin typeface="Lato"/>
              </a:rPr>
              <a:t>robotcraft</a:t>
            </a:r>
            <a:r>
              <a:rPr b="1" lang="en-US" sz="2400" spc="-15" strike="noStrike">
                <a:solidFill>
                  <a:srgbClr val="ffffff"/>
                </a:solidFill>
                <a:latin typeface="Lato"/>
              </a:rPr>
              <a:t>.git</a:t>
            </a:r>
            <a:endParaRPr b="0" lang="pt-PT" sz="24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400" spc="-15" strike="noStrike">
                <a:solidFill>
                  <a:srgbClr val="ffffff"/>
                </a:solidFill>
                <a:latin typeface="Lato"/>
              </a:rPr>
              <a:t>add local git to be sincronized with remote rep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1" lang="en-US" sz="2400" spc="-15" strike="noStrike">
                <a:solidFill>
                  <a:srgbClr val="ffffff"/>
                </a:solidFill>
                <a:latin typeface="Lato"/>
              </a:rPr>
              <a:t>git push -u origin master</a:t>
            </a:r>
            <a:endParaRPr b="0" lang="pt-PT" sz="24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400" spc="-15" strike="noStrike">
                <a:solidFill>
                  <a:srgbClr val="ffffff"/>
                </a:solidFill>
                <a:latin typeface="Lato"/>
              </a:rPr>
              <a:t>push local modifications to remote repository</a:t>
            </a:r>
            <a:endParaRPr b="0" lang="pt-PT" sz="24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5" strike="noStrike">
                <a:solidFill>
                  <a:srgbClr val="00b050"/>
                </a:solidFill>
                <a:latin typeface="Lato"/>
              </a:rPr>
              <a:t>Username for 'https://github.com': caetanix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5" strike="noStrike">
                <a:solidFill>
                  <a:srgbClr val="00b050"/>
                </a:solidFill>
                <a:latin typeface="Lato"/>
              </a:rPr>
              <a:t>Password for 'https://caetanix@github.com': 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5" strike="noStrike">
                <a:solidFill>
                  <a:srgbClr val="00b050"/>
                </a:solidFill>
                <a:latin typeface="Lato"/>
              </a:rPr>
              <a:t>Counting objects: 3, done.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5" strike="noStrike">
                <a:solidFill>
                  <a:srgbClr val="00b050"/>
                </a:solidFill>
                <a:latin typeface="Lato"/>
              </a:rPr>
              <a:t>Writing objects: 100% (3/3), 237 bytes | 237.00 KiB/s, done.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5" strike="noStrike">
                <a:solidFill>
                  <a:srgbClr val="00b050"/>
                </a:solidFill>
                <a:latin typeface="Lato"/>
              </a:rPr>
              <a:t>Total 3 (delta 0), reused 0 (delta 0)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5" strike="noStrike">
                <a:solidFill>
                  <a:srgbClr val="00b050"/>
                </a:solidFill>
                <a:latin typeface="Lato"/>
              </a:rPr>
              <a:t>To https://github.com/caetanix/robotcraft.git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5" strike="noStrike">
                <a:solidFill>
                  <a:srgbClr val="00b050"/>
                </a:solidFill>
                <a:latin typeface="Lato"/>
              </a:rPr>
              <a:t> </a:t>
            </a:r>
            <a:r>
              <a:rPr b="0" i="1" lang="en-US" sz="2000" spc="-15" strike="noStrike">
                <a:solidFill>
                  <a:srgbClr val="00b050"/>
                </a:solidFill>
                <a:latin typeface="Lato"/>
              </a:rPr>
              <a:t>* [new branch]      master -&gt; master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5" strike="noStrike">
                <a:solidFill>
                  <a:srgbClr val="00b050"/>
                </a:solidFill>
                <a:latin typeface="Lato"/>
              </a:rPr>
              <a:t>Branch 'master' set up to track remote branch 'master' from 'origin'.</a:t>
            </a:r>
            <a:endParaRPr b="0" lang="pt-PT" sz="20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0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0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0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061640" y="481680"/>
            <a:ext cx="10047960" cy="649800"/>
          </a:xfrm>
          <a:prstGeom prst="parallelogram">
            <a:avLst>
              <a:gd name="adj" fmla="val 25000"/>
            </a:avLst>
          </a:prstGeom>
          <a:solidFill>
            <a:srgbClr val="ae1e22"/>
          </a:solidFill>
          <a:ln>
            <a:solidFill>
              <a:srgbClr val="ae1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"/>
          <p:cNvSpPr/>
          <p:nvPr/>
        </p:nvSpPr>
        <p:spPr>
          <a:xfrm>
            <a:off x="1219320" y="560520"/>
            <a:ext cx="9528120" cy="6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000" spc="299" strike="noStrike">
                <a:solidFill>
                  <a:srgbClr val="ffffff"/>
                </a:solidFill>
                <a:latin typeface="Saira Condensed SemiBold"/>
                <a:ea typeface="Corbel"/>
              </a:rPr>
              <a:t>GIT</a:t>
            </a:r>
            <a:endParaRPr b="0" lang="pt-PT" sz="4000" spc="-1" strike="noStrike">
              <a:latin typeface="Arial"/>
            </a:endParaRPr>
          </a:p>
        </p:txBody>
      </p:sp>
      <p:pic>
        <p:nvPicPr>
          <p:cNvPr id="191" name="Google Shape;1400;p1" descr=""/>
          <p:cNvPicPr/>
          <p:nvPr/>
        </p:nvPicPr>
        <p:blipFill>
          <a:blip r:embed="rId1"/>
          <a:stretch/>
        </p:blipFill>
        <p:spPr>
          <a:xfrm>
            <a:off x="11489400" y="152280"/>
            <a:ext cx="569520" cy="569520"/>
          </a:xfrm>
          <a:prstGeom prst="rect">
            <a:avLst/>
          </a:prstGeom>
          <a:ln>
            <a:noFill/>
          </a:ln>
        </p:spPr>
      </p:pic>
      <p:sp>
        <p:nvSpPr>
          <p:cNvPr id="192" name="Line 3"/>
          <p:cNvSpPr/>
          <p:nvPr/>
        </p:nvSpPr>
        <p:spPr>
          <a:xfrm>
            <a:off x="1042560" y="1186920"/>
            <a:ext cx="6144120" cy="0"/>
          </a:xfrm>
          <a:prstGeom prst="line">
            <a:avLst/>
          </a:prstGeom>
          <a:ln cap="rnd" w="572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TextShape 4"/>
          <p:cNvSpPr txBox="1"/>
          <p:nvPr/>
        </p:nvSpPr>
        <p:spPr>
          <a:xfrm>
            <a:off x="10747800" y="6298560"/>
            <a:ext cx="1142640" cy="30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9884B88-7BC3-4738-B6FA-FB97D8803F67}" type="slidenum">
              <a:rPr b="0" lang="en-GB" sz="1600" spc="-1" strike="noStrike">
                <a:solidFill>
                  <a:srgbClr val="ffffff"/>
                </a:solidFill>
                <a:latin typeface="Lato"/>
              </a:rPr>
              <a:t>11</a:t>
            </a:fld>
            <a:endParaRPr b="0" lang="pt-PT" sz="1600" spc="-1" strike="noStrike">
              <a:latin typeface="Times New Roman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1091880" y="1338840"/>
            <a:ext cx="8718480" cy="44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799"/>
              </a:lnSpc>
              <a:spcBef>
                <a:spcPts val="40"/>
              </a:spcBef>
            </a:pPr>
            <a:endParaRPr b="0" lang="pt-PT" sz="18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pt-PT" sz="18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pt-PT" sz="2400" spc="-15" strike="noStrike">
                <a:solidFill>
                  <a:srgbClr val="ffffff"/>
                </a:solidFill>
                <a:latin typeface="Lato"/>
              </a:rPr>
              <a:t>Go to</a:t>
            </a:r>
            <a:r>
              <a:rPr b="0" lang="pt-PT" sz="2400" spc="-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pt-PT" sz="2400" spc="-1" strike="noStrike" u="sng">
                <a:solidFill>
                  <a:srgbClr val="0563c1"/>
                </a:solidFill>
                <a:uFillTx/>
                <a:latin typeface="Lato"/>
                <a:hlinkClick r:id="rId2"/>
              </a:rPr>
              <a:t>github.com</a:t>
            </a:r>
            <a:r>
              <a:rPr b="0" lang="pt-PT" sz="2400" spc="-1" strike="noStrike">
                <a:solidFill>
                  <a:srgbClr val="ffffff"/>
                </a:solidFill>
                <a:latin typeface="Lato"/>
              </a:rPr>
              <a:t> and check your repository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</p:txBody>
      </p:sp>
      <p:pic>
        <p:nvPicPr>
          <p:cNvPr id="195" name="Picture 6" descr=""/>
          <p:cNvPicPr/>
          <p:nvPr/>
        </p:nvPicPr>
        <p:blipFill>
          <a:blip r:embed="rId3"/>
          <a:stretch/>
        </p:blipFill>
        <p:spPr>
          <a:xfrm>
            <a:off x="4541760" y="2308320"/>
            <a:ext cx="6485760" cy="371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061640" y="481680"/>
            <a:ext cx="10047960" cy="649800"/>
          </a:xfrm>
          <a:prstGeom prst="parallelogram">
            <a:avLst>
              <a:gd name="adj" fmla="val 25000"/>
            </a:avLst>
          </a:prstGeom>
          <a:solidFill>
            <a:srgbClr val="ae1e22"/>
          </a:solidFill>
          <a:ln>
            <a:solidFill>
              <a:srgbClr val="ae1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1219320" y="560520"/>
            <a:ext cx="9528120" cy="6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000" spc="299" strike="noStrike">
                <a:solidFill>
                  <a:srgbClr val="ffffff"/>
                </a:solidFill>
                <a:latin typeface="Saira Condensed SemiBold"/>
                <a:ea typeface="Corbel"/>
              </a:rPr>
              <a:t>GIT</a:t>
            </a:r>
            <a:endParaRPr b="0" lang="pt-PT" sz="4000" spc="-1" strike="noStrike">
              <a:latin typeface="Arial"/>
            </a:endParaRPr>
          </a:p>
        </p:txBody>
      </p:sp>
      <p:pic>
        <p:nvPicPr>
          <p:cNvPr id="198" name="Google Shape;1400;p1" descr=""/>
          <p:cNvPicPr/>
          <p:nvPr/>
        </p:nvPicPr>
        <p:blipFill>
          <a:blip r:embed="rId1"/>
          <a:stretch/>
        </p:blipFill>
        <p:spPr>
          <a:xfrm>
            <a:off x="11489400" y="152280"/>
            <a:ext cx="569520" cy="569520"/>
          </a:xfrm>
          <a:prstGeom prst="rect">
            <a:avLst/>
          </a:prstGeom>
          <a:ln>
            <a:noFill/>
          </a:ln>
        </p:spPr>
      </p:pic>
      <p:sp>
        <p:nvSpPr>
          <p:cNvPr id="199" name="Line 3"/>
          <p:cNvSpPr/>
          <p:nvPr/>
        </p:nvSpPr>
        <p:spPr>
          <a:xfrm>
            <a:off x="1042560" y="1186920"/>
            <a:ext cx="6144120" cy="0"/>
          </a:xfrm>
          <a:prstGeom prst="line">
            <a:avLst/>
          </a:prstGeom>
          <a:ln cap="rnd" w="572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TextShape 4"/>
          <p:cNvSpPr txBox="1"/>
          <p:nvPr/>
        </p:nvSpPr>
        <p:spPr>
          <a:xfrm>
            <a:off x="10747800" y="6298560"/>
            <a:ext cx="1142640" cy="30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097A213-908A-48D7-A7E2-24750F54375C}" type="slidenum">
              <a:rPr b="0" lang="en-GB" sz="1600" spc="-1" strike="noStrike">
                <a:solidFill>
                  <a:srgbClr val="ffffff"/>
                </a:solidFill>
                <a:latin typeface="Lato"/>
              </a:rPr>
              <a:t>11</a:t>
            </a:fld>
            <a:endParaRPr b="0" lang="pt-PT" sz="1600" spc="-1" strike="noStrike">
              <a:latin typeface="Times New Roman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1606320" y="1395720"/>
            <a:ext cx="8718480" cy="54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799"/>
              </a:lnSpc>
              <a:spcBef>
                <a:spcPts val="40"/>
              </a:spcBef>
            </a:pPr>
            <a:endParaRPr b="0" lang="pt-PT" sz="18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pt-PT" sz="18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en-US" sz="2400" spc="-114" strike="noStrike">
                <a:solidFill>
                  <a:srgbClr val="ffffff"/>
                </a:solidFill>
                <a:latin typeface="Lato"/>
              </a:rPr>
              <a:t>Lets add the other files to our repository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1" lang="en-US" sz="2400" spc="-15" strike="noStrike">
                <a:solidFill>
                  <a:srgbClr val="ffffff"/>
                </a:solidFill>
                <a:latin typeface="Lato"/>
              </a:rPr>
              <a:t>git add Makefile main.cpp</a:t>
            </a:r>
            <a:endParaRPr b="0" lang="pt-PT" sz="24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400" spc="-15" strike="noStrike">
                <a:solidFill>
                  <a:srgbClr val="ffffff"/>
                </a:solidFill>
                <a:latin typeface="Lato"/>
              </a:rPr>
              <a:t>Add this files to next commit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1" lang="en-US" sz="2400" spc="-15" strike="noStrike">
                <a:solidFill>
                  <a:srgbClr val="ffffff"/>
                </a:solidFill>
                <a:latin typeface="Lato"/>
              </a:rPr>
              <a:t>git commit -m "add main.cpp to remote"</a:t>
            </a:r>
            <a:endParaRPr b="0" lang="pt-PT" sz="2400" spc="-1" strike="noStrike">
              <a:latin typeface="Arial"/>
            </a:endParaRPr>
          </a:p>
          <a:p>
            <a:pPr marL="469800">
              <a:lnSpc>
                <a:spcPct val="100000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[master eaffbaa] add main.cpp to remote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 </a:t>
            </a: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2 files changed, 15 insertions(+)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 </a:t>
            </a: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create mode 100644 Makefile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 </a:t>
            </a: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create mode 100644 main.cpp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29" dur="indefinite" restart="never" nodeType="tmRoot">
          <p:childTnLst>
            <p:seq>
              <p:cTn id="130" dur="indefinite" nodeType="mainSeq">
                <p:childTnLst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061640" y="481680"/>
            <a:ext cx="10047960" cy="649800"/>
          </a:xfrm>
          <a:prstGeom prst="parallelogram">
            <a:avLst>
              <a:gd name="adj" fmla="val 25000"/>
            </a:avLst>
          </a:prstGeom>
          <a:solidFill>
            <a:srgbClr val="ae1e22"/>
          </a:solidFill>
          <a:ln>
            <a:solidFill>
              <a:srgbClr val="ae1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2"/>
          <p:cNvSpPr/>
          <p:nvPr/>
        </p:nvSpPr>
        <p:spPr>
          <a:xfrm>
            <a:off x="1219320" y="560520"/>
            <a:ext cx="9528120" cy="6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000" spc="299" strike="noStrike">
                <a:solidFill>
                  <a:srgbClr val="ffffff"/>
                </a:solidFill>
                <a:latin typeface="Saira Condensed SemiBold"/>
                <a:ea typeface="Corbel"/>
              </a:rPr>
              <a:t>GIT</a:t>
            </a:r>
            <a:endParaRPr b="0" lang="pt-PT" sz="4000" spc="-1" strike="noStrike">
              <a:latin typeface="Arial"/>
            </a:endParaRPr>
          </a:p>
        </p:txBody>
      </p:sp>
      <p:pic>
        <p:nvPicPr>
          <p:cNvPr id="204" name="Google Shape;1400;p1" descr=""/>
          <p:cNvPicPr/>
          <p:nvPr/>
        </p:nvPicPr>
        <p:blipFill>
          <a:blip r:embed="rId1"/>
          <a:stretch/>
        </p:blipFill>
        <p:spPr>
          <a:xfrm>
            <a:off x="11489400" y="152280"/>
            <a:ext cx="569520" cy="569520"/>
          </a:xfrm>
          <a:prstGeom prst="rect">
            <a:avLst/>
          </a:prstGeom>
          <a:ln>
            <a:noFill/>
          </a:ln>
        </p:spPr>
      </p:pic>
      <p:sp>
        <p:nvSpPr>
          <p:cNvPr id="205" name="Line 3"/>
          <p:cNvSpPr/>
          <p:nvPr/>
        </p:nvSpPr>
        <p:spPr>
          <a:xfrm>
            <a:off x="1042560" y="1186920"/>
            <a:ext cx="6144120" cy="0"/>
          </a:xfrm>
          <a:prstGeom prst="line">
            <a:avLst/>
          </a:prstGeom>
          <a:ln cap="rnd" w="572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TextShape 4"/>
          <p:cNvSpPr txBox="1"/>
          <p:nvPr/>
        </p:nvSpPr>
        <p:spPr>
          <a:xfrm>
            <a:off x="10747800" y="6298560"/>
            <a:ext cx="1142640" cy="30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596D9D8-F3F3-4F61-8439-E6B61F30ACB9}" type="slidenum">
              <a:rPr b="0" lang="en-GB" sz="1600" spc="-1" strike="noStrike">
                <a:solidFill>
                  <a:srgbClr val="ffffff"/>
                </a:solidFill>
                <a:latin typeface="Lato"/>
              </a:rPr>
              <a:t>11</a:t>
            </a:fld>
            <a:endParaRPr b="0" lang="pt-PT" sz="1600" spc="-1" strike="noStrike">
              <a:latin typeface="Times New Roman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1606320" y="1167120"/>
            <a:ext cx="895212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18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1" lang="en-US" sz="2400" spc="-15" strike="noStrike">
                <a:solidFill>
                  <a:srgbClr val="ffffff"/>
                </a:solidFill>
                <a:latin typeface="Lato"/>
              </a:rPr>
              <a:t>git push</a:t>
            </a:r>
            <a:endParaRPr b="0" lang="pt-PT" sz="24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400" spc="-15" strike="noStrike">
                <a:solidFill>
                  <a:srgbClr val="ffffff"/>
                </a:solidFill>
                <a:latin typeface="Lato"/>
              </a:rPr>
              <a:t>push local modifications to remote repository</a:t>
            </a:r>
            <a:endParaRPr b="0" lang="pt-PT" sz="24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5" strike="noStrike">
                <a:solidFill>
                  <a:srgbClr val="00b050"/>
                </a:solidFill>
                <a:latin typeface="Lato"/>
              </a:rPr>
              <a:t>Username for 'https://github.com': caetanix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5" strike="noStrike">
                <a:solidFill>
                  <a:srgbClr val="00b050"/>
                </a:solidFill>
                <a:latin typeface="Lato"/>
              </a:rPr>
              <a:t>Password for 'https://caetanix@github.com': 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5" strike="noStrike">
                <a:solidFill>
                  <a:srgbClr val="00b050"/>
                </a:solidFill>
                <a:latin typeface="Lato"/>
              </a:rPr>
              <a:t>Counting objects: 4, done.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5" strike="noStrike">
                <a:solidFill>
                  <a:srgbClr val="00b050"/>
                </a:solidFill>
                <a:latin typeface="Lato"/>
              </a:rPr>
              <a:t>Compressing objects: 100% (3/3), done.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5" strike="noStrike">
                <a:solidFill>
                  <a:srgbClr val="00b050"/>
                </a:solidFill>
                <a:latin typeface="Lato"/>
              </a:rPr>
              <a:t>Writing objects: 100% (4/4), 465 bytes | 465.00 KiB/s, done.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5" strike="noStrike">
                <a:solidFill>
                  <a:srgbClr val="00b050"/>
                </a:solidFill>
                <a:latin typeface="Lato"/>
              </a:rPr>
              <a:t>Total 4 (delta 0), reused 0 (delta 0)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5" strike="noStrike">
                <a:solidFill>
                  <a:srgbClr val="00b050"/>
                </a:solidFill>
                <a:latin typeface="Lato"/>
              </a:rPr>
              <a:t>To https://github.com/caetanix/robotcraft.git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5" strike="noStrike">
                <a:solidFill>
                  <a:srgbClr val="00b050"/>
                </a:solidFill>
                <a:latin typeface="Lato"/>
              </a:rPr>
              <a:t>   </a:t>
            </a:r>
            <a:r>
              <a:rPr b="0" i="1" lang="en-US" sz="2000" spc="-15" strike="noStrike">
                <a:solidFill>
                  <a:srgbClr val="00b050"/>
                </a:solidFill>
                <a:latin typeface="Lato"/>
              </a:rPr>
              <a:t>677a316..eaffbaa  master -&gt; master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5" strike="noStrike">
                <a:solidFill>
                  <a:srgbClr val="00b050"/>
                </a:solidFill>
                <a:latin typeface="Lato"/>
              </a:rPr>
              <a:t>Branch 'master' set up to track remote branch 'master' from 'origin'.</a:t>
            </a:r>
            <a:endParaRPr b="0" lang="pt-PT" sz="20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0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0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061640" y="481680"/>
            <a:ext cx="10047960" cy="649800"/>
          </a:xfrm>
          <a:prstGeom prst="parallelogram">
            <a:avLst>
              <a:gd name="adj" fmla="val 25000"/>
            </a:avLst>
          </a:prstGeom>
          <a:solidFill>
            <a:srgbClr val="ae1e22"/>
          </a:solidFill>
          <a:ln>
            <a:solidFill>
              <a:srgbClr val="ae1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2"/>
          <p:cNvSpPr/>
          <p:nvPr/>
        </p:nvSpPr>
        <p:spPr>
          <a:xfrm>
            <a:off x="1219320" y="560520"/>
            <a:ext cx="9528120" cy="6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000" spc="299" strike="noStrike">
                <a:solidFill>
                  <a:srgbClr val="ffffff"/>
                </a:solidFill>
                <a:latin typeface="Saira Condensed SemiBold"/>
                <a:ea typeface="Corbel"/>
              </a:rPr>
              <a:t>WHY C++?</a:t>
            </a:r>
            <a:endParaRPr b="0" lang="pt-PT" sz="4000" spc="-1" strike="noStrike">
              <a:latin typeface="Arial"/>
            </a:endParaRPr>
          </a:p>
        </p:txBody>
      </p:sp>
      <p:pic>
        <p:nvPicPr>
          <p:cNvPr id="100" name="Google Shape;1400;p1" descr=""/>
          <p:cNvPicPr/>
          <p:nvPr/>
        </p:nvPicPr>
        <p:blipFill>
          <a:blip r:embed="rId1"/>
          <a:stretch/>
        </p:blipFill>
        <p:spPr>
          <a:xfrm>
            <a:off x="11489400" y="152280"/>
            <a:ext cx="569520" cy="569520"/>
          </a:xfrm>
          <a:prstGeom prst="rect">
            <a:avLst/>
          </a:prstGeom>
          <a:ln>
            <a:noFill/>
          </a:ln>
        </p:spPr>
      </p:pic>
      <p:sp>
        <p:nvSpPr>
          <p:cNvPr id="101" name="Line 3"/>
          <p:cNvSpPr/>
          <p:nvPr/>
        </p:nvSpPr>
        <p:spPr>
          <a:xfrm>
            <a:off x="1042560" y="1186920"/>
            <a:ext cx="6144120" cy="0"/>
          </a:xfrm>
          <a:prstGeom prst="line">
            <a:avLst/>
          </a:prstGeom>
          <a:ln cap="rnd" w="572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Shape 4"/>
          <p:cNvSpPr txBox="1"/>
          <p:nvPr/>
        </p:nvSpPr>
        <p:spPr>
          <a:xfrm>
            <a:off x="10747800" y="6298560"/>
            <a:ext cx="1142640" cy="30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8EB94C1-95F4-4A58-8E52-AC9174F104F0}" type="slidenum">
              <a:rPr b="0" lang="en-GB" sz="1600" spc="-1" strike="noStrike">
                <a:solidFill>
                  <a:srgbClr val="ffffff"/>
                </a:solidFill>
                <a:latin typeface="Lato"/>
              </a:rPr>
              <a:t>1</a:t>
            </a:fld>
            <a:endParaRPr b="0" lang="pt-PT" sz="1600" spc="-1" strike="noStrike">
              <a:latin typeface="Times New Roman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1606320" y="1560240"/>
            <a:ext cx="8764920" cy="36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55680" indent="-3427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US" sz="2400" spc="-26" strike="noStrike">
                <a:solidFill>
                  <a:srgbClr val="ffffff"/>
                </a:solidFill>
                <a:latin typeface="Lato"/>
              </a:rPr>
              <a:t>W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i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th</a:t>
            </a:r>
            <a:r>
              <a:rPr b="0" lang="en-US" sz="2400" spc="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all t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he pow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er t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h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at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bash</a:t>
            </a:r>
            <a:r>
              <a:rPr b="0" lang="en-US" sz="2400" spc="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g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i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ve</a:t>
            </a:r>
            <a:r>
              <a:rPr b="0" lang="en-US" sz="2400" spc="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us </a:t>
            </a:r>
            <a:r>
              <a:rPr b="0" lang="en-US" sz="2400" spc="-32" strike="noStrike">
                <a:solidFill>
                  <a:srgbClr val="ffffff"/>
                </a:solidFill>
                <a:latin typeface="Lato"/>
              </a:rPr>
              <a:t>w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hy s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h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o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uld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we u</a:t>
            </a:r>
            <a:r>
              <a:rPr b="0" lang="en-US" sz="2400" spc="-7" strike="noStrike">
                <a:solidFill>
                  <a:srgbClr val="ffffff"/>
                </a:solidFill>
                <a:latin typeface="Lato"/>
              </a:rPr>
              <a:t>s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e</a:t>
            </a:r>
            <a:r>
              <a:rPr b="0" lang="en-US" sz="2400" spc="-106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C+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+?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499"/>
              </a:lnSpc>
              <a:spcBef>
                <a:spcPts val="11"/>
              </a:spcBef>
              <a:tabLst>
                <a:tab algn="l" pos="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499"/>
              </a:lnSpc>
              <a:spcBef>
                <a:spcPts val="11"/>
              </a:spcBef>
              <a:tabLst>
                <a:tab algn="l" pos="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en-US" sz="2400" spc="-197" strike="noStrike">
                <a:solidFill>
                  <a:srgbClr val="ffffff"/>
                </a:solidFill>
                <a:latin typeface="Lato"/>
              </a:rPr>
              <a:t>Y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ou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can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d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o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mu</a:t>
            </a:r>
            <a:r>
              <a:rPr b="0" lang="en-US" sz="2400" spc="-7" strike="noStrike">
                <a:solidFill>
                  <a:srgbClr val="ffffff"/>
                </a:solidFill>
                <a:latin typeface="Lato"/>
              </a:rPr>
              <a:t>c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h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 wi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th</a:t>
            </a:r>
            <a:r>
              <a:rPr b="0" lang="en-US" sz="2400" spc="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bash </a:t>
            </a:r>
            <a:r>
              <a:rPr b="0" lang="en-US" sz="2400" spc="-26" strike="noStrike">
                <a:solidFill>
                  <a:srgbClr val="ffffff"/>
                </a:solidFill>
                <a:latin typeface="Lato"/>
              </a:rPr>
              <a:t>b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ut not</a:t>
            </a:r>
            <a:r>
              <a:rPr b="0" lang="en-US" sz="2400" spc="-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32" strike="noStrike">
                <a:solidFill>
                  <a:srgbClr val="ffffff"/>
                </a:solidFill>
                <a:latin typeface="Lato"/>
              </a:rPr>
              <a:t>e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veryth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i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n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g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1400"/>
              </a:lnSpc>
              <a:spcBef>
                <a:spcPts val="74"/>
              </a:spcBef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pt-PT" sz="2400" spc="-1" strike="noStrike">
                <a:solidFill>
                  <a:srgbClr val="ffffff"/>
                </a:solidFill>
                <a:latin typeface="Lato"/>
              </a:rPr>
              <a:t>Complex applications written in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C+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+</a:t>
            </a:r>
            <a:r>
              <a:rPr b="0" lang="pt-PT" sz="2400" spc="-15" strike="noStrike">
                <a:solidFill>
                  <a:srgbClr val="ffffff"/>
                </a:solidFill>
                <a:latin typeface="Lato"/>
              </a:rPr>
              <a:t> are 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easier</a:t>
            </a:r>
            <a:r>
              <a:rPr b="0" lang="en-US" sz="2400" spc="9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7" strike="noStrike">
                <a:solidFill>
                  <a:srgbClr val="ffffff"/>
                </a:solidFill>
                <a:latin typeface="Lato"/>
              </a:rPr>
              <a:t>t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o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read</a:t>
            </a:r>
            <a:r>
              <a:rPr b="0" lang="en-US" sz="2400" spc="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and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wr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i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te</a:t>
            </a:r>
            <a:r>
              <a:rPr b="0" lang="en-US" sz="2400" spc="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pt-PT" sz="2400" spc="-1" strike="noStrike">
                <a:solidFill>
                  <a:srgbClr val="ffffff"/>
                </a:solidFill>
                <a:latin typeface="Lato"/>
              </a:rPr>
              <a:t>than their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bas</a:t>
            </a:r>
            <a:r>
              <a:rPr b="0" lang="pt-PT" sz="2400" spc="-15" strike="noStrike">
                <a:solidFill>
                  <a:srgbClr val="ffffff"/>
                </a:solidFill>
                <a:latin typeface="Lato"/>
              </a:rPr>
              <a:t>h counterparts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799"/>
              </a:lnSpc>
              <a:spcBef>
                <a:spcPts val="40"/>
              </a:spcBef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C+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+</a:t>
            </a:r>
            <a:r>
              <a:rPr b="0" lang="en-US" sz="2400" spc="-3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has</a:t>
            </a:r>
            <a:r>
              <a:rPr b="0" lang="en-US" sz="2400" spc="-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th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e all</a:t>
            </a:r>
            <a:r>
              <a:rPr b="0" lang="en-US" sz="2400" spc="9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fe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atures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bash h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as</a:t>
            </a:r>
            <a:r>
              <a:rPr b="0" lang="en-US" sz="2400" spc="-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and </a:t>
            </a:r>
            <a:r>
              <a:rPr b="0" lang="en-US" sz="2400" spc="-26" strike="noStrike">
                <a:solidFill>
                  <a:srgbClr val="ffffff"/>
                </a:solidFill>
                <a:latin typeface="Lato"/>
              </a:rPr>
              <a:t>p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rovi</a:t>
            </a:r>
            <a:r>
              <a:rPr b="0" lang="en-US" sz="2400" spc="-26" strike="noStrike">
                <a:solidFill>
                  <a:srgbClr val="ffffff"/>
                </a:solidFill>
                <a:latin typeface="Lato"/>
              </a:rPr>
              <a:t>d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es</a:t>
            </a:r>
            <a:r>
              <a:rPr b="0" lang="en-US" sz="2400" spc="9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e</a:t>
            </a:r>
            <a:r>
              <a:rPr b="0" lang="en-US" sz="2400" spc="-32" strike="noStrike">
                <a:solidFill>
                  <a:srgbClr val="ffffff"/>
                </a:solidFill>
                <a:latin typeface="Lato"/>
              </a:rPr>
              <a:t>v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en</a:t>
            </a:r>
            <a:r>
              <a:rPr b="0" lang="en-US" sz="2400" spc="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m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ore</a:t>
            </a:r>
            <a:r>
              <a:rPr b="0" lang="pt-PT" sz="2400" spc="-12" strike="noStrike">
                <a:solidFill>
                  <a:srgbClr val="ffffff"/>
                </a:solidFill>
                <a:latin typeface="Lato"/>
              </a:rPr>
              <a:t>, such as, 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abstract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i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on,</a:t>
            </a:r>
            <a:r>
              <a:rPr b="0" lang="pt-PT" sz="2400" spc="-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class</a:t>
            </a:r>
            <a:r>
              <a:rPr b="0" lang="en-US" sz="2400" spc="1" strike="noStrike">
                <a:solidFill>
                  <a:srgbClr val="ffffff"/>
                </a:solidFill>
                <a:latin typeface="Lato"/>
              </a:rPr>
              <a:t>e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s,</a:t>
            </a:r>
            <a:r>
              <a:rPr b="0" lang="en-US" sz="2400" spc="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templa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t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es,</a:t>
            </a:r>
            <a:r>
              <a:rPr b="0" lang="en-US" sz="2400" spc="26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namespa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ces,</a:t>
            </a:r>
            <a:r>
              <a:rPr b="0" lang="en-US" sz="2400" spc="-55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S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t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an</a:t>
            </a:r>
            <a:r>
              <a:rPr b="0" lang="en-US" sz="2400" spc="-26" strike="noStrike">
                <a:solidFill>
                  <a:srgbClr val="ffffff"/>
                </a:solidFill>
                <a:latin typeface="Lato"/>
              </a:rPr>
              <a:t>d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ard</a:t>
            </a:r>
            <a:r>
              <a:rPr b="0" lang="en-US" sz="2400" spc="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L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i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brar</a:t>
            </a:r>
            <a:r>
              <a:rPr b="0" lang="en-US" sz="2400" spc="-100" strike="noStrike">
                <a:solidFill>
                  <a:srgbClr val="ffffff"/>
                </a:solidFill>
                <a:latin typeface="Lato"/>
              </a:rPr>
              <a:t>y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, 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m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e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m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o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ry</a:t>
            </a:r>
            <a:r>
              <a:rPr b="0" lang="pt-PT" sz="2400" spc="-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al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l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o</a:t>
            </a:r>
            <a:r>
              <a:rPr b="0" lang="en-US" sz="2400" spc="1" strike="noStrike">
                <a:solidFill>
                  <a:srgbClr val="ffffff"/>
                </a:solidFill>
                <a:latin typeface="Lato"/>
              </a:rPr>
              <a:t>c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at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i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on</a:t>
            </a:r>
            <a:r>
              <a:rPr b="0" lang="pt-PT" sz="2400" spc="-1" strike="noStrike">
                <a:solidFill>
                  <a:srgbClr val="ffffff"/>
                </a:solidFill>
                <a:latin typeface="Lato"/>
              </a:rPr>
              <a:t>, and much more...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Still, bash is </a:t>
            </a:r>
            <a:r>
              <a:rPr b="0" lang="pt-PT" sz="2400" spc="-12" strike="noStrike">
                <a:solidFill>
                  <a:srgbClr val="ffffff"/>
                </a:solidFill>
                <a:latin typeface="Lato"/>
              </a:rPr>
              <a:t>very convenient 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for some applications, such as high-level automation</a:t>
            </a:r>
            <a:r>
              <a:rPr b="0" lang="pt-PT" sz="2400" spc="-12" strike="noStrike">
                <a:solidFill>
                  <a:srgbClr val="ffffff"/>
                </a:solidFill>
                <a:latin typeface="Lato"/>
              </a:rPr>
              <a:t> of the OS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, installation scripts, backup scripts, </a:t>
            </a:r>
            <a:r>
              <a:rPr b="0" i="1" lang="en-US" sz="2400" spc="-12" strike="noStrike">
                <a:solidFill>
                  <a:srgbClr val="ffffff"/>
                </a:solidFill>
                <a:latin typeface="Lato"/>
              </a:rPr>
              <a:t>cron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 tasks</a:t>
            </a:r>
            <a:r>
              <a:rPr b="0" lang="pt-PT" sz="2400" spc="-12" strike="noStrike">
                <a:solidFill>
                  <a:srgbClr val="ffffff"/>
                </a:solidFill>
                <a:latin typeface="Lato"/>
              </a:rPr>
              <a:t>, 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etc.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61640" y="481680"/>
            <a:ext cx="10047960" cy="649800"/>
          </a:xfrm>
          <a:prstGeom prst="parallelogram">
            <a:avLst>
              <a:gd name="adj" fmla="val 25000"/>
            </a:avLst>
          </a:prstGeom>
          <a:solidFill>
            <a:srgbClr val="ae1e22"/>
          </a:solidFill>
          <a:ln>
            <a:solidFill>
              <a:srgbClr val="ae1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2"/>
          <p:cNvSpPr/>
          <p:nvPr/>
        </p:nvSpPr>
        <p:spPr>
          <a:xfrm>
            <a:off x="1219320" y="560520"/>
            <a:ext cx="9528120" cy="6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000" spc="299" strike="noStrike">
                <a:solidFill>
                  <a:srgbClr val="ffffff"/>
                </a:solidFill>
                <a:latin typeface="Saira Condensed SemiBold"/>
                <a:ea typeface="Corbel"/>
              </a:rPr>
              <a:t>GIT</a:t>
            </a:r>
            <a:endParaRPr b="0" lang="pt-PT" sz="4000" spc="-1" strike="noStrike">
              <a:latin typeface="Arial"/>
            </a:endParaRPr>
          </a:p>
        </p:txBody>
      </p:sp>
      <p:pic>
        <p:nvPicPr>
          <p:cNvPr id="210" name="Google Shape;1400;p1" descr=""/>
          <p:cNvPicPr/>
          <p:nvPr/>
        </p:nvPicPr>
        <p:blipFill>
          <a:blip r:embed="rId1"/>
          <a:stretch/>
        </p:blipFill>
        <p:spPr>
          <a:xfrm>
            <a:off x="11489400" y="152280"/>
            <a:ext cx="569520" cy="569520"/>
          </a:xfrm>
          <a:prstGeom prst="rect">
            <a:avLst/>
          </a:prstGeom>
          <a:ln>
            <a:noFill/>
          </a:ln>
        </p:spPr>
      </p:pic>
      <p:sp>
        <p:nvSpPr>
          <p:cNvPr id="211" name="Line 3"/>
          <p:cNvSpPr/>
          <p:nvPr/>
        </p:nvSpPr>
        <p:spPr>
          <a:xfrm>
            <a:off x="1042560" y="1186920"/>
            <a:ext cx="6144120" cy="0"/>
          </a:xfrm>
          <a:prstGeom prst="line">
            <a:avLst/>
          </a:prstGeom>
          <a:ln cap="rnd" w="572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TextShape 4"/>
          <p:cNvSpPr txBox="1"/>
          <p:nvPr/>
        </p:nvSpPr>
        <p:spPr>
          <a:xfrm>
            <a:off x="10747800" y="6298560"/>
            <a:ext cx="1142640" cy="30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B9554DE-94A3-406A-BB47-505ACBD18036}" type="slidenum">
              <a:rPr b="0" lang="en-GB" sz="1600" spc="-1" strike="noStrike">
                <a:solidFill>
                  <a:srgbClr val="ffffff"/>
                </a:solidFill>
                <a:latin typeface="Lato"/>
              </a:rPr>
              <a:t>11</a:t>
            </a:fld>
            <a:endParaRPr b="0" lang="pt-PT" sz="1600" spc="-1" strike="noStrike">
              <a:latin typeface="Times New Roman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1168200" y="1395720"/>
            <a:ext cx="8718480" cy="44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799"/>
              </a:lnSpc>
              <a:spcBef>
                <a:spcPts val="40"/>
              </a:spcBef>
            </a:pPr>
            <a:endParaRPr b="0" lang="pt-PT" sz="18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pt-PT" sz="18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pt-PT" sz="2400" spc="-15" strike="noStrike">
                <a:solidFill>
                  <a:srgbClr val="ffffff"/>
                </a:solidFill>
                <a:latin typeface="Lato"/>
              </a:rPr>
              <a:t>Go to</a:t>
            </a:r>
            <a:r>
              <a:rPr b="0" lang="pt-PT" sz="2400" spc="-1" strike="noStrike">
                <a:solidFill>
                  <a:srgbClr val="ffffff"/>
                </a:solidFill>
                <a:latin typeface="Lato"/>
              </a:rPr>
              <a:t> github.com and check your repository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</p:txBody>
      </p:sp>
      <p:pic>
        <p:nvPicPr>
          <p:cNvPr id="214" name="Picture 6" descr=""/>
          <p:cNvPicPr/>
          <p:nvPr/>
        </p:nvPicPr>
        <p:blipFill>
          <a:blip r:embed="rId2"/>
          <a:stretch/>
        </p:blipFill>
        <p:spPr>
          <a:xfrm>
            <a:off x="4914360" y="2163960"/>
            <a:ext cx="6532920" cy="408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061640" y="481680"/>
            <a:ext cx="10047960" cy="649800"/>
          </a:xfrm>
          <a:prstGeom prst="parallelogram">
            <a:avLst>
              <a:gd name="adj" fmla="val 25000"/>
            </a:avLst>
          </a:prstGeom>
          <a:solidFill>
            <a:srgbClr val="ae1e22"/>
          </a:solidFill>
          <a:ln>
            <a:solidFill>
              <a:srgbClr val="ae1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2"/>
          <p:cNvSpPr/>
          <p:nvPr/>
        </p:nvSpPr>
        <p:spPr>
          <a:xfrm>
            <a:off x="1219320" y="560520"/>
            <a:ext cx="9528120" cy="6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000" spc="299" strike="noStrike">
                <a:solidFill>
                  <a:srgbClr val="ffffff"/>
                </a:solidFill>
                <a:latin typeface="Saira Condensed SemiBold"/>
                <a:ea typeface="Corbel"/>
              </a:rPr>
              <a:t>GIT</a:t>
            </a:r>
            <a:endParaRPr b="0" lang="pt-PT" sz="4000" spc="-1" strike="noStrike">
              <a:latin typeface="Arial"/>
            </a:endParaRPr>
          </a:p>
        </p:txBody>
      </p:sp>
      <p:pic>
        <p:nvPicPr>
          <p:cNvPr id="217" name="Google Shape;1400;p1" descr=""/>
          <p:cNvPicPr/>
          <p:nvPr/>
        </p:nvPicPr>
        <p:blipFill>
          <a:blip r:embed="rId1"/>
          <a:stretch/>
        </p:blipFill>
        <p:spPr>
          <a:xfrm>
            <a:off x="11489400" y="152280"/>
            <a:ext cx="569520" cy="569520"/>
          </a:xfrm>
          <a:prstGeom prst="rect">
            <a:avLst/>
          </a:prstGeom>
          <a:ln>
            <a:noFill/>
          </a:ln>
        </p:spPr>
      </p:pic>
      <p:sp>
        <p:nvSpPr>
          <p:cNvPr id="218" name="Line 3"/>
          <p:cNvSpPr/>
          <p:nvPr/>
        </p:nvSpPr>
        <p:spPr>
          <a:xfrm>
            <a:off x="1042560" y="1186920"/>
            <a:ext cx="6144120" cy="0"/>
          </a:xfrm>
          <a:prstGeom prst="line">
            <a:avLst/>
          </a:prstGeom>
          <a:ln cap="rnd" w="572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TextShape 4"/>
          <p:cNvSpPr txBox="1"/>
          <p:nvPr/>
        </p:nvSpPr>
        <p:spPr>
          <a:xfrm>
            <a:off x="10747800" y="6298560"/>
            <a:ext cx="1142640" cy="30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EB46754-8CDA-4108-8501-2ACF7DCB5CEB}" type="slidenum">
              <a:rPr b="0" lang="en-GB" sz="1600" spc="-1" strike="noStrike">
                <a:solidFill>
                  <a:srgbClr val="ffffff"/>
                </a:solidFill>
                <a:latin typeface="Lato"/>
              </a:rPr>
              <a:t>11</a:t>
            </a:fld>
            <a:endParaRPr b="0" lang="pt-PT" sz="1600" spc="-1" strike="noStrike">
              <a:latin typeface="Times New Roman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1606320" y="1243440"/>
            <a:ext cx="8718480" cy="51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799"/>
              </a:lnSpc>
              <a:spcBef>
                <a:spcPts val="40"/>
              </a:spcBef>
            </a:pPr>
            <a:endParaRPr b="0" lang="pt-PT" sz="18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pt-PT" sz="18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en-US" sz="2400" spc="-114" strike="noStrike">
                <a:solidFill>
                  <a:srgbClr val="ffffff"/>
                </a:solidFill>
                <a:latin typeface="Lato"/>
              </a:rPr>
              <a:t>Do some changes in </a:t>
            </a:r>
            <a:r>
              <a:rPr b="0" i="1" lang="en-US" sz="2400" spc="-114" strike="noStrike">
                <a:solidFill>
                  <a:srgbClr val="ffffff"/>
                </a:solidFill>
                <a:latin typeface="Lato"/>
              </a:rPr>
              <a:t>main.cpp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1" lang="en-US" sz="2400" spc="-15" strike="noStrike">
                <a:solidFill>
                  <a:srgbClr val="ffffff"/>
                </a:solidFill>
                <a:latin typeface="Lato"/>
              </a:rPr>
              <a:t>git status</a:t>
            </a:r>
            <a:endParaRPr b="0" lang="pt-PT" sz="24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400" spc="-114" strike="noStrike">
                <a:solidFill>
                  <a:srgbClr val="ffffff"/>
                </a:solidFill>
                <a:latin typeface="Lato"/>
              </a:rPr>
              <a:t>Check available local files modifications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On branch master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Your branch is up to date with 'origin/master'.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Changes not staged for commit: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  </a:t>
            </a: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(use "git add &lt;file&gt;..." to update what will be committed)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  </a:t>
            </a: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(use "git checkout -- &lt;file&gt;..." to discard changes in working directory)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	</a:t>
            </a:r>
            <a:r>
              <a:rPr b="0" i="1" lang="en-US" sz="2000" spc="-114" strike="noStrike">
                <a:solidFill>
                  <a:srgbClr val="d60000"/>
                </a:solidFill>
                <a:latin typeface="Lato"/>
              </a:rPr>
              <a:t>modified:   main.cpp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no changes added to commit (use "git add" and/or "git commit -a")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0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0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0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49" dur="indefinite" restart="never" nodeType="tmRoot">
          <p:childTnLst>
            <p:seq>
              <p:cTn id="150" dur="indefinite" nodeType="mainSeq">
                <p:childTnLst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061640" y="481680"/>
            <a:ext cx="10047960" cy="649800"/>
          </a:xfrm>
          <a:prstGeom prst="parallelogram">
            <a:avLst>
              <a:gd name="adj" fmla="val 25000"/>
            </a:avLst>
          </a:prstGeom>
          <a:solidFill>
            <a:srgbClr val="ae1e22"/>
          </a:solidFill>
          <a:ln>
            <a:solidFill>
              <a:srgbClr val="ae1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2"/>
          <p:cNvSpPr/>
          <p:nvPr/>
        </p:nvSpPr>
        <p:spPr>
          <a:xfrm>
            <a:off x="1219320" y="560520"/>
            <a:ext cx="9528120" cy="6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000" spc="299" strike="noStrike">
                <a:solidFill>
                  <a:srgbClr val="ffffff"/>
                </a:solidFill>
                <a:latin typeface="Saira Condensed SemiBold"/>
                <a:ea typeface="Corbel"/>
              </a:rPr>
              <a:t>GIT</a:t>
            </a:r>
            <a:endParaRPr b="0" lang="pt-PT" sz="4000" spc="-1" strike="noStrike">
              <a:latin typeface="Arial"/>
            </a:endParaRPr>
          </a:p>
        </p:txBody>
      </p:sp>
      <p:pic>
        <p:nvPicPr>
          <p:cNvPr id="223" name="Google Shape;1400;p1" descr=""/>
          <p:cNvPicPr/>
          <p:nvPr/>
        </p:nvPicPr>
        <p:blipFill>
          <a:blip r:embed="rId1"/>
          <a:stretch/>
        </p:blipFill>
        <p:spPr>
          <a:xfrm>
            <a:off x="11489400" y="152280"/>
            <a:ext cx="569520" cy="569520"/>
          </a:xfrm>
          <a:prstGeom prst="rect">
            <a:avLst/>
          </a:prstGeom>
          <a:ln>
            <a:noFill/>
          </a:ln>
        </p:spPr>
      </p:pic>
      <p:sp>
        <p:nvSpPr>
          <p:cNvPr id="224" name="Line 3"/>
          <p:cNvSpPr/>
          <p:nvPr/>
        </p:nvSpPr>
        <p:spPr>
          <a:xfrm>
            <a:off x="1042560" y="1186920"/>
            <a:ext cx="6144120" cy="0"/>
          </a:xfrm>
          <a:prstGeom prst="line">
            <a:avLst/>
          </a:prstGeom>
          <a:ln cap="rnd" w="572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TextShape 4"/>
          <p:cNvSpPr txBox="1"/>
          <p:nvPr/>
        </p:nvSpPr>
        <p:spPr>
          <a:xfrm>
            <a:off x="10747800" y="6298560"/>
            <a:ext cx="1142640" cy="30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3ACDAC9-4397-4148-9286-A26913A36915}" type="slidenum">
              <a:rPr b="0" lang="en-GB" sz="1600" spc="-1" strike="noStrike">
                <a:solidFill>
                  <a:srgbClr val="ffffff"/>
                </a:solidFill>
                <a:latin typeface="Lato"/>
              </a:rPr>
              <a:t>11</a:t>
            </a:fld>
            <a:endParaRPr b="0" lang="pt-PT" sz="1600" spc="-1" strike="noStrike">
              <a:latin typeface="Times New Roman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1606320" y="1300680"/>
            <a:ext cx="8718480" cy="51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799"/>
              </a:lnSpc>
              <a:spcBef>
                <a:spcPts val="40"/>
              </a:spcBef>
            </a:pPr>
            <a:endParaRPr b="0" lang="pt-PT" sz="18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pt-PT" sz="18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1" lang="en-US" sz="2400" spc="-15" strike="noStrike">
                <a:solidFill>
                  <a:srgbClr val="ffffff"/>
                </a:solidFill>
                <a:latin typeface="Lato"/>
              </a:rPr>
              <a:t>git commit -a -m "some updates" </a:t>
            </a:r>
            <a:endParaRPr b="0" lang="pt-PT" sz="24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[master b761cea] some updates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 </a:t>
            </a: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1 file changed, 2 insertions(+)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0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286560"/>
              </a:tabLst>
            </a:pPr>
            <a:endParaRPr b="0" lang="pt-PT" sz="20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1" lang="en-US" sz="2400" spc="-15" strike="noStrike">
                <a:solidFill>
                  <a:srgbClr val="ffffff"/>
                </a:solidFill>
                <a:latin typeface="Lato"/>
              </a:rPr>
              <a:t>git push</a:t>
            </a:r>
            <a:endParaRPr b="0" lang="pt-PT" sz="24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Username for 'https://github.com': caetanix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Password for 'https://caetanix@github.com': 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Counting objects: 3, done.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Compressing objects: 100% (3/3), done.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Writing objects: 100% (3/3), 294 bytes | 294.00 KiB/s, done.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Total 3 (delta 2), reused 0 (delta 0)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remote: Resolving deltas: 100% (2/2), completed with 2 local objects.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To https://github.com/caetanix/robotcraft.git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   </a:t>
            </a: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eaffbaa..b761cea  master -&gt; master</a:t>
            </a:r>
            <a:endParaRPr b="0" lang="pt-PT" sz="20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0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71" dur="indefinite" restart="never" nodeType="tmRoot">
          <p:childTnLst>
            <p:seq>
              <p:cTn id="172" dur="indefinite" nodeType="mainSeq">
                <p:childTnLst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061640" y="481680"/>
            <a:ext cx="10047960" cy="649800"/>
          </a:xfrm>
          <a:prstGeom prst="parallelogram">
            <a:avLst>
              <a:gd name="adj" fmla="val 25000"/>
            </a:avLst>
          </a:prstGeom>
          <a:solidFill>
            <a:srgbClr val="ae1e22"/>
          </a:solidFill>
          <a:ln>
            <a:solidFill>
              <a:srgbClr val="ae1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2"/>
          <p:cNvSpPr/>
          <p:nvPr/>
        </p:nvSpPr>
        <p:spPr>
          <a:xfrm>
            <a:off x="1219320" y="560520"/>
            <a:ext cx="9528120" cy="6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000" spc="299" strike="noStrike">
                <a:solidFill>
                  <a:srgbClr val="ffffff"/>
                </a:solidFill>
                <a:latin typeface="Saira Condensed SemiBold"/>
                <a:ea typeface="Corbel"/>
              </a:rPr>
              <a:t>GIT</a:t>
            </a:r>
            <a:endParaRPr b="0" lang="pt-PT" sz="4000" spc="-1" strike="noStrike">
              <a:latin typeface="Arial"/>
            </a:endParaRPr>
          </a:p>
        </p:txBody>
      </p:sp>
      <p:pic>
        <p:nvPicPr>
          <p:cNvPr id="229" name="Google Shape;1400;p1" descr=""/>
          <p:cNvPicPr/>
          <p:nvPr/>
        </p:nvPicPr>
        <p:blipFill>
          <a:blip r:embed="rId1"/>
          <a:stretch/>
        </p:blipFill>
        <p:spPr>
          <a:xfrm>
            <a:off x="11489400" y="152280"/>
            <a:ext cx="569520" cy="569520"/>
          </a:xfrm>
          <a:prstGeom prst="rect">
            <a:avLst/>
          </a:prstGeom>
          <a:ln>
            <a:noFill/>
          </a:ln>
        </p:spPr>
      </p:pic>
      <p:sp>
        <p:nvSpPr>
          <p:cNvPr id="230" name="Line 3"/>
          <p:cNvSpPr/>
          <p:nvPr/>
        </p:nvSpPr>
        <p:spPr>
          <a:xfrm>
            <a:off x="1042560" y="1186920"/>
            <a:ext cx="6144120" cy="0"/>
          </a:xfrm>
          <a:prstGeom prst="line">
            <a:avLst/>
          </a:prstGeom>
          <a:ln cap="rnd" w="572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TextShape 4"/>
          <p:cNvSpPr txBox="1"/>
          <p:nvPr/>
        </p:nvSpPr>
        <p:spPr>
          <a:xfrm>
            <a:off x="10747800" y="6298560"/>
            <a:ext cx="1142640" cy="30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BDB76CB-FE75-4AE0-9D56-B94F0A2FBDC1}" type="slidenum">
              <a:rPr b="0" lang="en-GB" sz="1600" spc="-1" strike="noStrike">
                <a:solidFill>
                  <a:srgbClr val="ffffff"/>
                </a:solidFill>
                <a:latin typeface="Lato"/>
              </a:rPr>
              <a:t>11</a:t>
            </a:fld>
            <a:endParaRPr b="0" lang="pt-PT" sz="1600" spc="-1" strike="noStrike">
              <a:latin typeface="Times New Roman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1606320" y="1376640"/>
            <a:ext cx="8718480" cy="51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799"/>
              </a:lnSpc>
              <a:spcBef>
                <a:spcPts val="40"/>
              </a:spcBef>
            </a:pPr>
            <a:endParaRPr b="0" lang="pt-PT" sz="18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pt-PT" sz="18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en-US" sz="2400" spc="-114" strike="noStrike">
                <a:solidFill>
                  <a:srgbClr val="ffffff"/>
                </a:solidFill>
                <a:latin typeface="Lato"/>
              </a:rPr>
              <a:t>When you don’t have any changes in files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1" lang="en-US" sz="2400" spc="-15" strike="noStrike">
                <a:solidFill>
                  <a:srgbClr val="ffffff"/>
                </a:solidFill>
                <a:latin typeface="Lato"/>
              </a:rPr>
              <a:t>git status</a:t>
            </a:r>
            <a:endParaRPr b="0" lang="pt-PT" sz="24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400" spc="-114" strike="noStrike">
                <a:solidFill>
                  <a:srgbClr val="ffffff"/>
                </a:solidFill>
                <a:latin typeface="Lato"/>
              </a:rPr>
              <a:t>Check available local files modifications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On branch master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Your branch is up to date with 'origin/master'.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nothing to commit, working tree clean</a:t>
            </a:r>
            <a:endParaRPr b="0" lang="pt-PT" sz="20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0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0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95" dur="indefinite" restart="never" nodeType="tmRoot">
          <p:childTnLst>
            <p:seq>
              <p:cTn id="196" dur="indefinite" nodeType="mainSeq">
                <p:childTnLst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1061640" y="481680"/>
            <a:ext cx="10047960" cy="649800"/>
          </a:xfrm>
          <a:prstGeom prst="parallelogram">
            <a:avLst>
              <a:gd name="adj" fmla="val 25000"/>
            </a:avLst>
          </a:prstGeom>
          <a:solidFill>
            <a:srgbClr val="ae1e22"/>
          </a:solidFill>
          <a:ln>
            <a:solidFill>
              <a:srgbClr val="ae1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2"/>
          <p:cNvSpPr/>
          <p:nvPr/>
        </p:nvSpPr>
        <p:spPr>
          <a:xfrm>
            <a:off x="1219320" y="560520"/>
            <a:ext cx="9528120" cy="6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000" spc="299" strike="noStrike">
                <a:solidFill>
                  <a:srgbClr val="ffffff"/>
                </a:solidFill>
                <a:latin typeface="Saira Condensed SemiBold"/>
                <a:ea typeface="Corbel"/>
              </a:rPr>
              <a:t>GIT</a:t>
            </a:r>
            <a:endParaRPr b="0" lang="pt-PT" sz="4000" spc="-1" strike="noStrike">
              <a:latin typeface="Arial"/>
            </a:endParaRPr>
          </a:p>
        </p:txBody>
      </p:sp>
      <p:pic>
        <p:nvPicPr>
          <p:cNvPr id="235" name="Google Shape;1400;p1" descr=""/>
          <p:cNvPicPr/>
          <p:nvPr/>
        </p:nvPicPr>
        <p:blipFill>
          <a:blip r:embed="rId1"/>
          <a:stretch/>
        </p:blipFill>
        <p:spPr>
          <a:xfrm>
            <a:off x="11489400" y="152280"/>
            <a:ext cx="569520" cy="569520"/>
          </a:xfrm>
          <a:prstGeom prst="rect">
            <a:avLst/>
          </a:prstGeom>
          <a:ln>
            <a:noFill/>
          </a:ln>
        </p:spPr>
      </p:pic>
      <p:sp>
        <p:nvSpPr>
          <p:cNvPr id="236" name="Line 3"/>
          <p:cNvSpPr/>
          <p:nvPr/>
        </p:nvSpPr>
        <p:spPr>
          <a:xfrm>
            <a:off x="1042560" y="1186920"/>
            <a:ext cx="6144120" cy="0"/>
          </a:xfrm>
          <a:prstGeom prst="line">
            <a:avLst/>
          </a:prstGeom>
          <a:ln cap="rnd" w="572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TextShape 4"/>
          <p:cNvSpPr txBox="1"/>
          <p:nvPr/>
        </p:nvSpPr>
        <p:spPr>
          <a:xfrm>
            <a:off x="10747800" y="6298560"/>
            <a:ext cx="1142640" cy="30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93ED5F5-52D9-4458-8B01-D26F08249BB9}" type="slidenum">
              <a:rPr b="0" lang="en-GB" sz="1600" spc="-1" strike="noStrike">
                <a:solidFill>
                  <a:srgbClr val="ffffff"/>
                </a:solidFill>
                <a:latin typeface="Lato"/>
              </a:rPr>
              <a:t>11</a:t>
            </a:fld>
            <a:endParaRPr b="0" lang="pt-PT" sz="1600" spc="-1" strike="noStrike">
              <a:latin typeface="Times New Roman"/>
            </a:endParaRPr>
          </a:p>
        </p:txBody>
      </p:sp>
      <p:sp>
        <p:nvSpPr>
          <p:cNvPr id="238" name="CustomShape 5"/>
          <p:cNvSpPr/>
          <p:nvPr/>
        </p:nvSpPr>
        <p:spPr>
          <a:xfrm>
            <a:off x="1606320" y="1300680"/>
            <a:ext cx="8718480" cy="51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799"/>
              </a:lnSpc>
              <a:spcBef>
                <a:spcPts val="40"/>
              </a:spcBef>
            </a:pPr>
            <a:endParaRPr b="0" lang="pt-PT" sz="18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pt-PT" sz="18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en-US" sz="2400" spc="-114" strike="noStrike">
                <a:solidFill>
                  <a:srgbClr val="ffffff"/>
                </a:solidFill>
                <a:latin typeface="Lato"/>
              </a:rPr>
              <a:t>Do some changes again in </a:t>
            </a:r>
            <a:r>
              <a:rPr b="0" i="1" lang="en-US" sz="2400" spc="-114" strike="noStrike">
                <a:solidFill>
                  <a:srgbClr val="ffffff"/>
                </a:solidFill>
                <a:latin typeface="Lato"/>
              </a:rPr>
              <a:t>main.cpp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1" lang="en-US" sz="2400" spc="-15" strike="noStrike">
                <a:solidFill>
                  <a:srgbClr val="ffffff"/>
                </a:solidFill>
                <a:latin typeface="Lato"/>
              </a:rPr>
              <a:t>git status</a:t>
            </a:r>
            <a:endParaRPr b="0" lang="pt-PT" sz="24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400" spc="-114" strike="noStrike">
                <a:solidFill>
                  <a:srgbClr val="ffffff"/>
                </a:solidFill>
                <a:latin typeface="Lato"/>
              </a:rPr>
              <a:t>Check available local files modifications</a:t>
            </a:r>
            <a:endParaRPr b="0" lang="pt-PT" sz="24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[…]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Changes not staged for commit: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  </a:t>
            </a: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(use "git add &lt;file&gt;..." to update what will be committed)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  </a:t>
            </a: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(use "git checkout -- &lt;file&gt;..." to discard changes in working directory)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	</a:t>
            </a:r>
            <a:r>
              <a:rPr b="0" i="1" lang="en-US" sz="2000" spc="-114" strike="noStrike">
                <a:solidFill>
                  <a:srgbClr val="d60000"/>
                </a:solidFill>
                <a:latin typeface="Lato"/>
              </a:rPr>
              <a:t>modified:   main.cpp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no changes added to commit (use "git add" and/or "git commit -a")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endParaRPr b="0" lang="pt-PT" sz="20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286560"/>
              </a:tabLst>
            </a:pPr>
            <a:endParaRPr b="0" lang="pt-PT" sz="20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en-US" sz="2400" spc="-114" strike="noStrike">
                <a:solidFill>
                  <a:srgbClr val="ffffff"/>
                </a:solidFill>
                <a:latin typeface="Lato"/>
              </a:rPr>
              <a:t>Now, we can discard our changes: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lvl="1" marL="8128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1" lang="en-US" sz="2400" spc="-114" strike="noStrike">
                <a:solidFill>
                  <a:srgbClr val="ffffff"/>
                </a:solidFill>
                <a:latin typeface="Lato"/>
              </a:rPr>
              <a:t>git checkout -- main.cpp</a:t>
            </a:r>
            <a:endParaRPr b="0" lang="pt-PT" sz="24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09" dur="indefinite" restart="never" nodeType="tmRoot">
          <p:childTnLst>
            <p:seq>
              <p:cTn id="210" dur="indefinite" nodeType="mainSeq">
                <p:childTnLst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061640" y="481680"/>
            <a:ext cx="10047960" cy="649800"/>
          </a:xfrm>
          <a:prstGeom prst="parallelogram">
            <a:avLst>
              <a:gd name="adj" fmla="val 25000"/>
            </a:avLst>
          </a:prstGeom>
          <a:solidFill>
            <a:srgbClr val="ae1e22"/>
          </a:solidFill>
          <a:ln>
            <a:solidFill>
              <a:srgbClr val="ae1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1219320" y="560520"/>
            <a:ext cx="9528120" cy="6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000" spc="299" strike="noStrike">
                <a:solidFill>
                  <a:srgbClr val="ffffff"/>
                </a:solidFill>
                <a:latin typeface="Saira Condensed SemiBold"/>
                <a:ea typeface="Corbel"/>
              </a:rPr>
              <a:t>GIT</a:t>
            </a:r>
            <a:endParaRPr b="0" lang="pt-PT" sz="4000" spc="-1" strike="noStrike">
              <a:latin typeface="Arial"/>
            </a:endParaRPr>
          </a:p>
        </p:txBody>
      </p:sp>
      <p:pic>
        <p:nvPicPr>
          <p:cNvPr id="241" name="Google Shape;1400;p1" descr=""/>
          <p:cNvPicPr/>
          <p:nvPr/>
        </p:nvPicPr>
        <p:blipFill>
          <a:blip r:embed="rId1"/>
          <a:stretch/>
        </p:blipFill>
        <p:spPr>
          <a:xfrm>
            <a:off x="11489400" y="152280"/>
            <a:ext cx="569520" cy="569520"/>
          </a:xfrm>
          <a:prstGeom prst="rect">
            <a:avLst/>
          </a:prstGeom>
          <a:ln>
            <a:noFill/>
          </a:ln>
        </p:spPr>
      </p:pic>
      <p:sp>
        <p:nvSpPr>
          <p:cNvPr id="242" name="Line 3"/>
          <p:cNvSpPr/>
          <p:nvPr/>
        </p:nvSpPr>
        <p:spPr>
          <a:xfrm>
            <a:off x="1042560" y="1186920"/>
            <a:ext cx="6144120" cy="0"/>
          </a:xfrm>
          <a:prstGeom prst="line">
            <a:avLst/>
          </a:prstGeom>
          <a:ln cap="rnd" w="572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TextShape 4"/>
          <p:cNvSpPr txBox="1"/>
          <p:nvPr/>
        </p:nvSpPr>
        <p:spPr>
          <a:xfrm>
            <a:off x="10747800" y="6298560"/>
            <a:ext cx="1142640" cy="30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5E06A83-640E-4385-B7AA-15C62D418CEC}" type="slidenum">
              <a:rPr b="0" lang="en-GB" sz="1600" spc="-1" strike="noStrike">
                <a:solidFill>
                  <a:srgbClr val="ffffff"/>
                </a:solidFill>
                <a:latin typeface="Lato"/>
              </a:rPr>
              <a:t>11</a:t>
            </a:fld>
            <a:endParaRPr b="0" lang="pt-PT" sz="1600" spc="-1" strike="noStrike">
              <a:latin typeface="Times New Roman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1606320" y="1357920"/>
            <a:ext cx="8718480" cy="51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799"/>
              </a:lnSpc>
              <a:spcBef>
                <a:spcPts val="40"/>
              </a:spcBef>
            </a:pPr>
            <a:endParaRPr b="0" lang="pt-PT" sz="18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pt-PT" sz="18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en-US" sz="2400" spc="-114" strike="noStrike">
                <a:solidFill>
                  <a:srgbClr val="ffffff"/>
                </a:solidFill>
                <a:latin typeface="Lato"/>
              </a:rPr>
              <a:t>Now, you can check file content and git status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1" lang="en-US" sz="2400" spc="-15" strike="noStrike">
                <a:solidFill>
                  <a:srgbClr val="ffffff"/>
                </a:solidFill>
                <a:latin typeface="Lato"/>
              </a:rPr>
              <a:t>git status</a:t>
            </a:r>
            <a:endParaRPr b="0" lang="pt-PT" sz="24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400" spc="-114" strike="noStrike">
                <a:solidFill>
                  <a:srgbClr val="ffffff"/>
                </a:solidFill>
                <a:latin typeface="Lato"/>
              </a:rPr>
              <a:t>Check available local files modifications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On branch master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Your branch is up to date with 'origin/master'.</a:t>
            </a: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endParaRPr b="0" lang="pt-PT" sz="2000" spc="-1" strike="noStrike">
              <a:latin typeface="Arial"/>
            </a:endParaRPr>
          </a:p>
          <a:p>
            <a:pPr marL="469800">
              <a:lnSpc>
                <a:spcPts val="2591"/>
              </a:lnSpc>
              <a:tabLst>
                <a:tab algn="l" pos="286560"/>
              </a:tabLst>
            </a:pPr>
            <a:r>
              <a:rPr b="0" i="1" lang="en-US" sz="2000" spc="-114" strike="noStrike">
                <a:solidFill>
                  <a:srgbClr val="00b050"/>
                </a:solidFill>
                <a:latin typeface="Lato"/>
              </a:rPr>
              <a:t>nothing to commit, working tree clean</a:t>
            </a:r>
            <a:endParaRPr b="0" lang="pt-PT" sz="20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0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0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37" dur="indefinite" restart="never" nodeType="tmRoot">
          <p:childTnLst>
            <p:seq>
              <p:cTn id="238" dur="indefinite" nodeType="mainSeq">
                <p:childTnLst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061640" y="481680"/>
            <a:ext cx="10047960" cy="649800"/>
          </a:xfrm>
          <a:prstGeom prst="parallelogram">
            <a:avLst>
              <a:gd name="adj" fmla="val 25000"/>
            </a:avLst>
          </a:prstGeom>
          <a:solidFill>
            <a:srgbClr val="ae1e22"/>
          </a:solidFill>
          <a:ln>
            <a:solidFill>
              <a:srgbClr val="ae1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2"/>
          <p:cNvSpPr/>
          <p:nvPr/>
        </p:nvSpPr>
        <p:spPr>
          <a:xfrm>
            <a:off x="1219320" y="560520"/>
            <a:ext cx="9528120" cy="6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000" spc="299" strike="noStrike">
                <a:solidFill>
                  <a:srgbClr val="ffffff"/>
                </a:solidFill>
                <a:latin typeface="Saira Condensed SemiBold"/>
                <a:ea typeface="Corbel"/>
              </a:rPr>
              <a:t>GIT</a:t>
            </a:r>
            <a:endParaRPr b="0" lang="pt-PT" sz="4000" spc="-1" strike="noStrike">
              <a:latin typeface="Arial"/>
            </a:endParaRPr>
          </a:p>
        </p:txBody>
      </p:sp>
      <p:pic>
        <p:nvPicPr>
          <p:cNvPr id="247" name="Google Shape;1400;p1" descr=""/>
          <p:cNvPicPr/>
          <p:nvPr/>
        </p:nvPicPr>
        <p:blipFill>
          <a:blip r:embed="rId1"/>
          <a:stretch/>
        </p:blipFill>
        <p:spPr>
          <a:xfrm>
            <a:off x="11489400" y="152280"/>
            <a:ext cx="569520" cy="569520"/>
          </a:xfrm>
          <a:prstGeom prst="rect">
            <a:avLst/>
          </a:prstGeom>
          <a:ln>
            <a:noFill/>
          </a:ln>
        </p:spPr>
      </p:pic>
      <p:sp>
        <p:nvSpPr>
          <p:cNvPr id="248" name="Line 3"/>
          <p:cNvSpPr/>
          <p:nvPr/>
        </p:nvSpPr>
        <p:spPr>
          <a:xfrm>
            <a:off x="1042560" y="1186920"/>
            <a:ext cx="6144120" cy="0"/>
          </a:xfrm>
          <a:prstGeom prst="line">
            <a:avLst/>
          </a:prstGeom>
          <a:ln cap="rnd" w="572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TextShape 4"/>
          <p:cNvSpPr txBox="1"/>
          <p:nvPr/>
        </p:nvSpPr>
        <p:spPr>
          <a:xfrm>
            <a:off x="10747800" y="6298560"/>
            <a:ext cx="1142640" cy="30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1FA54CF-0695-4316-937D-D3E2028C1E43}" type="slidenum">
              <a:rPr b="0" lang="en-GB" sz="1600" spc="-1" strike="noStrike">
                <a:solidFill>
                  <a:srgbClr val="ffffff"/>
                </a:solidFill>
                <a:latin typeface="Lato"/>
              </a:rPr>
              <a:t>11</a:t>
            </a:fld>
            <a:endParaRPr b="0" lang="pt-PT" sz="1600" spc="-1" strike="noStrike">
              <a:latin typeface="Times New Roman"/>
            </a:endParaRPr>
          </a:p>
        </p:txBody>
      </p:sp>
      <p:sp>
        <p:nvSpPr>
          <p:cNvPr id="250" name="CustomShape 5"/>
          <p:cNvSpPr/>
          <p:nvPr/>
        </p:nvSpPr>
        <p:spPr>
          <a:xfrm>
            <a:off x="1606320" y="1700640"/>
            <a:ext cx="8718480" cy="44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799"/>
              </a:lnSpc>
              <a:spcBef>
                <a:spcPts val="40"/>
              </a:spcBef>
            </a:pPr>
            <a:endParaRPr b="0" lang="pt-PT" sz="18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1" lang="pt-PT" sz="2400" spc="-15" strike="noStrike">
                <a:solidFill>
                  <a:srgbClr val="ffffff"/>
                </a:solidFill>
                <a:latin typeface="Lato"/>
              </a:rPr>
              <a:t>git push </a:t>
            </a:r>
            <a:r>
              <a:rPr b="0" lang="pt-PT" sz="2400" spc="-15" strike="noStrike">
                <a:solidFill>
                  <a:srgbClr val="ffffff"/>
                </a:solidFill>
                <a:latin typeface="Lato"/>
              </a:rPr>
              <a:t>to upload, </a:t>
            </a:r>
            <a:r>
              <a:rPr b="1" lang="pt-PT" sz="2400" spc="-15" strike="noStrike">
                <a:solidFill>
                  <a:srgbClr val="ffffff"/>
                </a:solidFill>
                <a:latin typeface="Lato"/>
              </a:rPr>
              <a:t>git pull </a:t>
            </a:r>
            <a:r>
              <a:rPr b="0" lang="pt-PT" sz="2400" spc="-15" strike="noStrike">
                <a:solidFill>
                  <a:srgbClr val="ffffff"/>
                </a:solidFill>
                <a:latin typeface="Lato"/>
              </a:rPr>
              <a:t>to download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061640" y="481680"/>
            <a:ext cx="10047960" cy="649800"/>
          </a:xfrm>
          <a:prstGeom prst="parallelogram">
            <a:avLst>
              <a:gd name="adj" fmla="val 25000"/>
            </a:avLst>
          </a:prstGeom>
          <a:solidFill>
            <a:srgbClr val="ae1e22"/>
          </a:solidFill>
          <a:ln>
            <a:solidFill>
              <a:srgbClr val="ae1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2"/>
          <p:cNvSpPr/>
          <p:nvPr/>
        </p:nvSpPr>
        <p:spPr>
          <a:xfrm>
            <a:off x="1219320" y="560520"/>
            <a:ext cx="9528120" cy="6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000" spc="299" strike="noStrike">
                <a:solidFill>
                  <a:srgbClr val="ffffff"/>
                </a:solidFill>
                <a:latin typeface="Saira Condensed SemiBold"/>
                <a:ea typeface="Corbel"/>
              </a:rPr>
              <a:t>GIT</a:t>
            </a:r>
            <a:endParaRPr b="0" lang="pt-PT" sz="4000" spc="-1" strike="noStrike">
              <a:latin typeface="Arial"/>
            </a:endParaRPr>
          </a:p>
        </p:txBody>
      </p:sp>
      <p:pic>
        <p:nvPicPr>
          <p:cNvPr id="253" name="Google Shape;1400;p1" descr=""/>
          <p:cNvPicPr/>
          <p:nvPr/>
        </p:nvPicPr>
        <p:blipFill>
          <a:blip r:embed="rId1"/>
          <a:stretch/>
        </p:blipFill>
        <p:spPr>
          <a:xfrm>
            <a:off x="11489400" y="152280"/>
            <a:ext cx="569520" cy="569520"/>
          </a:xfrm>
          <a:prstGeom prst="rect">
            <a:avLst/>
          </a:prstGeom>
          <a:ln>
            <a:noFill/>
          </a:ln>
        </p:spPr>
      </p:pic>
      <p:sp>
        <p:nvSpPr>
          <p:cNvPr id="254" name="Line 3"/>
          <p:cNvSpPr/>
          <p:nvPr/>
        </p:nvSpPr>
        <p:spPr>
          <a:xfrm>
            <a:off x="1042560" y="1186920"/>
            <a:ext cx="6144120" cy="0"/>
          </a:xfrm>
          <a:prstGeom prst="line">
            <a:avLst/>
          </a:prstGeom>
          <a:ln cap="rnd" w="572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TextShape 4"/>
          <p:cNvSpPr txBox="1"/>
          <p:nvPr/>
        </p:nvSpPr>
        <p:spPr>
          <a:xfrm>
            <a:off x="10747800" y="6298560"/>
            <a:ext cx="1142640" cy="30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64DFAC7-D5D3-4624-9DAC-22B8FE0EAB8D}" type="slidenum">
              <a:rPr b="0" lang="en-GB" sz="1600" spc="-1" strike="noStrike">
                <a:solidFill>
                  <a:srgbClr val="ffffff"/>
                </a:solidFill>
                <a:latin typeface="Lato"/>
              </a:rPr>
              <a:t>11</a:t>
            </a:fld>
            <a:endParaRPr b="0" lang="pt-PT" sz="1600" spc="-1" strike="noStrike">
              <a:latin typeface="Times New Roman"/>
            </a:endParaRPr>
          </a:p>
        </p:txBody>
      </p:sp>
      <p:sp>
        <p:nvSpPr>
          <p:cNvPr id="256" name="CustomShape 5"/>
          <p:cNvSpPr/>
          <p:nvPr/>
        </p:nvSpPr>
        <p:spPr>
          <a:xfrm>
            <a:off x="1606320" y="1586520"/>
            <a:ext cx="8718480" cy="44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799"/>
              </a:lnSpc>
              <a:spcBef>
                <a:spcPts val="40"/>
              </a:spcBef>
            </a:pPr>
            <a:endParaRPr b="0" lang="pt-PT" sz="18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i="1" lang="pt-PT" sz="2400" spc="-15" strike="noStrike">
                <a:solidFill>
                  <a:srgbClr val="ffffff"/>
                </a:solidFill>
                <a:latin typeface="Lato"/>
              </a:rPr>
              <a:t>Git </a:t>
            </a:r>
            <a:r>
              <a:rPr b="0" lang="pt-PT" sz="2400" spc="-15" strike="noStrike">
                <a:solidFill>
                  <a:srgbClr val="ffffff"/>
                </a:solidFill>
                <a:latin typeface="Lato"/>
              </a:rPr>
              <a:t>is a great tool, but must be used with care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pt-PT" sz="2400" spc="-15" strike="noStrike">
                <a:solidFill>
                  <a:srgbClr val="ffffff"/>
                </a:solidFill>
                <a:latin typeface="Lato"/>
              </a:rPr>
              <a:t>Please use it while developing your work on RobotCraft, that way you can track what you have done, and you possibly fallback to a stable version of your work, if something goes wrong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ts val="2591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pt-PT" sz="2400" spc="-15" strike="noStrike">
                <a:solidFill>
                  <a:srgbClr val="ffffff"/>
                </a:solidFill>
                <a:latin typeface="Lato"/>
              </a:rPr>
              <a:t>We just shown you the basic stuff, you need to explore it and become a Git Expert 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259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061640" y="481680"/>
            <a:ext cx="10047960" cy="649800"/>
          </a:xfrm>
          <a:prstGeom prst="parallelogram">
            <a:avLst>
              <a:gd name="adj" fmla="val 25000"/>
            </a:avLst>
          </a:prstGeom>
          <a:solidFill>
            <a:srgbClr val="ae1e22"/>
          </a:solidFill>
          <a:ln>
            <a:solidFill>
              <a:srgbClr val="ae1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219320" y="560520"/>
            <a:ext cx="9528120" cy="6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000" spc="299" strike="noStrike">
                <a:solidFill>
                  <a:srgbClr val="ffffff"/>
                </a:solidFill>
                <a:latin typeface="Saira Condensed SemiBold"/>
                <a:ea typeface="Corbel"/>
              </a:rPr>
              <a:t>TERMINATOR</a:t>
            </a:r>
            <a:endParaRPr b="0" lang="pt-PT" sz="4000" spc="-1" strike="noStrike">
              <a:latin typeface="Arial"/>
            </a:endParaRPr>
          </a:p>
        </p:txBody>
      </p:sp>
      <p:pic>
        <p:nvPicPr>
          <p:cNvPr id="259" name="Google Shape;1400;p1" descr=""/>
          <p:cNvPicPr/>
          <p:nvPr/>
        </p:nvPicPr>
        <p:blipFill>
          <a:blip r:embed="rId1"/>
          <a:stretch/>
        </p:blipFill>
        <p:spPr>
          <a:xfrm>
            <a:off x="11489400" y="152280"/>
            <a:ext cx="569520" cy="569520"/>
          </a:xfrm>
          <a:prstGeom prst="rect">
            <a:avLst/>
          </a:prstGeom>
          <a:ln>
            <a:noFill/>
          </a:ln>
        </p:spPr>
      </p:pic>
      <p:sp>
        <p:nvSpPr>
          <p:cNvPr id="260" name="Line 3"/>
          <p:cNvSpPr/>
          <p:nvPr/>
        </p:nvSpPr>
        <p:spPr>
          <a:xfrm>
            <a:off x="1042560" y="1186920"/>
            <a:ext cx="6144120" cy="0"/>
          </a:xfrm>
          <a:prstGeom prst="line">
            <a:avLst/>
          </a:prstGeom>
          <a:ln cap="rnd" w="572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TextShape 4"/>
          <p:cNvSpPr txBox="1"/>
          <p:nvPr/>
        </p:nvSpPr>
        <p:spPr>
          <a:xfrm>
            <a:off x="10747800" y="6298560"/>
            <a:ext cx="1142640" cy="30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C471D88-0E3C-48CF-9438-EAAC179B9F7A}" type="slidenum">
              <a:rPr b="0" lang="en-GB" sz="1600" spc="-1" strike="noStrike">
                <a:solidFill>
                  <a:srgbClr val="ffffff"/>
                </a:solidFill>
                <a:latin typeface="Lato"/>
              </a:rPr>
              <a:t>11</a:t>
            </a:fld>
            <a:endParaRPr b="0" lang="pt-PT" sz="1600" spc="-1" strike="noStrike">
              <a:latin typeface="Times New Roman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1605960" y="1437480"/>
            <a:ext cx="8947440" cy="38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55680" indent="-3427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en-US" sz="2400" spc="-160" strike="noStrike">
                <a:solidFill>
                  <a:srgbClr val="ffffff"/>
                </a:solidFill>
                <a:latin typeface="Lato"/>
              </a:rPr>
              <a:t>T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er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m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i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n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ator</a:t>
            </a:r>
            <a:r>
              <a:rPr b="0" lang="en-US" sz="2400" spc="-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is</a:t>
            </a:r>
            <a:r>
              <a:rPr b="0" lang="en-US" sz="2400" spc="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a bash 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ter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m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i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n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al wit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h</a:t>
            </a:r>
            <a:r>
              <a:rPr b="0" lang="en-US" sz="2400" spc="2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tons</a:t>
            </a:r>
            <a:r>
              <a:rPr b="0" lang="en-US" sz="2400" spc="-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of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fu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nct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i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ons.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499"/>
              </a:lnSpc>
              <a:spcBef>
                <a:spcPts val="11"/>
              </a:spcBef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Let</a:t>
            </a:r>
            <a:r>
              <a:rPr b="0" lang="en-US" sz="2400" spc="-75" strike="noStrike">
                <a:solidFill>
                  <a:srgbClr val="ffffff"/>
                </a:solidFill>
                <a:latin typeface="Lato"/>
              </a:rPr>
              <a:t>’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s</a:t>
            </a:r>
            <a:r>
              <a:rPr b="0" lang="en-US" sz="2400" spc="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i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n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sta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l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l</a:t>
            </a:r>
            <a:r>
              <a:rPr b="0" lang="en-US" sz="2400" spc="2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it t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h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ro</a:t>
            </a:r>
            <a:r>
              <a:rPr b="0" lang="en-US" sz="2400" spc="1" strike="noStrike">
                <a:solidFill>
                  <a:srgbClr val="ffffff"/>
                </a:solidFill>
                <a:latin typeface="Lato"/>
              </a:rPr>
              <a:t>u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gh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ap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t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,</a:t>
            </a:r>
            <a:r>
              <a:rPr b="0" lang="en-US" sz="2400" spc="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i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t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s</a:t>
            </a:r>
            <a:r>
              <a:rPr b="0" lang="en-US" sz="2400" spc="15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called</a:t>
            </a:r>
            <a:r>
              <a:rPr b="0" lang="en-US" sz="2400" spc="2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i="1" lang="en-US" sz="2400" spc="-1" strike="noStrike">
                <a:solidFill>
                  <a:srgbClr val="ffffff"/>
                </a:solidFill>
                <a:latin typeface="Lato"/>
              </a:rPr>
              <a:t>terminator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499"/>
              </a:lnSpc>
              <a:spcBef>
                <a:spcPts val="14"/>
              </a:spcBef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Exp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l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ore</a:t>
            </a:r>
            <a:r>
              <a:rPr b="0" lang="en-US" sz="2400" spc="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t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he appl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i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cation</a:t>
            </a:r>
            <a:endParaRPr b="0" lang="pt-PT" sz="2400" spc="-1" strike="noStrike">
              <a:latin typeface="Arial"/>
            </a:endParaRPr>
          </a:p>
          <a:p>
            <a:pPr lvl="1" marL="561240" indent="-273960">
              <a:lnSpc>
                <a:spcPct val="100000"/>
              </a:lnSpc>
              <a:spcBef>
                <a:spcPts val="386"/>
              </a:spcBef>
              <a:buClr>
                <a:srgbClr val="ffffff"/>
              </a:buClr>
              <a:buFont typeface="Consolas"/>
              <a:buChar char="–"/>
              <a:tabLst>
                <a:tab algn="l" pos="56124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Lato"/>
              </a:rPr>
              <a:t>Spl</a:t>
            </a:r>
            <a:r>
              <a:rPr b="0" lang="en-US" sz="2000" spc="1" strike="noStrike">
                <a:solidFill>
                  <a:srgbClr val="ffffff"/>
                </a:solidFill>
                <a:latin typeface="Lato"/>
              </a:rPr>
              <a:t>i</a:t>
            </a:r>
            <a:r>
              <a:rPr b="0" lang="en-US" sz="2000" spc="-1" strike="noStrike">
                <a:solidFill>
                  <a:srgbClr val="ffffff"/>
                </a:solidFill>
                <a:latin typeface="Lato"/>
              </a:rPr>
              <a:t>t</a:t>
            </a:r>
            <a:r>
              <a:rPr b="0" lang="en-US" sz="2000" spc="-2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Lato"/>
              </a:rPr>
              <a:t>vertically (</a:t>
            </a:r>
            <a:r>
              <a:rPr b="0" lang="pt-PT" sz="2000" spc="-1" strike="noStrike">
                <a:solidFill>
                  <a:srgbClr val="ffffff"/>
                </a:solidFill>
                <a:latin typeface="Lato"/>
              </a:rPr>
              <a:t>CTRL</a:t>
            </a:r>
            <a:r>
              <a:rPr b="0" lang="en-US" sz="2000" spc="-1" strike="noStrike">
                <a:solidFill>
                  <a:srgbClr val="ffffff"/>
                </a:solidFill>
                <a:latin typeface="Lato"/>
              </a:rPr>
              <a:t>+</a:t>
            </a:r>
            <a:r>
              <a:rPr b="0" lang="pt-PT" sz="2000" spc="-1" strike="noStrike">
                <a:solidFill>
                  <a:srgbClr val="ffffff"/>
                </a:solidFill>
                <a:latin typeface="Lato"/>
              </a:rPr>
              <a:t>SHIFT</a:t>
            </a:r>
            <a:r>
              <a:rPr b="0" lang="en-US" sz="2000" spc="-1" strike="noStrike">
                <a:solidFill>
                  <a:srgbClr val="ffffff"/>
                </a:solidFill>
                <a:latin typeface="Lato"/>
              </a:rPr>
              <a:t>+</a:t>
            </a:r>
            <a:r>
              <a:rPr b="0" lang="pt-PT" sz="2000" spc="-1" strike="noStrike">
                <a:solidFill>
                  <a:srgbClr val="ffffff"/>
                </a:solidFill>
                <a:latin typeface="Lato"/>
              </a:rPr>
              <a:t>E</a:t>
            </a:r>
            <a:r>
              <a:rPr b="0" lang="en-US" sz="2000" spc="-1" strike="noStrike">
                <a:solidFill>
                  <a:srgbClr val="ffffff"/>
                </a:solidFill>
                <a:latin typeface="Lato"/>
              </a:rPr>
              <a:t>)</a:t>
            </a:r>
            <a:r>
              <a:rPr b="0" lang="en-US" sz="2000" spc="-2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Lato"/>
              </a:rPr>
              <a:t>and</a:t>
            </a:r>
            <a:r>
              <a:rPr b="0" lang="en-US" sz="2000" spc="-1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Lato"/>
              </a:rPr>
              <a:t>horizontally (CTRL+SHIFT+</a:t>
            </a:r>
            <a:r>
              <a:rPr b="0" lang="pt-PT" sz="2000" spc="-1" strike="noStrike">
                <a:solidFill>
                  <a:srgbClr val="ffffff"/>
                </a:solidFill>
                <a:latin typeface="Lato"/>
              </a:rPr>
              <a:t>O</a:t>
            </a:r>
            <a:r>
              <a:rPr b="0" lang="en-US" sz="2000" spc="-1" strike="noStrike">
                <a:solidFill>
                  <a:srgbClr val="ffffff"/>
                </a:solidFill>
                <a:latin typeface="Lato"/>
              </a:rPr>
              <a:t>)</a:t>
            </a:r>
            <a:endParaRPr b="0" lang="pt-PT" sz="2000" spc="-1" strike="noStrike">
              <a:latin typeface="Arial"/>
            </a:endParaRPr>
          </a:p>
          <a:p>
            <a:pPr lvl="1" marL="561240" indent="-27396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Consolas"/>
              <a:buChar char="–"/>
              <a:tabLst>
                <a:tab algn="l" pos="561240"/>
              </a:tabLst>
            </a:pPr>
            <a:r>
              <a:rPr b="0" lang="en-US" sz="2000" spc="-160" strike="noStrike">
                <a:solidFill>
                  <a:srgbClr val="ffffff"/>
                </a:solidFill>
                <a:latin typeface="Lato"/>
              </a:rPr>
              <a:t>Y</a:t>
            </a:r>
            <a:r>
              <a:rPr b="0" lang="en-US" sz="2000" spc="-1" strike="noStrike">
                <a:solidFill>
                  <a:srgbClr val="ffffff"/>
                </a:solidFill>
                <a:latin typeface="Lato"/>
              </a:rPr>
              <a:t>ou</a:t>
            </a:r>
            <a:r>
              <a:rPr b="0" lang="en-US" sz="2000" spc="-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000" spc="-12" strike="noStrike">
                <a:solidFill>
                  <a:srgbClr val="ffffff"/>
                </a:solidFill>
                <a:latin typeface="Lato"/>
              </a:rPr>
              <a:t>c</a:t>
            </a:r>
            <a:r>
              <a:rPr b="0" lang="en-US" sz="2000" spc="-1" strike="noStrike">
                <a:solidFill>
                  <a:srgbClr val="ffffff"/>
                </a:solidFill>
                <a:latin typeface="Lato"/>
              </a:rPr>
              <a:t>an</a:t>
            </a:r>
            <a:r>
              <a:rPr b="0" lang="en-US" sz="2000" spc="-15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Lato"/>
              </a:rPr>
              <a:t>put </a:t>
            </a:r>
            <a:r>
              <a:rPr b="0" lang="en-US" sz="2000" spc="1" strike="noStrike">
                <a:solidFill>
                  <a:srgbClr val="ffffff"/>
                </a:solidFill>
                <a:latin typeface="Lato"/>
              </a:rPr>
              <a:t>i</a:t>
            </a:r>
            <a:r>
              <a:rPr b="0" lang="en-US" sz="2000" spc="-1" strike="noStrike">
                <a:solidFill>
                  <a:srgbClr val="ffffff"/>
                </a:solidFill>
                <a:latin typeface="Lato"/>
              </a:rPr>
              <a:t>t on</a:t>
            </a:r>
            <a:r>
              <a:rPr b="0" lang="en-US" sz="2000" spc="-1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Lato"/>
              </a:rPr>
              <a:t>f</a:t>
            </a:r>
            <a:r>
              <a:rPr b="0" lang="en-US" sz="2000" spc="-12" strike="noStrike">
                <a:solidFill>
                  <a:srgbClr val="ffffff"/>
                </a:solidFill>
                <a:latin typeface="Lato"/>
              </a:rPr>
              <a:t>u</a:t>
            </a:r>
            <a:r>
              <a:rPr b="0" lang="en-US" sz="2000" spc="-1" strike="noStrike">
                <a:solidFill>
                  <a:srgbClr val="ffffff"/>
                </a:solidFill>
                <a:latin typeface="Lato"/>
              </a:rPr>
              <a:t>llscreen</a:t>
            </a:r>
            <a:r>
              <a:rPr b="0" lang="pt-PT" sz="2000" spc="-1" strike="noStrike">
                <a:solidFill>
                  <a:srgbClr val="ffffff"/>
                </a:solidFill>
                <a:latin typeface="Lato"/>
              </a:rPr>
              <a:t> by pressing F11 key</a:t>
            </a:r>
            <a:endParaRPr b="0" lang="pt-PT" sz="2000" spc="-1" strike="noStrike">
              <a:latin typeface="Arial"/>
            </a:endParaRPr>
          </a:p>
          <a:p>
            <a:pPr lvl="1" marL="561240" indent="-27396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Consolas"/>
              <a:buChar char="–"/>
              <a:tabLst>
                <a:tab algn="l" pos="561240"/>
              </a:tabLst>
            </a:pPr>
            <a:r>
              <a:rPr b="0" lang="pt-PT" sz="2000" spc="-131" strike="noStrike">
                <a:solidFill>
                  <a:srgbClr val="ffffff"/>
                </a:solidFill>
                <a:latin typeface="Lato"/>
              </a:rPr>
              <a:t>T</a:t>
            </a:r>
            <a:r>
              <a:rPr b="0" lang="pt-PT" sz="2000" spc="-1" strike="noStrike">
                <a:solidFill>
                  <a:srgbClr val="ffffff"/>
                </a:solidFill>
                <a:latin typeface="Lato"/>
              </a:rPr>
              <a:t>o </a:t>
            </a:r>
            <a:r>
              <a:rPr b="0" lang="pt-PT" sz="2000" spc="-12" strike="noStrike">
                <a:solidFill>
                  <a:srgbClr val="ffffff"/>
                </a:solidFill>
                <a:latin typeface="Lato"/>
              </a:rPr>
              <a:t>c</a:t>
            </a:r>
            <a:r>
              <a:rPr b="0" lang="pt-PT" sz="2000" spc="-1" strike="noStrike">
                <a:solidFill>
                  <a:srgbClr val="ffffff"/>
                </a:solidFill>
                <a:latin typeface="Lato"/>
              </a:rPr>
              <a:t>heck</a:t>
            </a:r>
            <a:r>
              <a:rPr b="0" lang="pt-PT" sz="2000" spc="-1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pt-PT" sz="2000" spc="-1" strike="noStrike">
                <a:solidFill>
                  <a:srgbClr val="ffffff"/>
                </a:solidFill>
                <a:latin typeface="Lato"/>
              </a:rPr>
              <a:t>what</a:t>
            </a:r>
            <a:r>
              <a:rPr b="0" lang="pt-PT" sz="2000" spc="-15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pt-PT" sz="2000" spc="-1" strike="noStrike">
                <a:solidFill>
                  <a:srgbClr val="ffffff"/>
                </a:solidFill>
                <a:latin typeface="Lato"/>
              </a:rPr>
              <a:t>it</a:t>
            </a:r>
            <a:r>
              <a:rPr b="0" lang="pt-PT" sz="2000" spc="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pt-PT" sz="2000" spc="-1" strike="noStrike">
                <a:solidFill>
                  <a:srgbClr val="ffffff"/>
                </a:solidFill>
                <a:latin typeface="Lato"/>
              </a:rPr>
              <a:t>can</a:t>
            </a:r>
            <a:r>
              <a:rPr b="0" lang="pt-PT" sz="2000" spc="-2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pt-PT" sz="2000" spc="-12" strike="noStrike">
                <a:solidFill>
                  <a:srgbClr val="ffffff"/>
                </a:solidFill>
                <a:latin typeface="Lato"/>
              </a:rPr>
              <a:t>d</a:t>
            </a:r>
            <a:r>
              <a:rPr b="0" lang="pt-PT" sz="2000" spc="-1" strike="noStrike">
                <a:solidFill>
                  <a:srgbClr val="ffffff"/>
                </a:solidFill>
                <a:latin typeface="Lato"/>
              </a:rPr>
              <a:t>o, </a:t>
            </a:r>
            <a:r>
              <a:rPr b="0" lang="pt-PT" sz="2000" spc="-12" strike="noStrike">
                <a:solidFill>
                  <a:srgbClr val="ffffff"/>
                </a:solidFill>
                <a:latin typeface="Lato"/>
              </a:rPr>
              <a:t>e</a:t>
            </a:r>
            <a:r>
              <a:rPr b="0" lang="pt-PT" sz="2000" spc="-1" strike="noStrike">
                <a:solidFill>
                  <a:srgbClr val="ffffff"/>
                </a:solidFill>
                <a:latin typeface="Lato"/>
              </a:rPr>
              <a:t>xec</a:t>
            </a:r>
            <a:r>
              <a:rPr b="0" lang="pt-PT" sz="2000" spc="-12" strike="noStrike">
                <a:solidFill>
                  <a:srgbClr val="ffffff"/>
                </a:solidFill>
                <a:latin typeface="Lato"/>
              </a:rPr>
              <a:t>u</a:t>
            </a:r>
            <a:r>
              <a:rPr b="0" lang="pt-PT" sz="2000" spc="-1" strike="noStrike">
                <a:solidFill>
                  <a:srgbClr val="ffffff"/>
                </a:solidFill>
                <a:latin typeface="Lato"/>
              </a:rPr>
              <a:t>te</a:t>
            </a:r>
            <a:r>
              <a:rPr b="0" lang="pt-PT" sz="2000" spc="9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pt-PT" sz="2000" spc="-1" strike="noStrike">
                <a:solidFill>
                  <a:srgbClr val="ffffff"/>
                </a:solidFill>
                <a:latin typeface="Lato"/>
              </a:rPr>
              <a:t>the</a:t>
            </a:r>
            <a:r>
              <a:rPr b="0" lang="pt-PT" sz="2000" spc="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pt-PT" sz="2000" spc="-1" strike="noStrike">
                <a:solidFill>
                  <a:srgbClr val="ffffff"/>
                </a:solidFill>
                <a:latin typeface="Lato"/>
              </a:rPr>
              <a:t>co</a:t>
            </a:r>
            <a:r>
              <a:rPr b="0" lang="pt-PT" sz="2000" spc="-12" strike="noStrike">
                <a:solidFill>
                  <a:srgbClr val="ffffff"/>
                </a:solidFill>
                <a:latin typeface="Lato"/>
              </a:rPr>
              <a:t>m</a:t>
            </a:r>
            <a:r>
              <a:rPr b="0" lang="pt-PT" sz="2000" spc="-1" strike="noStrike">
                <a:solidFill>
                  <a:srgbClr val="ffffff"/>
                </a:solidFill>
                <a:latin typeface="Lato"/>
              </a:rPr>
              <a:t>mand</a:t>
            </a:r>
            <a:r>
              <a:rPr b="0" lang="pt-PT" sz="2000" spc="-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i="1" lang="pt-PT" sz="2000" spc="-1" strike="noStrike">
                <a:solidFill>
                  <a:srgbClr val="ffffff"/>
                </a:solidFill>
                <a:latin typeface="Lato"/>
              </a:rPr>
              <a:t>m</a:t>
            </a:r>
            <a:r>
              <a:rPr b="0" i="1" lang="pt-PT" sz="2000" spc="1" strike="noStrike">
                <a:solidFill>
                  <a:srgbClr val="ffffff"/>
                </a:solidFill>
                <a:latin typeface="Lato"/>
              </a:rPr>
              <a:t>a</a:t>
            </a:r>
            <a:r>
              <a:rPr b="0" i="1" lang="pt-PT" sz="2000" spc="-1" strike="noStrike">
                <a:solidFill>
                  <a:srgbClr val="ffffff"/>
                </a:solidFill>
                <a:latin typeface="Lato"/>
              </a:rPr>
              <a:t>n</a:t>
            </a:r>
            <a:r>
              <a:rPr b="0" i="1" lang="pt-PT" sz="2000" spc="-26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i="1" lang="pt-PT" sz="2000" spc="-1" strike="noStrike">
                <a:solidFill>
                  <a:srgbClr val="ffffff"/>
                </a:solidFill>
                <a:latin typeface="Lato"/>
              </a:rPr>
              <a:t>termi</a:t>
            </a:r>
            <a:r>
              <a:rPr b="0" i="1" lang="pt-PT" sz="2000" spc="-12" strike="noStrike">
                <a:solidFill>
                  <a:srgbClr val="ffffff"/>
                </a:solidFill>
                <a:latin typeface="Lato"/>
              </a:rPr>
              <a:t>n</a:t>
            </a:r>
            <a:r>
              <a:rPr b="0" i="1" lang="pt-PT" sz="2000" spc="-1" strike="noStrike">
                <a:solidFill>
                  <a:srgbClr val="ffffff"/>
                </a:solidFill>
                <a:latin typeface="Lato"/>
              </a:rPr>
              <a:t>ator </a:t>
            </a:r>
            <a:r>
              <a:rPr b="0" i="1" lang="pt-PT" sz="2000" spc="-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pt-PT" sz="2000" spc="-1" strike="noStrike">
                <a:solidFill>
                  <a:srgbClr val="ffffff"/>
                </a:solidFill>
                <a:latin typeface="Lato"/>
              </a:rPr>
              <a:t>and</a:t>
            </a:r>
            <a:r>
              <a:rPr b="0" lang="pt-PT" sz="2000" spc="-1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pt-PT" sz="2000" spc="-1" strike="noStrike">
                <a:solidFill>
                  <a:srgbClr val="ffffff"/>
                </a:solidFill>
                <a:latin typeface="Lato"/>
              </a:rPr>
              <a:t>read it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Imagem 3" descr=""/>
          <p:cNvPicPr/>
          <p:nvPr/>
        </p:nvPicPr>
        <p:blipFill>
          <a:blip r:embed="rId1"/>
          <a:stretch/>
        </p:blipFill>
        <p:spPr>
          <a:xfrm>
            <a:off x="10252080" y="378720"/>
            <a:ext cx="1730880" cy="613800"/>
          </a:xfrm>
          <a:prstGeom prst="rect">
            <a:avLst/>
          </a:prstGeom>
          <a:ln>
            <a:noFill/>
          </a:ln>
        </p:spPr>
      </p:pic>
      <p:sp>
        <p:nvSpPr>
          <p:cNvPr id="264" name="CustomShape 1"/>
          <p:cNvSpPr/>
          <p:nvPr/>
        </p:nvSpPr>
        <p:spPr>
          <a:xfrm>
            <a:off x="1002960" y="1778040"/>
            <a:ext cx="7956360" cy="1393560"/>
          </a:xfrm>
          <a:prstGeom prst="parallelogram">
            <a:avLst>
              <a:gd name="adj" fmla="val 25000"/>
            </a:avLst>
          </a:prstGeom>
          <a:solidFill>
            <a:srgbClr val="ae1e22"/>
          </a:solidFill>
          <a:ln>
            <a:solidFill>
              <a:srgbClr val="ae1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"/>
          <p:cNvSpPr/>
          <p:nvPr/>
        </p:nvSpPr>
        <p:spPr>
          <a:xfrm>
            <a:off x="1179360" y="500760"/>
            <a:ext cx="2814840" cy="6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r>
              <a:rPr b="1" lang="en-GB" sz="4800" spc="299" strike="noStrike">
                <a:solidFill>
                  <a:srgbClr val="ffffff"/>
                </a:solidFill>
                <a:latin typeface="Saira Condensed Condensed"/>
                <a:ea typeface="Corbel"/>
              </a:rPr>
              <a:t>CRAFT</a:t>
            </a:r>
            <a:r>
              <a:rPr b="1" lang="en-GB" sz="4000" spc="299" strike="noStrike">
                <a:solidFill>
                  <a:srgbClr val="ffffff"/>
                </a:solidFill>
                <a:latin typeface="Saira Condensed Condensed"/>
                <a:ea typeface="Corbel"/>
              </a:rPr>
              <a:t> #</a:t>
            </a:r>
            <a:r>
              <a:rPr b="1" lang="en-GB" sz="4800" spc="299" strike="noStrike">
                <a:solidFill>
                  <a:srgbClr val="ffffff"/>
                </a:solidFill>
                <a:latin typeface="Saira Condensed Condensed"/>
                <a:ea typeface="Corbel"/>
              </a:rPr>
              <a:t>5</a:t>
            </a:r>
            <a:endParaRPr b="0" lang="pt-PT" sz="48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5353200" y="5973840"/>
            <a:ext cx="147276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56000"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endParaRPr b="0" lang="pt-PT" sz="1800" spc="-1" strike="noStrike">
              <a:latin typeface="Arial"/>
            </a:endParaRPr>
          </a:p>
          <a:p>
            <a:pPr algn="r">
              <a:lnSpc>
                <a:spcPct val="9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Saira Condensed Medium"/>
                <a:ea typeface="Corbel"/>
              </a:rPr>
              <a:t>24/07/2024</a:t>
            </a:r>
            <a:endParaRPr b="0" lang="pt-PT" sz="2400" spc="-1" strike="noStrike">
              <a:latin typeface="Arial"/>
            </a:endParaRPr>
          </a:p>
        </p:txBody>
      </p:sp>
      <p:pic>
        <p:nvPicPr>
          <p:cNvPr id="267" name="Imagem 7" descr=""/>
          <p:cNvPicPr/>
          <p:nvPr/>
        </p:nvPicPr>
        <p:blipFill>
          <a:blip r:embed="rId2"/>
          <a:stretch/>
        </p:blipFill>
        <p:spPr>
          <a:xfrm>
            <a:off x="10813320" y="5476680"/>
            <a:ext cx="1084320" cy="1090440"/>
          </a:xfrm>
          <a:prstGeom prst="rect">
            <a:avLst/>
          </a:prstGeom>
          <a:ln>
            <a:noFill/>
          </a:ln>
        </p:spPr>
      </p:pic>
      <p:pic>
        <p:nvPicPr>
          <p:cNvPr id="268" name="Google Shape;1400;p1" descr=""/>
          <p:cNvPicPr/>
          <p:nvPr/>
        </p:nvPicPr>
        <p:blipFill>
          <a:blip r:embed="rId3"/>
          <a:stretch/>
        </p:blipFill>
        <p:spPr>
          <a:xfrm>
            <a:off x="10771200" y="4058280"/>
            <a:ext cx="1146960" cy="1090440"/>
          </a:xfrm>
          <a:prstGeom prst="rect">
            <a:avLst/>
          </a:prstGeom>
          <a:ln>
            <a:noFill/>
          </a:ln>
        </p:spPr>
      </p:pic>
      <p:sp>
        <p:nvSpPr>
          <p:cNvPr id="269" name="CustomShape 4"/>
          <p:cNvSpPr/>
          <p:nvPr/>
        </p:nvSpPr>
        <p:spPr>
          <a:xfrm>
            <a:off x="1258560" y="2034720"/>
            <a:ext cx="689040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Source Code Pro"/>
                <a:ea typeface="Source Code Pro"/>
              </a:rPr>
              <a:t>Thank you</a:t>
            </a:r>
            <a:endParaRPr b="0" lang="pt-PT" sz="4800" spc="-1" strike="noStrike">
              <a:latin typeface="Arial"/>
            </a:endParaRPr>
          </a:p>
        </p:txBody>
      </p:sp>
      <p:sp>
        <p:nvSpPr>
          <p:cNvPr id="270" name="Line 5"/>
          <p:cNvSpPr/>
          <p:nvPr/>
        </p:nvSpPr>
        <p:spPr>
          <a:xfrm>
            <a:off x="1042560" y="-128160"/>
            <a:ext cx="0" cy="4988880"/>
          </a:xfrm>
          <a:prstGeom prst="line">
            <a:avLst/>
          </a:prstGeom>
          <a:ln cap="rnd" w="572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6"/>
          <p:cNvSpPr/>
          <p:nvPr/>
        </p:nvSpPr>
        <p:spPr>
          <a:xfrm>
            <a:off x="150840" y="6017760"/>
            <a:ext cx="48207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ffffff"/>
                </a:solidFill>
                <a:latin typeface="Lato"/>
              </a:rPr>
              <a:t>Carlos Pizzino </a:t>
            </a:r>
            <a:r>
              <a:rPr b="0" lang="pt-PT" sz="1800" spc="-1" strike="noStrike" u="sng">
                <a:solidFill>
                  <a:srgbClr val="0563c1"/>
                </a:solidFill>
                <a:uFillTx/>
                <a:latin typeface="Lato"/>
                <a:hlinkClick r:id="rId4"/>
              </a:rPr>
              <a:t>carlos@ingeniarius.pt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ffffff"/>
                </a:solidFill>
                <a:latin typeface="Lato"/>
              </a:rPr>
              <a:t>Panagiotis Karfakis </a:t>
            </a:r>
            <a:r>
              <a:rPr b="0" lang="pt-PT" sz="1800" spc="-1" strike="noStrike" u="sng">
                <a:solidFill>
                  <a:srgbClr val="0563c1"/>
                </a:solidFill>
                <a:uFillTx/>
                <a:latin typeface="Lato"/>
                <a:hlinkClick r:id="rId5"/>
              </a:rPr>
              <a:t>panagiotis@ingeniarius.pt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272" name="Picture 3" descr=""/>
          <p:cNvPicPr/>
          <p:nvPr/>
        </p:nvPicPr>
        <p:blipFill>
          <a:blip r:embed="rId6"/>
          <a:stretch/>
        </p:blipFill>
        <p:spPr>
          <a:xfrm>
            <a:off x="7696800" y="1724400"/>
            <a:ext cx="2311920" cy="272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061640" y="481680"/>
            <a:ext cx="10047960" cy="649800"/>
          </a:xfrm>
          <a:prstGeom prst="parallelogram">
            <a:avLst>
              <a:gd name="adj" fmla="val 25000"/>
            </a:avLst>
          </a:prstGeom>
          <a:solidFill>
            <a:srgbClr val="ae1e22"/>
          </a:solidFill>
          <a:ln>
            <a:solidFill>
              <a:srgbClr val="ae1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"/>
          <p:cNvSpPr/>
          <p:nvPr/>
        </p:nvSpPr>
        <p:spPr>
          <a:xfrm>
            <a:off x="1219320" y="560520"/>
            <a:ext cx="9528120" cy="6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000" spc="299" strike="noStrike">
                <a:solidFill>
                  <a:srgbClr val="ffffff"/>
                </a:solidFill>
                <a:latin typeface="Saira Condensed SemiBold"/>
                <a:ea typeface="Corbel"/>
              </a:rPr>
              <a:t>WHY C++?</a:t>
            </a:r>
            <a:endParaRPr b="0" lang="pt-PT" sz="4000" spc="-1" strike="noStrike">
              <a:latin typeface="Arial"/>
            </a:endParaRPr>
          </a:p>
        </p:txBody>
      </p:sp>
      <p:pic>
        <p:nvPicPr>
          <p:cNvPr id="106" name="Google Shape;1400;p1" descr=""/>
          <p:cNvPicPr/>
          <p:nvPr/>
        </p:nvPicPr>
        <p:blipFill>
          <a:blip r:embed="rId1"/>
          <a:stretch/>
        </p:blipFill>
        <p:spPr>
          <a:xfrm>
            <a:off x="11489400" y="152280"/>
            <a:ext cx="569520" cy="569520"/>
          </a:xfrm>
          <a:prstGeom prst="rect">
            <a:avLst/>
          </a:prstGeom>
          <a:ln>
            <a:noFill/>
          </a:ln>
        </p:spPr>
      </p:pic>
      <p:sp>
        <p:nvSpPr>
          <p:cNvPr id="107" name="Line 3"/>
          <p:cNvSpPr/>
          <p:nvPr/>
        </p:nvSpPr>
        <p:spPr>
          <a:xfrm>
            <a:off x="1042560" y="1186920"/>
            <a:ext cx="6144120" cy="0"/>
          </a:xfrm>
          <a:prstGeom prst="line">
            <a:avLst/>
          </a:prstGeom>
          <a:ln cap="rnd" w="572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TextShape 4"/>
          <p:cNvSpPr txBox="1"/>
          <p:nvPr/>
        </p:nvSpPr>
        <p:spPr>
          <a:xfrm>
            <a:off x="10747800" y="6298560"/>
            <a:ext cx="1142640" cy="30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23547B3-055D-4A33-80A7-44386562B43C}" type="slidenum">
              <a:rPr b="0" lang="en-GB" sz="1600" spc="-1" strike="noStrike">
                <a:solidFill>
                  <a:srgbClr val="ffffff"/>
                </a:solidFill>
                <a:latin typeface="Lato"/>
              </a:rPr>
              <a:t>1</a:t>
            </a:fld>
            <a:endParaRPr b="0" lang="pt-PT" sz="1600" spc="-1" strike="noStrike">
              <a:latin typeface="Times New Roman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1606320" y="1750680"/>
            <a:ext cx="8764920" cy="36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26" strike="noStrike">
                <a:solidFill>
                  <a:srgbClr val="ffffff"/>
                </a:solidFill>
                <a:latin typeface="Lato"/>
              </a:rPr>
              <a:t>W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i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th</a:t>
            </a:r>
            <a:r>
              <a:rPr b="0" lang="en-US" sz="2400" spc="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all t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he pow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er t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h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at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bash</a:t>
            </a:r>
            <a:r>
              <a:rPr b="0" lang="en-US" sz="2400" spc="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g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i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ve</a:t>
            </a:r>
            <a:r>
              <a:rPr b="0" lang="en-US" sz="2400" spc="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us </a:t>
            </a:r>
            <a:r>
              <a:rPr b="0" lang="en-US" sz="2400" spc="-32" strike="noStrike">
                <a:solidFill>
                  <a:srgbClr val="ffffff"/>
                </a:solidFill>
                <a:latin typeface="Lato"/>
              </a:rPr>
              <a:t>w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hy s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h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o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uld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we u</a:t>
            </a:r>
            <a:r>
              <a:rPr b="0" lang="en-US" sz="2400" spc="-7" strike="noStrike">
                <a:solidFill>
                  <a:srgbClr val="ffffff"/>
                </a:solidFill>
                <a:latin typeface="Lato"/>
              </a:rPr>
              <a:t>s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e</a:t>
            </a:r>
            <a:r>
              <a:rPr b="0" lang="en-US" sz="2400" spc="-106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C+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+?</a:t>
            </a:r>
            <a:endParaRPr b="0" lang="pt-PT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499"/>
              </a:lnSpc>
              <a:spcBef>
                <a:spcPts val="11"/>
              </a:spcBef>
              <a:tabLst>
                <a:tab algn="l" pos="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499"/>
              </a:lnSpc>
              <a:spcBef>
                <a:spcPts val="11"/>
              </a:spcBef>
              <a:tabLst>
                <a:tab algn="l" pos="0"/>
              </a:tabLst>
            </a:pPr>
            <a:endParaRPr b="0" lang="pt-PT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Lato"/>
              </a:rPr>
              <a:t>They are programming languages with very different purposes</a:t>
            </a:r>
            <a:r>
              <a:rPr b="0" lang="pt-PT" sz="2000" spc="-1" strike="noStrike">
                <a:solidFill>
                  <a:srgbClr val="ffffff"/>
                </a:solidFill>
                <a:latin typeface="Lato"/>
              </a:rPr>
              <a:t>, while C++ can do pretty much everything that Bash can; Bash main purpose is to allow quick integration of automated tasks using the OS shell commands and potentially user installed packages as well.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61640" y="481680"/>
            <a:ext cx="10047960" cy="649800"/>
          </a:xfrm>
          <a:prstGeom prst="parallelogram">
            <a:avLst>
              <a:gd name="adj" fmla="val 25000"/>
            </a:avLst>
          </a:prstGeom>
          <a:solidFill>
            <a:srgbClr val="ae1e22"/>
          </a:solidFill>
          <a:ln>
            <a:solidFill>
              <a:srgbClr val="ae1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1219320" y="560520"/>
            <a:ext cx="9528120" cy="6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000" spc="299" strike="noStrike">
                <a:solidFill>
                  <a:srgbClr val="ffffff"/>
                </a:solidFill>
                <a:latin typeface="Saira Condensed SemiBold"/>
                <a:ea typeface="Corbel"/>
              </a:rPr>
              <a:t>C++</a:t>
            </a:r>
            <a:endParaRPr b="0" lang="pt-PT" sz="4000" spc="-1" strike="noStrike">
              <a:latin typeface="Arial"/>
            </a:endParaRPr>
          </a:p>
        </p:txBody>
      </p:sp>
      <p:pic>
        <p:nvPicPr>
          <p:cNvPr id="112" name="Google Shape;1400;p1" descr=""/>
          <p:cNvPicPr/>
          <p:nvPr/>
        </p:nvPicPr>
        <p:blipFill>
          <a:blip r:embed="rId1"/>
          <a:stretch/>
        </p:blipFill>
        <p:spPr>
          <a:xfrm>
            <a:off x="11489400" y="152280"/>
            <a:ext cx="569520" cy="569520"/>
          </a:xfrm>
          <a:prstGeom prst="rect">
            <a:avLst/>
          </a:prstGeom>
          <a:ln>
            <a:noFill/>
          </a:ln>
        </p:spPr>
      </p:pic>
      <p:sp>
        <p:nvSpPr>
          <p:cNvPr id="113" name="Line 3"/>
          <p:cNvSpPr/>
          <p:nvPr/>
        </p:nvSpPr>
        <p:spPr>
          <a:xfrm>
            <a:off x="1042560" y="1186920"/>
            <a:ext cx="6144120" cy="0"/>
          </a:xfrm>
          <a:prstGeom prst="line">
            <a:avLst/>
          </a:prstGeom>
          <a:ln cap="rnd" w="572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TextShape 4"/>
          <p:cNvSpPr txBox="1"/>
          <p:nvPr/>
        </p:nvSpPr>
        <p:spPr>
          <a:xfrm>
            <a:off x="10747800" y="6298560"/>
            <a:ext cx="1142640" cy="30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E3B1160-F097-4D38-8B7C-D96FFA5617F6}" type="slidenum">
              <a:rPr b="0" lang="en-GB" sz="1600" spc="-1" strike="noStrike">
                <a:solidFill>
                  <a:srgbClr val="ffffff"/>
                </a:solidFill>
                <a:latin typeface="Lato"/>
              </a:rPr>
              <a:t>1</a:t>
            </a:fld>
            <a:endParaRPr b="0" lang="pt-PT" sz="1600" spc="-1" strike="noStrike">
              <a:latin typeface="Times New Roman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1606320" y="1876680"/>
            <a:ext cx="9960120" cy="42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Lato"/>
              </a:rPr>
              <a:t>An integrated development environment (IDE) is software for building applications that combines common developer tools into a single graphical user interface (GUI)</a:t>
            </a:r>
            <a:r>
              <a:rPr b="0" lang="pt-PT" sz="2200" spc="-1" strike="noStrike">
                <a:solidFill>
                  <a:srgbClr val="ffffff"/>
                </a:solidFill>
                <a:latin typeface="Lato"/>
              </a:rPr>
              <a:t>.</a:t>
            </a:r>
            <a:endParaRPr b="0" lang="pt-PT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br/>
            <a:r>
              <a:rPr b="0" lang="pt-PT" sz="2200" spc="-1" strike="noStrike">
                <a:solidFill>
                  <a:srgbClr val="ffffff"/>
                </a:solidFill>
                <a:latin typeface="Lato"/>
              </a:rPr>
              <a:t>Although they are a little bit trickier to master, Nano and Vim are really powerful tools when properly used. They can save you a lot of development time.</a:t>
            </a:r>
            <a:endParaRPr b="0" lang="pt-PT" sz="2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061640" y="481680"/>
            <a:ext cx="10047960" cy="649800"/>
          </a:xfrm>
          <a:prstGeom prst="parallelogram">
            <a:avLst>
              <a:gd name="adj" fmla="val 25000"/>
            </a:avLst>
          </a:prstGeom>
          <a:solidFill>
            <a:srgbClr val="ae1e22"/>
          </a:solidFill>
          <a:ln>
            <a:solidFill>
              <a:srgbClr val="ae1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1219320" y="560520"/>
            <a:ext cx="9528120" cy="6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000" spc="299" strike="noStrike">
                <a:solidFill>
                  <a:srgbClr val="ffffff"/>
                </a:solidFill>
                <a:latin typeface="Saira Condensed SemiBold"/>
                <a:ea typeface="Corbel"/>
              </a:rPr>
              <a:t>C++</a:t>
            </a:r>
            <a:endParaRPr b="0" lang="pt-PT" sz="4000" spc="-1" strike="noStrike">
              <a:latin typeface="Arial"/>
            </a:endParaRPr>
          </a:p>
        </p:txBody>
      </p:sp>
      <p:pic>
        <p:nvPicPr>
          <p:cNvPr id="118" name="Google Shape;1400;p1" descr=""/>
          <p:cNvPicPr/>
          <p:nvPr/>
        </p:nvPicPr>
        <p:blipFill>
          <a:blip r:embed="rId1"/>
          <a:stretch/>
        </p:blipFill>
        <p:spPr>
          <a:xfrm>
            <a:off x="11489400" y="152280"/>
            <a:ext cx="569520" cy="569520"/>
          </a:xfrm>
          <a:prstGeom prst="rect">
            <a:avLst/>
          </a:prstGeom>
          <a:ln>
            <a:noFill/>
          </a:ln>
        </p:spPr>
      </p:pic>
      <p:sp>
        <p:nvSpPr>
          <p:cNvPr id="119" name="Line 3"/>
          <p:cNvSpPr/>
          <p:nvPr/>
        </p:nvSpPr>
        <p:spPr>
          <a:xfrm>
            <a:off x="1042560" y="1186920"/>
            <a:ext cx="6144120" cy="0"/>
          </a:xfrm>
          <a:prstGeom prst="line">
            <a:avLst/>
          </a:prstGeom>
          <a:ln cap="rnd" w="572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TextShape 4"/>
          <p:cNvSpPr txBox="1"/>
          <p:nvPr/>
        </p:nvSpPr>
        <p:spPr>
          <a:xfrm>
            <a:off x="10747800" y="6298560"/>
            <a:ext cx="1142640" cy="30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8CB2F34-B3F2-42AF-81F3-30F435112839}" type="slidenum">
              <a:rPr b="0" lang="en-GB" sz="1600" spc="-1" strike="noStrike">
                <a:solidFill>
                  <a:srgbClr val="ffffff"/>
                </a:solidFill>
                <a:latin typeface="Lato"/>
              </a:rPr>
              <a:t>1</a:t>
            </a:fld>
            <a:endParaRPr b="0" lang="pt-PT" sz="1600" spc="-1" strike="noStrike">
              <a:latin typeface="Times New Roman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1606320" y="1629000"/>
            <a:ext cx="9960120" cy="42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55680" indent="-3427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Let</a:t>
            </a:r>
            <a:r>
              <a:rPr b="0" lang="en-US" sz="2400" spc="-75" strike="noStrike">
                <a:solidFill>
                  <a:srgbClr val="ffffff"/>
                </a:solidFill>
                <a:latin typeface="Lato"/>
              </a:rPr>
              <a:t>’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s</a:t>
            </a:r>
            <a:r>
              <a:rPr b="0" lang="en-US" sz="2400" spc="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learn 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h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ow to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c</a:t>
            </a:r>
            <a:r>
              <a:rPr b="0" lang="en-US" sz="2400" spc="1" strike="noStrike">
                <a:solidFill>
                  <a:srgbClr val="ffffff"/>
                </a:solidFill>
                <a:latin typeface="Lato"/>
              </a:rPr>
              <a:t>o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mpi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l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e and exec</a:t>
            </a:r>
            <a:r>
              <a:rPr b="0" lang="en-US" sz="2400" spc="1" strike="noStrike">
                <a:solidFill>
                  <a:srgbClr val="ffffff"/>
                </a:solidFill>
                <a:latin typeface="Lato"/>
              </a:rPr>
              <a:t>u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te </a:t>
            </a:r>
            <a:r>
              <a:rPr b="0" lang="pt-PT" sz="2400" spc="-1" strike="noStrike">
                <a:solidFill>
                  <a:srgbClr val="ffffff"/>
                </a:solidFill>
                <a:latin typeface="Lato"/>
              </a:rPr>
              <a:t>C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++</a:t>
            </a:r>
            <a:r>
              <a:rPr b="0" lang="en-US" sz="2400" spc="-35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files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Fo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r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t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h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at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we</a:t>
            </a:r>
            <a:r>
              <a:rPr b="0" lang="en-US" sz="2400" spc="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need t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h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e</a:t>
            </a:r>
            <a:r>
              <a:rPr b="0" lang="en-US" sz="2400" spc="9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package </a:t>
            </a:r>
            <a:r>
              <a:rPr b="0" i="1" lang="en-US" sz="2400" spc="-15" strike="noStrike">
                <a:solidFill>
                  <a:srgbClr val="ffffff"/>
                </a:solidFill>
                <a:latin typeface="Lato"/>
              </a:rPr>
              <a:t>b</a:t>
            </a:r>
            <a:r>
              <a:rPr b="0" i="1" lang="en-US" sz="2400" spc="-12" strike="noStrike">
                <a:solidFill>
                  <a:srgbClr val="ffffff"/>
                </a:solidFill>
                <a:latin typeface="Lato"/>
              </a:rPr>
              <a:t>uil</a:t>
            </a:r>
            <a:r>
              <a:rPr b="0" i="1" lang="en-US" sz="2400" spc="-7" strike="noStrike">
                <a:solidFill>
                  <a:srgbClr val="ffffff"/>
                </a:solidFill>
                <a:latin typeface="Lato"/>
              </a:rPr>
              <a:t>d-</a:t>
            </a:r>
            <a:r>
              <a:rPr b="0" i="1" lang="en-US" sz="2400" spc="-1" strike="noStrike">
                <a:solidFill>
                  <a:srgbClr val="ffffff"/>
                </a:solidFill>
                <a:latin typeface="Lato"/>
              </a:rPr>
              <a:t>essential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499"/>
              </a:lnSpc>
              <a:spcBef>
                <a:spcPts val="14"/>
              </a:spcBef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Let</a:t>
            </a:r>
            <a:r>
              <a:rPr b="0" lang="en-US" sz="2400" spc="-75" strike="noStrike">
                <a:solidFill>
                  <a:srgbClr val="ffffff"/>
                </a:solidFill>
                <a:latin typeface="Lato"/>
              </a:rPr>
              <a:t>’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s</a:t>
            </a:r>
            <a:r>
              <a:rPr b="0" lang="en-US" sz="2400" spc="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ma</a:t>
            </a:r>
            <a:r>
              <a:rPr b="0" lang="en-US" sz="2400" spc="-55" strike="noStrike">
                <a:solidFill>
                  <a:srgbClr val="ffffff"/>
                </a:solidFill>
                <a:latin typeface="Lato"/>
              </a:rPr>
              <a:t>k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e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a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.cpp 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hel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l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o</a:t>
            </a:r>
            <a:r>
              <a:rPr b="0" lang="en-US" sz="2400" spc="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world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 file</a:t>
            </a:r>
            <a:r>
              <a:rPr b="0" lang="pt-PT" sz="2400" spc="-12" strike="noStrike">
                <a:solidFill>
                  <a:srgbClr val="ffffff"/>
                </a:solidFill>
                <a:latin typeface="Lato"/>
              </a:rPr>
              <a:t> (main.cpp)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499"/>
              </a:lnSpc>
              <a:spcBef>
                <a:spcPts val="11"/>
              </a:spcBef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pt-PT" sz="2400" spc="-1" strike="noStrike">
                <a:solidFill>
                  <a:srgbClr val="ffffff"/>
                </a:solidFill>
                <a:latin typeface="Lato"/>
              </a:rPr>
              <a:t>You can work with</a:t>
            </a:r>
            <a:r>
              <a:rPr b="0" lang="en-US" sz="2400" spc="-160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pt-PT" sz="2400" spc="-15" strike="noStrike">
                <a:solidFill>
                  <a:srgbClr val="ffffff"/>
                </a:solidFill>
                <a:latin typeface="Lato"/>
              </a:rPr>
              <a:t> Nano or Vim or you can install a desktop app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499"/>
              </a:lnSpc>
              <a:spcBef>
                <a:spcPts val="11"/>
              </a:spcBef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Let</a:t>
            </a:r>
            <a:r>
              <a:rPr b="0" lang="en-US" sz="2400" spc="-80" strike="noStrike">
                <a:solidFill>
                  <a:srgbClr val="ffffff"/>
                </a:solidFill>
                <a:latin typeface="Lato"/>
              </a:rPr>
              <a:t>’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s</a:t>
            </a:r>
            <a:r>
              <a:rPr b="0" lang="en-US" sz="2400" spc="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i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n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sta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l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l</a:t>
            </a:r>
            <a:r>
              <a:rPr b="0" lang="en-US" sz="2400" spc="26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i="1" lang="pt-PT" sz="2400" spc="26" strike="noStrike">
                <a:solidFill>
                  <a:srgbClr val="ffffff"/>
                </a:solidFill>
                <a:latin typeface="Lato"/>
              </a:rPr>
              <a:t>Visual Studio Code</a:t>
            </a:r>
            <a:r>
              <a:rPr b="0" lang="pt-PT" sz="2400" spc="26" strike="noStrike">
                <a:solidFill>
                  <a:srgbClr val="ffffff"/>
                </a:solidFill>
                <a:latin typeface="Lato"/>
              </a:rPr>
              <a:t>:</a:t>
            </a:r>
            <a:endParaRPr b="0" lang="pt-PT" sz="2400" spc="-1" strike="noStrike">
              <a:latin typeface="Arial"/>
            </a:endParaRPr>
          </a:p>
          <a:p>
            <a:pPr marL="469800">
              <a:lnSpc>
                <a:spcPct val="100000"/>
              </a:lnSpc>
              <a:tabLst>
                <a:tab algn="l" pos="0"/>
              </a:tabLst>
            </a:pPr>
            <a:r>
              <a:rPr b="0" lang="pt-PT" sz="2400" spc="-1" strike="noStrike">
                <a:solidFill>
                  <a:srgbClr val="ffffff"/>
                </a:solidFill>
                <a:latin typeface="Lato"/>
              </a:rPr>
              <a:t>- sudo snap install code --classic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499"/>
              </a:lnSpc>
              <a:spcBef>
                <a:spcPts val="14"/>
              </a:spcBef>
              <a:tabLst>
                <a:tab algn="l" pos="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i="1" lang="pt-PT" sz="2400" spc="-15" strike="noStrike">
                <a:solidFill>
                  <a:srgbClr val="ffffff"/>
                </a:solidFill>
                <a:latin typeface="Lato"/>
              </a:rPr>
              <a:t>VSCode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is</a:t>
            </a:r>
            <a:r>
              <a:rPr b="0" lang="en-US" sz="2400" spc="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an</a:t>
            </a:r>
            <a:r>
              <a:rPr b="0" lang="en-US" sz="2400" spc="-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I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DE</a:t>
            </a:r>
            <a:r>
              <a:rPr b="0" lang="en-US" sz="2400" spc="-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t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hat</a:t>
            </a:r>
            <a:r>
              <a:rPr b="0" lang="en-US" sz="2400" spc="-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wi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ll</a:t>
            </a:r>
            <a:r>
              <a:rPr b="0" lang="en-US" sz="2400" spc="15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help you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wr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i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te</a:t>
            </a:r>
            <a:r>
              <a:rPr b="0" lang="en-US" sz="2400" spc="-55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C,</a:t>
            </a:r>
            <a:r>
              <a:rPr b="0" lang="en-US" sz="2400" spc="-106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C+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+,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and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Pyt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h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on</a:t>
            </a:r>
            <a:r>
              <a:rPr b="0" lang="pt-PT" sz="2400" spc="-1" strike="noStrike">
                <a:solidFill>
                  <a:srgbClr val="ffffff"/>
                </a:solidFill>
                <a:latin typeface="Lato"/>
              </a:rPr>
              <a:t>, and many other programming languages. It is lightweight, free, and it is  really easy to install extensions on it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061640" y="481680"/>
            <a:ext cx="10047960" cy="649800"/>
          </a:xfrm>
          <a:prstGeom prst="parallelogram">
            <a:avLst>
              <a:gd name="adj" fmla="val 25000"/>
            </a:avLst>
          </a:prstGeom>
          <a:solidFill>
            <a:srgbClr val="ae1e22"/>
          </a:solidFill>
          <a:ln>
            <a:solidFill>
              <a:srgbClr val="ae1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1219320" y="560520"/>
            <a:ext cx="9528120" cy="6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000" spc="299" strike="noStrike">
                <a:solidFill>
                  <a:srgbClr val="ffffff"/>
                </a:solidFill>
                <a:latin typeface="Saira Condensed SemiBold"/>
                <a:ea typeface="Corbel"/>
              </a:rPr>
              <a:t>C++</a:t>
            </a:r>
            <a:endParaRPr b="0" lang="pt-PT" sz="4000" spc="-1" strike="noStrike">
              <a:latin typeface="Arial"/>
            </a:endParaRPr>
          </a:p>
        </p:txBody>
      </p:sp>
      <p:pic>
        <p:nvPicPr>
          <p:cNvPr id="124" name="Google Shape;1400;p1" descr=""/>
          <p:cNvPicPr/>
          <p:nvPr/>
        </p:nvPicPr>
        <p:blipFill>
          <a:blip r:embed="rId1"/>
          <a:stretch/>
        </p:blipFill>
        <p:spPr>
          <a:xfrm>
            <a:off x="11489400" y="152280"/>
            <a:ext cx="569520" cy="569520"/>
          </a:xfrm>
          <a:prstGeom prst="rect">
            <a:avLst/>
          </a:prstGeom>
          <a:ln>
            <a:noFill/>
          </a:ln>
        </p:spPr>
      </p:pic>
      <p:sp>
        <p:nvSpPr>
          <p:cNvPr id="125" name="Line 3"/>
          <p:cNvSpPr/>
          <p:nvPr/>
        </p:nvSpPr>
        <p:spPr>
          <a:xfrm>
            <a:off x="1042560" y="1186920"/>
            <a:ext cx="6144120" cy="0"/>
          </a:xfrm>
          <a:prstGeom prst="line">
            <a:avLst/>
          </a:prstGeom>
          <a:ln cap="rnd" w="572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TextShape 4"/>
          <p:cNvSpPr txBox="1"/>
          <p:nvPr/>
        </p:nvSpPr>
        <p:spPr>
          <a:xfrm>
            <a:off x="10747800" y="6298560"/>
            <a:ext cx="1142640" cy="30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4DD8825-D652-4723-B20E-D7D25F07A551}" type="slidenum">
              <a:rPr b="0" lang="en-GB" sz="1600" spc="-1" strike="noStrike">
                <a:solidFill>
                  <a:srgbClr val="ffffff"/>
                </a:solidFill>
                <a:latin typeface="Lato"/>
              </a:rPr>
              <a:t>1</a:t>
            </a:fld>
            <a:endParaRPr b="0" lang="pt-PT" sz="1600" spc="-1" strike="noStrike">
              <a:latin typeface="Times New Roman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1606320" y="1752480"/>
            <a:ext cx="8952120" cy="41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499"/>
              </a:lnSpc>
              <a:spcBef>
                <a:spcPts val="11"/>
              </a:spcBef>
              <a:spcAft>
                <a:spcPts val="1800"/>
              </a:spcAft>
            </a:pPr>
            <a:endParaRPr b="0" lang="pt-PT" sz="1800" spc="-1" strike="noStrike">
              <a:latin typeface="Arial"/>
            </a:endParaRPr>
          </a:p>
          <a:p>
            <a:pPr>
              <a:lnSpc>
                <a:spcPts val="1001"/>
              </a:lnSpc>
              <a:spcAft>
                <a:spcPts val="1800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Code Pro"/>
                <a:ea typeface="Source Code Pro"/>
              </a:rPr>
              <a:t>#include &lt;iostream&gt;</a:t>
            </a:r>
            <a:endParaRPr b="0" lang="pt-PT" sz="2000" spc="-1" strike="noStrike">
              <a:latin typeface="Arial"/>
            </a:endParaRPr>
          </a:p>
          <a:p>
            <a:pPr>
              <a:lnSpc>
                <a:spcPts val="1001"/>
              </a:lnSpc>
              <a:spcAft>
                <a:spcPts val="1800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Code Pro"/>
                <a:ea typeface="Source Code Pro"/>
              </a:rPr>
              <a:t>using namespace std;</a:t>
            </a:r>
            <a:endParaRPr b="0" lang="pt-PT" sz="2000" spc="-1" strike="noStrike">
              <a:latin typeface="Arial"/>
            </a:endParaRPr>
          </a:p>
          <a:p>
            <a:pPr>
              <a:lnSpc>
                <a:spcPts val="1001"/>
              </a:lnSpc>
              <a:spcAft>
                <a:spcPts val="1800"/>
              </a:spcAft>
            </a:pPr>
            <a:endParaRPr b="0" lang="pt-PT" sz="2000" spc="-1" strike="noStrike">
              <a:latin typeface="Arial"/>
            </a:endParaRPr>
          </a:p>
          <a:p>
            <a:pPr>
              <a:lnSpc>
                <a:spcPts val="1001"/>
              </a:lnSpc>
              <a:spcAft>
                <a:spcPts val="1800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Code Pro"/>
                <a:ea typeface="Source Code Pro"/>
              </a:rPr>
              <a:t>// comment </a:t>
            </a:r>
            <a:endParaRPr b="0" lang="pt-PT" sz="2000" spc="-1" strike="noStrike">
              <a:latin typeface="Arial"/>
            </a:endParaRPr>
          </a:p>
          <a:p>
            <a:pPr>
              <a:lnSpc>
                <a:spcPts val="1001"/>
              </a:lnSpc>
              <a:spcAft>
                <a:spcPts val="1800"/>
              </a:spcAft>
            </a:pPr>
            <a:endParaRPr b="0" lang="pt-PT" sz="2000" spc="-1" strike="noStrike">
              <a:latin typeface="Arial"/>
            </a:endParaRPr>
          </a:p>
          <a:p>
            <a:pPr>
              <a:lnSpc>
                <a:spcPts val="1001"/>
              </a:lnSpc>
              <a:spcAft>
                <a:spcPts val="1800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Code Pro"/>
                <a:ea typeface="Source Code Pro"/>
              </a:rPr>
              <a:t>int main() {    </a:t>
            </a:r>
            <a:endParaRPr b="0" lang="pt-PT" sz="2000" spc="-1" strike="noStrike">
              <a:latin typeface="Arial"/>
            </a:endParaRPr>
          </a:p>
          <a:p>
            <a:pPr>
              <a:lnSpc>
                <a:spcPts val="1001"/>
              </a:lnSpc>
              <a:spcAft>
                <a:spcPts val="1800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Code Pro"/>
                <a:ea typeface="Source Code Pro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Source Code Pro"/>
                <a:ea typeface="Source Code Pro"/>
              </a:rPr>
              <a:t>cout &lt;&lt; "Hello, World!";   </a:t>
            </a:r>
            <a:endParaRPr b="0" lang="pt-PT" sz="2000" spc="-1" strike="noStrike">
              <a:latin typeface="Arial"/>
            </a:endParaRPr>
          </a:p>
          <a:p>
            <a:pPr>
              <a:lnSpc>
                <a:spcPts val="1001"/>
              </a:lnSpc>
              <a:spcAft>
                <a:spcPts val="1800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Code Pro"/>
                <a:ea typeface="Source Code Pro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Source Code Pro"/>
                <a:ea typeface="Source Code Pro"/>
              </a:rPr>
              <a:t>return 0;</a:t>
            </a:r>
            <a:endParaRPr b="0" lang="pt-PT" sz="2000" spc="-1" strike="noStrike">
              <a:latin typeface="Arial"/>
            </a:endParaRPr>
          </a:p>
          <a:p>
            <a:pPr>
              <a:lnSpc>
                <a:spcPts val="1001"/>
              </a:lnSpc>
              <a:spcAft>
                <a:spcPts val="1800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Code Pro"/>
                <a:ea typeface="Source Code Pro"/>
              </a:rPr>
              <a:t>}</a:t>
            </a:r>
            <a:endParaRPr b="0" lang="pt-PT" sz="2000" spc="-1" strike="noStrike">
              <a:latin typeface="Arial"/>
            </a:endParaRPr>
          </a:p>
          <a:p>
            <a:pPr>
              <a:lnSpc>
                <a:spcPts val="1001"/>
              </a:lnSpc>
              <a:spcAft>
                <a:spcPts val="1199"/>
              </a:spcAft>
            </a:pPr>
            <a:endParaRPr b="0" lang="pt-PT" sz="2000" spc="-1" strike="noStrike">
              <a:latin typeface="Arial"/>
            </a:endParaRPr>
          </a:p>
          <a:p>
            <a:pPr>
              <a:lnSpc>
                <a:spcPts val="1001"/>
              </a:lnSpc>
              <a:spcAft>
                <a:spcPts val="1199"/>
              </a:spcAft>
            </a:pP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061640" y="481680"/>
            <a:ext cx="10047960" cy="649800"/>
          </a:xfrm>
          <a:prstGeom prst="parallelogram">
            <a:avLst>
              <a:gd name="adj" fmla="val 25000"/>
            </a:avLst>
          </a:prstGeom>
          <a:solidFill>
            <a:srgbClr val="ae1e22"/>
          </a:solidFill>
          <a:ln>
            <a:solidFill>
              <a:srgbClr val="ae1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2"/>
          <p:cNvSpPr/>
          <p:nvPr/>
        </p:nvSpPr>
        <p:spPr>
          <a:xfrm>
            <a:off x="1219320" y="560520"/>
            <a:ext cx="9528120" cy="6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000" spc="299" strike="noStrike">
                <a:solidFill>
                  <a:srgbClr val="ffffff"/>
                </a:solidFill>
                <a:latin typeface="Saira Condensed SemiBold"/>
                <a:ea typeface="Corbel"/>
              </a:rPr>
              <a:t>C++</a:t>
            </a:r>
            <a:endParaRPr b="0" lang="pt-PT" sz="4000" spc="-1" strike="noStrike">
              <a:latin typeface="Arial"/>
            </a:endParaRPr>
          </a:p>
        </p:txBody>
      </p:sp>
      <p:pic>
        <p:nvPicPr>
          <p:cNvPr id="130" name="Google Shape;1400;p1" descr=""/>
          <p:cNvPicPr/>
          <p:nvPr/>
        </p:nvPicPr>
        <p:blipFill>
          <a:blip r:embed="rId1"/>
          <a:stretch/>
        </p:blipFill>
        <p:spPr>
          <a:xfrm>
            <a:off x="11489400" y="152280"/>
            <a:ext cx="569520" cy="569520"/>
          </a:xfrm>
          <a:prstGeom prst="rect">
            <a:avLst/>
          </a:prstGeom>
          <a:ln>
            <a:noFill/>
          </a:ln>
        </p:spPr>
      </p:pic>
      <p:sp>
        <p:nvSpPr>
          <p:cNvPr id="131" name="Line 3"/>
          <p:cNvSpPr/>
          <p:nvPr/>
        </p:nvSpPr>
        <p:spPr>
          <a:xfrm>
            <a:off x="1042560" y="1186920"/>
            <a:ext cx="6144120" cy="0"/>
          </a:xfrm>
          <a:prstGeom prst="line">
            <a:avLst/>
          </a:prstGeom>
          <a:ln cap="rnd" w="572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TextShape 4"/>
          <p:cNvSpPr txBox="1"/>
          <p:nvPr/>
        </p:nvSpPr>
        <p:spPr>
          <a:xfrm>
            <a:off x="10747800" y="6298560"/>
            <a:ext cx="1142640" cy="30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A6AF41F-0892-4987-A40C-FA2C643338DC}" type="slidenum">
              <a:rPr b="0" lang="en-GB" sz="1600" spc="-1" strike="noStrike">
                <a:solidFill>
                  <a:srgbClr val="ffffff"/>
                </a:solidFill>
                <a:latin typeface="Lato"/>
              </a:rPr>
              <a:t>1</a:t>
            </a:fld>
            <a:endParaRPr b="0" lang="pt-PT" sz="1600" spc="-1" strike="noStrike">
              <a:latin typeface="Times New Roman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1606320" y="1601280"/>
            <a:ext cx="8780760" cy="29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499"/>
              </a:lnSpc>
              <a:spcBef>
                <a:spcPts val="11"/>
              </a:spcBef>
            </a:pPr>
            <a:endParaRPr b="0" lang="pt-PT" sz="18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pt-PT" sz="18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Now</a:t>
            </a:r>
            <a:r>
              <a:rPr b="0" lang="en-US" sz="2400" spc="-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32" strike="noStrike">
                <a:solidFill>
                  <a:srgbClr val="ffffff"/>
                </a:solidFill>
                <a:latin typeface="Lato"/>
              </a:rPr>
              <a:t>w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e have</a:t>
            </a:r>
            <a:r>
              <a:rPr b="0" lang="en-US" sz="2400" spc="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a 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main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.cpp</a:t>
            </a:r>
            <a:r>
              <a:rPr b="0" lang="en-US" sz="2400" spc="15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read</a:t>
            </a:r>
            <a:r>
              <a:rPr b="0" lang="en-US" sz="2400" spc="-80" strike="noStrike">
                <a:solidFill>
                  <a:srgbClr val="ffffff"/>
                </a:solidFill>
                <a:latin typeface="Lato"/>
              </a:rPr>
              <a:t>y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,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let</a:t>
            </a:r>
            <a:r>
              <a:rPr b="0" lang="en-US" sz="2400" spc="-75" strike="noStrike">
                <a:solidFill>
                  <a:srgbClr val="ffffff"/>
                </a:solidFill>
                <a:latin typeface="Lato"/>
              </a:rPr>
              <a:t>’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s</a:t>
            </a:r>
            <a:r>
              <a:rPr b="0" lang="en-US" sz="2400" spc="15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c</a:t>
            </a:r>
            <a:r>
              <a:rPr b="0" lang="en-US" sz="2400" spc="1" strike="noStrike">
                <a:solidFill>
                  <a:srgbClr val="ffffff"/>
                </a:solidFill>
                <a:latin typeface="Lato"/>
              </a:rPr>
              <a:t>o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mpi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l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e it.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en-US" sz="2400" spc="-160" strike="noStrike">
                <a:solidFill>
                  <a:srgbClr val="ffffff"/>
                </a:solidFill>
                <a:latin typeface="Lato"/>
              </a:rPr>
              <a:t>T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o</a:t>
            </a:r>
            <a:r>
              <a:rPr b="0" lang="en-US" sz="2400" spc="-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1" strike="noStrike">
                <a:solidFill>
                  <a:srgbClr val="ffffff"/>
                </a:solidFill>
                <a:latin typeface="Lato"/>
              </a:rPr>
              <a:t>c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reate</a:t>
            </a:r>
            <a:r>
              <a:rPr b="0" lang="en-US" sz="2400" spc="-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an</a:t>
            </a:r>
            <a:r>
              <a:rPr b="0" lang="en-US" sz="2400" spc="-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exe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c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utable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we</a:t>
            </a:r>
            <a:r>
              <a:rPr b="0" lang="en-US" sz="2400" spc="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do </a:t>
            </a:r>
            <a:r>
              <a:rPr b="0" i="1" lang="en-US" sz="2400" spc="-15" strike="noStrike">
                <a:solidFill>
                  <a:srgbClr val="ffffff"/>
                </a:solidFill>
                <a:latin typeface="Lato"/>
              </a:rPr>
              <a:t>g++ </a:t>
            </a:r>
            <a:r>
              <a:rPr b="0" i="1" lang="pt-PT" sz="2400" spc="-15" strike="noStrike">
                <a:solidFill>
                  <a:srgbClr val="ffffff"/>
                </a:solidFill>
                <a:latin typeface="Lato"/>
              </a:rPr>
              <a:t>-Wall </a:t>
            </a:r>
            <a:r>
              <a:rPr b="0" i="1" lang="pt-PT" sz="2400" spc="-1" strike="noStrike">
                <a:solidFill>
                  <a:srgbClr val="ffffff"/>
                </a:solidFill>
                <a:latin typeface="Lato"/>
              </a:rPr>
              <a:t>main</a:t>
            </a:r>
            <a:r>
              <a:rPr b="0" i="1" lang="en-US" sz="2400" spc="-12" strike="noStrike">
                <a:solidFill>
                  <a:srgbClr val="ffffff"/>
                </a:solidFill>
                <a:latin typeface="Lato"/>
              </a:rPr>
              <a:t>.</a:t>
            </a:r>
            <a:r>
              <a:rPr b="0" i="1" lang="pt-PT" sz="2400" spc="-12" strike="noStrike">
                <a:solidFill>
                  <a:srgbClr val="ffffff"/>
                </a:solidFill>
                <a:latin typeface="Lato"/>
              </a:rPr>
              <a:t>cpp</a:t>
            </a:r>
            <a:r>
              <a:rPr b="0" i="1" lang="en-US" sz="2400" spc="-26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i="1" lang="pt-PT" sz="2400" spc="1" strike="noStrike">
                <a:solidFill>
                  <a:srgbClr val="ffffff"/>
                </a:solidFill>
                <a:latin typeface="Lato"/>
              </a:rPr>
              <a:t>-</a:t>
            </a:r>
            <a:r>
              <a:rPr b="0" i="1" lang="en-US" sz="2400" spc="-1" strike="noStrike">
                <a:solidFill>
                  <a:srgbClr val="ffffff"/>
                </a:solidFill>
                <a:latin typeface="Lato"/>
              </a:rPr>
              <a:t>o</a:t>
            </a:r>
            <a:r>
              <a:rPr b="0" i="1" lang="en-US" sz="2400" spc="-15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i="1" lang="pt-PT" sz="2400" spc="-1" strike="noStrike">
                <a:solidFill>
                  <a:srgbClr val="ffffff"/>
                </a:solidFill>
                <a:latin typeface="Lato"/>
              </a:rPr>
              <a:t>main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499"/>
              </a:lnSpc>
              <a:spcBef>
                <a:spcPts val="14"/>
              </a:spcBef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Th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i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s</a:t>
            </a:r>
            <a:r>
              <a:rPr b="0" lang="en-US" sz="2400" spc="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wi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ll</a:t>
            </a:r>
            <a:r>
              <a:rPr b="0" lang="en-US" sz="2400" spc="15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cre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ate the 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e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xe</a:t>
            </a:r>
            <a:r>
              <a:rPr b="0" lang="en-US" sz="2400" spc="1" strike="noStrike">
                <a:solidFill>
                  <a:srgbClr val="ffffff"/>
                </a:solidFill>
                <a:latin typeface="Lato"/>
              </a:rPr>
              <a:t>c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utable</a:t>
            </a:r>
            <a:r>
              <a:rPr b="0" lang="en-US" sz="2400" spc="15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i="1" lang="pt-PT" sz="2400" spc="-1" strike="noStrike">
                <a:solidFill>
                  <a:srgbClr val="ffffff"/>
                </a:solidFill>
                <a:latin typeface="Lato"/>
              </a:rPr>
              <a:t>main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499"/>
              </a:lnSpc>
              <a:spcBef>
                <a:spcPts val="11"/>
              </a:spcBef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Let</a:t>
            </a:r>
            <a:r>
              <a:rPr b="0" lang="en-US" sz="2400" spc="-75" strike="noStrike">
                <a:solidFill>
                  <a:srgbClr val="ffffff"/>
                </a:solidFill>
                <a:latin typeface="Lato"/>
              </a:rPr>
              <a:t>’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s</a:t>
            </a:r>
            <a:r>
              <a:rPr b="0" lang="en-US" sz="2400" spc="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run</a:t>
            </a:r>
            <a:r>
              <a:rPr b="0" lang="en-US" sz="2400" spc="-26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it w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i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th</a:t>
            </a:r>
            <a:r>
              <a:rPr b="0" lang="en-US" sz="2400" spc="15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./</a:t>
            </a:r>
            <a:r>
              <a:rPr b="0" lang="pt-PT" sz="2400" spc="-1" strike="noStrike">
                <a:solidFill>
                  <a:srgbClr val="ffffff"/>
                </a:solidFill>
                <a:latin typeface="Lato"/>
              </a:rPr>
              <a:t>main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061640" y="481680"/>
            <a:ext cx="10047960" cy="649800"/>
          </a:xfrm>
          <a:prstGeom prst="parallelogram">
            <a:avLst>
              <a:gd name="adj" fmla="val 25000"/>
            </a:avLst>
          </a:prstGeom>
          <a:solidFill>
            <a:srgbClr val="ae1e22"/>
          </a:solidFill>
          <a:ln>
            <a:solidFill>
              <a:srgbClr val="ae1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1219320" y="560520"/>
            <a:ext cx="9528120" cy="6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000" spc="299" strike="noStrike">
                <a:solidFill>
                  <a:srgbClr val="ffffff"/>
                </a:solidFill>
                <a:latin typeface="Saira Condensed SemiBold"/>
                <a:ea typeface="Corbel"/>
              </a:rPr>
              <a:t>MAKEFILE</a:t>
            </a:r>
            <a:endParaRPr b="0" lang="pt-PT" sz="4000" spc="-1" strike="noStrike">
              <a:latin typeface="Arial"/>
            </a:endParaRPr>
          </a:p>
        </p:txBody>
      </p:sp>
      <p:pic>
        <p:nvPicPr>
          <p:cNvPr id="136" name="Google Shape;1400;p1" descr=""/>
          <p:cNvPicPr/>
          <p:nvPr/>
        </p:nvPicPr>
        <p:blipFill>
          <a:blip r:embed="rId1"/>
          <a:stretch/>
        </p:blipFill>
        <p:spPr>
          <a:xfrm>
            <a:off x="11489400" y="152280"/>
            <a:ext cx="569520" cy="569520"/>
          </a:xfrm>
          <a:prstGeom prst="rect">
            <a:avLst/>
          </a:prstGeom>
          <a:ln>
            <a:noFill/>
          </a:ln>
        </p:spPr>
      </p:pic>
      <p:sp>
        <p:nvSpPr>
          <p:cNvPr id="137" name="Line 3"/>
          <p:cNvSpPr/>
          <p:nvPr/>
        </p:nvSpPr>
        <p:spPr>
          <a:xfrm>
            <a:off x="1042560" y="1186920"/>
            <a:ext cx="6144120" cy="0"/>
          </a:xfrm>
          <a:prstGeom prst="line">
            <a:avLst/>
          </a:prstGeom>
          <a:ln cap="rnd" w="572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TextShape 4"/>
          <p:cNvSpPr txBox="1"/>
          <p:nvPr/>
        </p:nvSpPr>
        <p:spPr>
          <a:xfrm>
            <a:off x="10747800" y="6298560"/>
            <a:ext cx="1142640" cy="30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D5E96E4-B4D6-44F3-A752-FD765BDBEE39}" type="slidenum">
              <a:rPr b="0" lang="en-GB" sz="1600" spc="-1" strike="noStrike">
                <a:solidFill>
                  <a:srgbClr val="ffffff"/>
                </a:solidFill>
                <a:latin typeface="Lato"/>
              </a:rPr>
              <a:t>1</a:t>
            </a:fld>
            <a:endParaRPr b="0" lang="pt-PT" sz="1600" spc="-1" strike="noStrike">
              <a:latin typeface="Times New Roman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1606320" y="1666800"/>
            <a:ext cx="9960120" cy="423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55680" indent="-3427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To 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m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a</a:t>
            </a:r>
            <a:r>
              <a:rPr b="0" lang="en-US" sz="2400" spc="-41" strike="noStrike">
                <a:solidFill>
                  <a:srgbClr val="ffffff"/>
                </a:solidFill>
                <a:latin typeface="Lato"/>
              </a:rPr>
              <a:t>k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e</a:t>
            </a:r>
            <a:r>
              <a:rPr b="0" lang="en-US" sz="2400" spc="-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co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m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pilation and linking (building)</a:t>
            </a:r>
            <a:r>
              <a:rPr b="0" lang="en-US" sz="2400" spc="-26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easie</a:t>
            </a:r>
            <a:r>
              <a:rPr b="0" lang="en-US" sz="2400" spc="-97" strike="noStrike">
                <a:solidFill>
                  <a:srgbClr val="ffffff"/>
                </a:solidFill>
                <a:latin typeface="Lato"/>
              </a:rPr>
              <a:t>r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,</a:t>
            </a:r>
            <a:r>
              <a:rPr b="0" lang="en-US" sz="2400" spc="-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ma</a:t>
            </a:r>
            <a:r>
              <a:rPr b="0" lang="en-US" sz="2400" spc="-46" strike="noStrike">
                <a:solidFill>
                  <a:srgbClr val="ffffff"/>
                </a:solidFill>
                <a:latin typeface="Lato"/>
              </a:rPr>
              <a:t>k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efiles</a:t>
            </a:r>
            <a:r>
              <a:rPr b="0" lang="en-US" sz="2400" spc="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were created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1001"/>
              </a:lnSpc>
              <a:spcBef>
                <a:spcPts val="79"/>
              </a:spcBef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The name</a:t>
            </a:r>
            <a:r>
              <a:rPr b="0" lang="en-US" sz="2400" spc="-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f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or the</a:t>
            </a:r>
            <a:r>
              <a:rPr b="0" lang="en-US" sz="2400" spc="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ma</a:t>
            </a:r>
            <a:r>
              <a:rPr b="0" lang="en-US" sz="2400" spc="-46" strike="noStrike">
                <a:solidFill>
                  <a:srgbClr val="ffffff"/>
                </a:solidFill>
                <a:latin typeface="Lato"/>
              </a:rPr>
              <a:t>k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efile file sho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u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ld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b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e</a:t>
            </a:r>
            <a:r>
              <a:rPr b="0" lang="en-US" sz="2400" spc="9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j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u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st</a:t>
            </a:r>
            <a:r>
              <a:rPr b="0" lang="en-US" sz="2400" spc="9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i="1" lang="pt-PT" sz="2400" spc="9" strike="noStrike">
                <a:solidFill>
                  <a:srgbClr val="ffffff"/>
                </a:solidFill>
                <a:latin typeface="Lato"/>
              </a:rPr>
              <a:t>M</a:t>
            </a:r>
            <a:r>
              <a:rPr b="0" i="1" lang="en-US" sz="2400" spc="-1" strike="noStrike">
                <a:solidFill>
                  <a:srgbClr val="ffffff"/>
                </a:solidFill>
                <a:latin typeface="Lato"/>
              </a:rPr>
              <a:t>a</a:t>
            </a:r>
            <a:r>
              <a:rPr b="0" i="1" lang="en-US" sz="2400" spc="-46" strike="noStrike">
                <a:solidFill>
                  <a:srgbClr val="ffffff"/>
                </a:solidFill>
                <a:latin typeface="Lato"/>
              </a:rPr>
              <a:t>k</a:t>
            </a:r>
            <a:r>
              <a:rPr b="0" i="1" lang="en-US" sz="2400" spc="-1" strike="noStrike">
                <a:solidFill>
                  <a:srgbClr val="ffffff"/>
                </a:solidFill>
                <a:latin typeface="Lato"/>
              </a:rPr>
              <a:t>efile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 with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no</a:t>
            </a:r>
            <a:r>
              <a:rPr b="0" lang="en-US" sz="2400" spc="-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e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xtens</a:t>
            </a:r>
            <a:r>
              <a:rPr b="0" lang="en-US" sz="2400" spc="1" strike="noStrike">
                <a:solidFill>
                  <a:srgbClr val="ffffff"/>
                </a:solidFill>
                <a:latin typeface="Lato"/>
              </a:rPr>
              <a:t>i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on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1001"/>
              </a:lnSpc>
              <a:spcBef>
                <a:spcPts val="79"/>
              </a:spcBef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A ma</a:t>
            </a:r>
            <a:r>
              <a:rPr b="0" lang="en-US" sz="2400" spc="-46" strike="noStrike">
                <a:solidFill>
                  <a:srgbClr val="ffffff"/>
                </a:solidFill>
                <a:latin typeface="Lato"/>
              </a:rPr>
              <a:t>k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efile will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help</a:t>
            </a:r>
            <a:r>
              <a:rPr b="0" lang="en-US" sz="2400" spc="-15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you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 c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ompile stuf</a:t>
            </a:r>
            <a:r>
              <a:rPr b="0" lang="en-US" sz="2400" spc="-55" strike="noStrike">
                <a:solidFill>
                  <a:srgbClr val="ffffff"/>
                </a:solidFill>
                <a:latin typeface="Lato"/>
              </a:rPr>
              <a:t>f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,</a:t>
            </a:r>
            <a:r>
              <a:rPr b="0" lang="en-US" sz="2400" spc="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b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etter</a:t>
            </a:r>
            <a:r>
              <a:rPr b="0" lang="en-US" sz="2400" spc="9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with an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example:</a:t>
            </a:r>
            <a:endParaRPr b="0" lang="pt-PT" sz="2400" spc="-1" strike="noStrike">
              <a:latin typeface="Arial"/>
            </a:endParaRPr>
          </a:p>
          <a:p>
            <a:pPr marL="469800">
              <a:lnSpc>
                <a:spcPts val="2030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469800">
              <a:lnSpc>
                <a:spcPts val="2030"/>
              </a:lnSpc>
              <a:tabLst>
                <a:tab algn="l" pos="28656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Lato"/>
              </a:rPr>
              <a:t>main:</a:t>
            </a:r>
            <a:r>
              <a:rPr b="0" lang="en-US" sz="1800" spc="-15" strike="noStrike">
                <a:solidFill>
                  <a:srgbClr val="ffffff"/>
                </a:solidFill>
                <a:latin typeface="Lato"/>
              </a:rPr>
              <a:t> </a:t>
            </a:r>
            <a:endParaRPr b="0" lang="pt-PT" sz="1800" spc="-1" strike="noStrike">
              <a:latin typeface="Arial"/>
            </a:endParaRPr>
          </a:p>
          <a:p>
            <a:pPr marL="469800">
              <a:lnSpc>
                <a:spcPts val="2030"/>
              </a:lnSpc>
              <a:tabLst>
                <a:tab algn="l" pos="286560"/>
              </a:tabLst>
            </a:pPr>
            <a:r>
              <a:rPr b="0" lang="pt-PT" sz="1800" spc="-15" strike="noStrike">
                <a:solidFill>
                  <a:srgbClr val="ffffff"/>
                </a:solidFill>
                <a:latin typeface="Lat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Lato"/>
              </a:rPr>
              <a:t>g++</a:t>
            </a:r>
            <a:r>
              <a:rPr b="0" lang="en-US" sz="1800" spc="-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pt-PT" sz="1800" spc="-7" strike="noStrike">
                <a:solidFill>
                  <a:srgbClr val="ffffff"/>
                </a:solidFill>
                <a:latin typeface="Lato"/>
              </a:rPr>
              <a:t>-Wall </a:t>
            </a:r>
            <a:r>
              <a:rPr b="0" lang="en-US" sz="1800" spc="-1" strike="noStrike">
                <a:solidFill>
                  <a:srgbClr val="ffffff"/>
                </a:solidFill>
                <a:latin typeface="Lato"/>
              </a:rPr>
              <a:t>m</a:t>
            </a:r>
            <a:r>
              <a:rPr b="0" lang="en-US" sz="1800" spc="1" strike="noStrike">
                <a:solidFill>
                  <a:srgbClr val="ffffff"/>
                </a:solidFill>
                <a:latin typeface="Lato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latin typeface="Lato"/>
              </a:rPr>
              <a:t>in</a:t>
            </a:r>
            <a:r>
              <a:rPr b="0" lang="en-US" sz="1800" spc="1" strike="noStrike">
                <a:solidFill>
                  <a:srgbClr val="ffffff"/>
                </a:solidFill>
                <a:latin typeface="Lato"/>
              </a:rPr>
              <a:t>.</a:t>
            </a:r>
            <a:r>
              <a:rPr b="0" lang="en-US" sz="1800" spc="-1" strike="noStrike">
                <a:solidFill>
                  <a:srgbClr val="ffffff"/>
                </a:solidFill>
                <a:latin typeface="Lato"/>
              </a:rPr>
              <a:t>c</a:t>
            </a:r>
            <a:r>
              <a:rPr b="0" lang="en-US" sz="1800" spc="-12" strike="noStrike">
                <a:solidFill>
                  <a:srgbClr val="ffffff"/>
                </a:solidFill>
                <a:latin typeface="Lato"/>
              </a:rPr>
              <a:t>p</a:t>
            </a:r>
            <a:r>
              <a:rPr b="0" lang="en-US" sz="1800" spc="-1" strike="noStrike">
                <a:solidFill>
                  <a:srgbClr val="ffffff"/>
                </a:solidFill>
                <a:latin typeface="Lato"/>
              </a:rPr>
              <a:t>p</a:t>
            </a:r>
            <a:r>
              <a:rPr b="0" lang="en-US" sz="1800" spc="-15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pt-PT" sz="1800" spc="-7" strike="noStrike">
                <a:solidFill>
                  <a:srgbClr val="ffffff"/>
                </a:solidFill>
                <a:latin typeface="Lato"/>
              </a:rPr>
              <a:t>-</a:t>
            </a:r>
            <a:r>
              <a:rPr b="0" lang="en-US" sz="1800" spc="-1" strike="noStrike">
                <a:solidFill>
                  <a:srgbClr val="ffffff"/>
                </a:solidFill>
                <a:latin typeface="Lato"/>
              </a:rPr>
              <a:t>o m</a:t>
            </a:r>
            <a:r>
              <a:rPr b="0" lang="en-US" sz="1800" spc="1" strike="noStrike">
                <a:solidFill>
                  <a:srgbClr val="ffffff"/>
                </a:solidFill>
                <a:latin typeface="Lato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latin typeface="Lato"/>
              </a:rPr>
              <a:t>in</a:t>
            </a:r>
            <a:endParaRPr b="0" lang="pt-PT" sz="18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286560"/>
              </a:tabLst>
            </a:pPr>
            <a:endParaRPr b="0" lang="pt-PT" sz="18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286560"/>
              </a:tabLst>
            </a:pP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61640" y="481680"/>
            <a:ext cx="10047960" cy="649800"/>
          </a:xfrm>
          <a:prstGeom prst="parallelogram">
            <a:avLst>
              <a:gd name="adj" fmla="val 25000"/>
            </a:avLst>
          </a:prstGeom>
          <a:solidFill>
            <a:srgbClr val="ae1e22"/>
          </a:solidFill>
          <a:ln>
            <a:solidFill>
              <a:srgbClr val="ae1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2"/>
          <p:cNvSpPr/>
          <p:nvPr/>
        </p:nvSpPr>
        <p:spPr>
          <a:xfrm>
            <a:off x="1219320" y="560520"/>
            <a:ext cx="9528120" cy="6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000" spc="299" strike="noStrike">
                <a:solidFill>
                  <a:srgbClr val="ffffff"/>
                </a:solidFill>
                <a:latin typeface="Saira Condensed SemiBold"/>
                <a:ea typeface="Corbel"/>
              </a:rPr>
              <a:t>MAKEFILE</a:t>
            </a:r>
            <a:endParaRPr b="0" lang="pt-PT" sz="4000" spc="-1" strike="noStrike">
              <a:latin typeface="Arial"/>
            </a:endParaRPr>
          </a:p>
        </p:txBody>
      </p:sp>
      <p:pic>
        <p:nvPicPr>
          <p:cNvPr id="142" name="Google Shape;1400;p1" descr=""/>
          <p:cNvPicPr/>
          <p:nvPr/>
        </p:nvPicPr>
        <p:blipFill>
          <a:blip r:embed="rId1"/>
          <a:stretch/>
        </p:blipFill>
        <p:spPr>
          <a:xfrm>
            <a:off x="11489400" y="152280"/>
            <a:ext cx="569520" cy="569520"/>
          </a:xfrm>
          <a:prstGeom prst="rect">
            <a:avLst/>
          </a:prstGeom>
          <a:ln>
            <a:noFill/>
          </a:ln>
        </p:spPr>
      </p:pic>
      <p:sp>
        <p:nvSpPr>
          <p:cNvPr id="143" name="Line 3"/>
          <p:cNvSpPr/>
          <p:nvPr/>
        </p:nvSpPr>
        <p:spPr>
          <a:xfrm>
            <a:off x="1042560" y="1186920"/>
            <a:ext cx="6144120" cy="0"/>
          </a:xfrm>
          <a:prstGeom prst="line">
            <a:avLst/>
          </a:prstGeom>
          <a:ln cap="rnd" w="572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TextShape 4"/>
          <p:cNvSpPr txBox="1"/>
          <p:nvPr/>
        </p:nvSpPr>
        <p:spPr>
          <a:xfrm>
            <a:off x="10747800" y="6298560"/>
            <a:ext cx="1142640" cy="30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599B9D7-BC35-4022-8F8E-71E7F332FEA6}" type="slidenum">
              <a:rPr b="0" lang="en-GB" sz="1600" spc="-1" strike="noStrike">
                <a:solidFill>
                  <a:srgbClr val="ffffff"/>
                </a:solidFill>
                <a:latin typeface="Lato"/>
              </a:rPr>
              <a:t>1</a:t>
            </a:fld>
            <a:endParaRPr b="0" lang="pt-PT" sz="1600" spc="-1" strike="noStrike">
              <a:latin typeface="Times New Roman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1606320" y="1552320"/>
            <a:ext cx="9240120" cy="40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55680" indent="-3427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B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u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t</a:t>
            </a:r>
            <a:r>
              <a:rPr b="0" lang="en-US" sz="2400" spc="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we n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e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ed</a:t>
            </a:r>
            <a:r>
              <a:rPr b="0" lang="en-US" sz="2400" spc="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to 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b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e </a:t>
            </a:r>
            <a:r>
              <a:rPr b="0" lang="en-US" sz="2400" spc="1" strike="noStrike">
                <a:solidFill>
                  <a:srgbClr val="ffffff"/>
                </a:solidFill>
                <a:latin typeface="Lato"/>
              </a:rPr>
              <a:t>a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b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le to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clean</a:t>
            </a:r>
            <a:r>
              <a:rPr b="0" lang="en-US" sz="2400" spc="-2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it too.</a:t>
            </a:r>
            <a:r>
              <a:rPr b="0" lang="en-US" sz="2400" spc="-140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Th</a:t>
            </a:r>
            <a:r>
              <a:rPr b="0" lang="en-US" sz="2400" spc="1" strike="noStrike">
                <a:solidFill>
                  <a:srgbClr val="ffffff"/>
                </a:solidFill>
                <a:latin typeface="Lato"/>
              </a:rPr>
              <a:t>i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s</a:t>
            </a:r>
            <a:r>
              <a:rPr b="0" lang="en-US" sz="2400" spc="-26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is</a:t>
            </a:r>
            <a:r>
              <a:rPr b="0" lang="en-US" sz="2400" spc="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o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u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r</a:t>
            </a:r>
            <a:r>
              <a:rPr b="0" lang="en-US" sz="2400" spc="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final</a:t>
            </a:r>
            <a:r>
              <a:rPr b="0" lang="en-US" sz="2400" spc="-26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file:</a:t>
            </a:r>
            <a:endParaRPr b="0" lang="pt-PT" sz="2400" spc="-1" strike="noStrike">
              <a:latin typeface="Arial"/>
            </a:endParaRPr>
          </a:p>
          <a:p>
            <a:pPr marL="469800">
              <a:lnSpc>
                <a:spcPts val="2030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469800">
              <a:lnSpc>
                <a:spcPts val="2030"/>
              </a:lnSpc>
              <a:tabLst>
                <a:tab algn="l" pos="28656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Lato"/>
              </a:rPr>
              <a:t>main</a:t>
            </a:r>
            <a:r>
              <a:rPr b="0" lang="en-US" sz="1800" spc="-1" strike="noStrike">
                <a:solidFill>
                  <a:srgbClr val="ffffff"/>
                </a:solidFill>
                <a:latin typeface="Lato"/>
              </a:rPr>
              <a:t>:</a:t>
            </a:r>
            <a:r>
              <a:rPr b="0" lang="en-US" sz="1800" spc="-15" strike="noStrike">
                <a:solidFill>
                  <a:srgbClr val="ffffff"/>
                </a:solidFill>
                <a:latin typeface="Lato"/>
              </a:rPr>
              <a:t> </a:t>
            </a:r>
            <a:endParaRPr b="0" lang="pt-PT" sz="1800" spc="-1" strike="noStrike">
              <a:latin typeface="Arial"/>
            </a:endParaRPr>
          </a:p>
          <a:p>
            <a:pPr marL="469800">
              <a:lnSpc>
                <a:spcPts val="2030"/>
              </a:lnSpc>
              <a:tabLst>
                <a:tab algn="l" pos="286560"/>
              </a:tabLst>
            </a:pPr>
            <a:r>
              <a:rPr b="0" lang="en-US" sz="1800" spc="-15" strike="noStrike">
                <a:solidFill>
                  <a:srgbClr val="ffffff"/>
                </a:solidFill>
                <a:latin typeface="Lat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Lato"/>
              </a:rPr>
              <a:t>g++</a:t>
            </a:r>
            <a:r>
              <a:rPr b="0" lang="en-US" sz="1800" spc="-7" strike="noStrike">
                <a:solidFill>
                  <a:srgbClr val="ffffff"/>
                </a:solidFill>
                <a:latin typeface="Lato"/>
              </a:rPr>
              <a:t> -Wall </a:t>
            </a:r>
            <a:r>
              <a:rPr b="0" lang="en-US" sz="1800" spc="-1" strike="noStrike">
                <a:solidFill>
                  <a:srgbClr val="ffffff"/>
                </a:solidFill>
                <a:latin typeface="Lato"/>
              </a:rPr>
              <a:t>m</a:t>
            </a:r>
            <a:r>
              <a:rPr b="0" lang="en-US" sz="1800" spc="1" strike="noStrike">
                <a:solidFill>
                  <a:srgbClr val="ffffff"/>
                </a:solidFill>
                <a:latin typeface="Lato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latin typeface="Lato"/>
              </a:rPr>
              <a:t>in</a:t>
            </a:r>
            <a:r>
              <a:rPr b="0" lang="en-US" sz="1800" spc="1" strike="noStrike">
                <a:solidFill>
                  <a:srgbClr val="ffffff"/>
                </a:solidFill>
                <a:latin typeface="Lato"/>
              </a:rPr>
              <a:t>.</a:t>
            </a:r>
            <a:r>
              <a:rPr b="0" lang="en-US" sz="1800" spc="-1" strike="noStrike">
                <a:solidFill>
                  <a:srgbClr val="ffffff"/>
                </a:solidFill>
                <a:latin typeface="Lato"/>
              </a:rPr>
              <a:t>c</a:t>
            </a:r>
            <a:r>
              <a:rPr b="0" lang="en-US" sz="1800" spc="-12" strike="noStrike">
                <a:solidFill>
                  <a:srgbClr val="ffffff"/>
                </a:solidFill>
                <a:latin typeface="Lato"/>
              </a:rPr>
              <a:t>p</a:t>
            </a:r>
            <a:r>
              <a:rPr b="0" lang="en-US" sz="1800" spc="-1" strike="noStrike">
                <a:solidFill>
                  <a:srgbClr val="ffffff"/>
                </a:solidFill>
                <a:latin typeface="Lato"/>
              </a:rPr>
              <a:t>p</a:t>
            </a:r>
            <a:r>
              <a:rPr b="0" lang="en-US" sz="1800" spc="-15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1800" spc="-7" strike="noStrike">
                <a:solidFill>
                  <a:srgbClr val="ffffff"/>
                </a:solidFill>
                <a:latin typeface="Lato"/>
              </a:rPr>
              <a:t>-</a:t>
            </a:r>
            <a:r>
              <a:rPr b="0" lang="en-US" sz="1800" spc="-1" strike="noStrike">
                <a:solidFill>
                  <a:srgbClr val="ffffff"/>
                </a:solidFill>
                <a:latin typeface="Lato"/>
              </a:rPr>
              <a:t>o </a:t>
            </a:r>
            <a:r>
              <a:rPr b="0" lang="en-US" sz="1800" spc="-1" strike="noStrike">
                <a:solidFill>
                  <a:srgbClr val="ff0000"/>
                </a:solidFill>
                <a:latin typeface="Lato"/>
              </a:rPr>
              <a:t>m</a:t>
            </a:r>
            <a:r>
              <a:rPr b="0" lang="en-US" sz="1800" spc="1" strike="noStrike">
                <a:solidFill>
                  <a:srgbClr val="ff0000"/>
                </a:solidFill>
                <a:latin typeface="Lato"/>
              </a:rPr>
              <a:t>a</a:t>
            </a:r>
            <a:r>
              <a:rPr b="0" lang="en-US" sz="1800" spc="-1" strike="noStrike">
                <a:solidFill>
                  <a:srgbClr val="ff0000"/>
                </a:solidFill>
                <a:latin typeface="Lato"/>
              </a:rPr>
              <a:t>in</a:t>
            </a:r>
            <a:endParaRPr b="0" lang="pt-PT" sz="1800" spc="-1" strike="noStrike">
              <a:latin typeface="Arial"/>
            </a:endParaRPr>
          </a:p>
          <a:p>
            <a:pPr marL="469800" indent="-21960">
              <a:lnSpc>
                <a:spcPts val="2030"/>
              </a:lnSpc>
              <a:spcBef>
                <a:spcPts val="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Lato"/>
              </a:rPr>
              <a:t>cle</a:t>
            </a:r>
            <a:r>
              <a:rPr b="0" lang="en-US" sz="1800" spc="1" strike="noStrike">
                <a:solidFill>
                  <a:srgbClr val="ffffff"/>
                </a:solidFill>
                <a:latin typeface="Lato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latin typeface="Lato"/>
              </a:rPr>
              <a:t>n:</a:t>
            </a:r>
            <a:endParaRPr b="0" lang="pt-PT" sz="1800" spc="-1" strike="noStrike">
              <a:latin typeface="Arial"/>
            </a:endParaRPr>
          </a:p>
          <a:p>
            <a:pPr marL="927000" indent="-21960">
              <a:lnSpc>
                <a:spcPts val="1959"/>
              </a:lnSpc>
              <a:tabLst>
                <a:tab algn="l" pos="0"/>
              </a:tabLst>
            </a:pPr>
            <a:r>
              <a:rPr b="0" lang="en-US" sz="1800" spc="1" strike="noStrike">
                <a:solidFill>
                  <a:srgbClr val="ffffff"/>
                </a:solidFill>
                <a:latin typeface="Lato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latin typeface="Lato"/>
              </a:rPr>
              <a:t>m </a:t>
            </a:r>
            <a:r>
              <a:rPr b="0" lang="pt-PT" sz="1800" spc="-7" strike="noStrike">
                <a:solidFill>
                  <a:srgbClr val="ff0000"/>
                </a:solidFill>
                <a:latin typeface="Lato"/>
              </a:rPr>
              <a:t>main</a:t>
            </a:r>
            <a:endParaRPr b="0" lang="pt-PT" sz="1800" spc="-1" strike="noStrike">
              <a:latin typeface="Arial"/>
            </a:endParaRPr>
          </a:p>
          <a:p>
            <a:pPr>
              <a:lnSpc>
                <a:spcPts val="1001"/>
              </a:lnSpc>
              <a:spcBef>
                <a:spcPts val="79"/>
              </a:spcBef>
              <a:tabLst>
                <a:tab algn="l" pos="0"/>
              </a:tabLst>
            </a:pPr>
            <a:endParaRPr b="0" lang="pt-PT" sz="18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en-US" sz="2400" spc="-131" strike="noStrike">
                <a:solidFill>
                  <a:srgbClr val="ffffff"/>
                </a:solidFill>
                <a:latin typeface="Lato"/>
              </a:rPr>
              <a:t>T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o 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e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xec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u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te</a:t>
            </a:r>
            <a:r>
              <a:rPr b="0" lang="en-US" sz="2400" spc="9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the</a:t>
            </a:r>
            <a:r>
              <a:rPr b="0" lang="en-US" sz="2400" spc="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ma</a:t>
            </a:r>
            <a:r>
              <a:rPr b="0" lang="en-US" sz="2400" spc="-46" strike="noStrike">
                <a:solidFill>
                  <a:srgbClr val="ffffff"/>
                </a:solidFill>
                <a:latin typeface="Lato"/>
              </a:rPr>
              <a:t>k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e</a:t>
            </a:r>
            <a:r>
              <a:rPr b="0" lang="en-US" sz="2400" spc="-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file j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u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st</a:t>
            </a:r>
            <a:r>
              <a:rPr b="0" lang="en-US" sz="2400" spc="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d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o</a:t>
            </a:r>
            <a:r>
              <a:rPr b="0" lang="en-US" sz="2400" spc="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the 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c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om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m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and</a:t>
            </a:r>
            <a:r>
              <a:rPr b="0" lang="en-US" sz="2400" spc="9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i="1" lang="en-US" sz="2400" spc="-1" strike="noStrike">
                <a:solidFill>
                  <a:srgbClr val="ffffff"/>
                </a:solidFill>
                <a:latin typeface="Lato"/>
              </a:rPr>
              <a:t>m</a:t>
            </a:r>
            <a:r>
              <a:rPr b="0" i="1" lang="en-US" sz="2400" spc="1" strike="noStrike">
                <a:solidFill>
                  <a:srgbClr val="ffffff"/>
                </a:solidFill>
                <a:latin typeface="Lato"/>
              </a:rPr>
              <a:t>a</a:t>
            </a:r>
            <a:r>
              <a:rPr b="0" i="1" lang="en-US" sz="2400" spc="-26" strike="noStrike">
                <a:solidFill>
                  <a:srgbClr val="ffffff"/>
                </a:solidFill>
                <a:latin typeface="Lato"/>
              </a:rPr>
              <a:t>k</a:t>
            </a:r>
            <a:r>
              <a:rPr b="0" i="1" lang="en-US" sz="2400" spc="-1" strike="noStrike">
                <a:solidFill>
                  <a:srgbClr val="ffffff"/>
                </a:solidFill>
                <a:latin typeface="Lato"/>
              </a:rPr>
              <a:t>e</a:t>
            </a:r>
            <a:endParaRPr b="0" lang="pt-PT" sz="2400" spc="-1" strike="noStrike">
              <a:latin typeface="Arial"/>
            </a:endParaRPr>
          </a:p>
          <a:p>
            <a:pPr>
              <a:lnSpc>
                <a:spcPts val="1001"/>
              </a:lnSpc>
              <a:spcBef>
                <a:spcPts val="79"/>
              </a:spcBef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  <a:tabLst>
                <a:tab algn="l" pos="286560"/>
              </a:tabLst>
            </a:pPr>
            <a:r>
              <a:rPr b="0" lang="en-US" sz="2400" spc="-137" strike="noStrike">
                <a:solidFill>
                  <a:srgbClr val="ffffff"/>
                </a:solidFill>
                <a:latin typeface="Lato"/>
              </a:rPr>
              <a:t>T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o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clean</a:t>
            </a:r>
            <a:r>
              <a:rPr b="0" lang="en-US" sz="2400" spc="-26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we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ne</a:t>
            </a:r>
            <a:r>
              <a:rPr b="0" lang="en-US" sz="2400" spc="-12" strike="noStrike">
                <a:solidFill>
                  <a:srgbClr val="ffffff"/>
                </a:solidFill>
                <a:latin typeface="Lato"/>
              </a:rPr>
              <a:t>e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d</a:t>
            </a:r>
            <a:r>
              <a:rPr b="0" lang="en-US" sz="2400" spc="-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to do</a:t>
            </a:r>
            <a:r>
              <a:rPr b="0" lang="en-US" sz="2400" spc="-7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i="1" lang="en-US" sz="2400" spc="-1" strike="noStrike">
                <a:solidFill>
                  <a:srgbClr val="ffffff"/>
                </a:solidFill>
                <a:latin typeface="Lato"/>
              </a:rPr>
              <a:t>ma</a:t>
            </a:r>
            <a:r>
              <a:rPr b="0" i="1" lang="en-US" sz="2400" spc="-26" strike="noStrike">
                <a:solidFill>
                  <a:srgbClr val="ffffff"/>
                </a:solidFill>
                <a:latin typeface="Lato"/>
              </a:rPr>
              <a:t>k</a:t>
            </a:r>
            <a:r>
              <a:rPr b="0" i="1" lang="en-US" sz="2400" spc="-1" strike="noStrike">
                <a:solidFill>
                  <a:srgbClr val="ffffff"/>
                </a:solidFill>
                <a:latin typeface="Lato"/>
              </a:rPr>
              <a:t>e</a:t>
            </a:r>
            <a:r>
              <a:rPr b="0" i="1" lang="en-US" sz="2400" spc="-21" strike="noStrike">
                <a:solidFill>
                  <a:srgbClr val="ffffff"/>
                </a:solidFill>
                <a:latin typeface="Lato"/>
              </a:rPr>
              <a:t> </a:t>
            </a:r>
            <a:r>
              <a:rPr b="0" i="1" lang="en-US" sz="2400" spc="-1" strike="noStrike">
                <a:solidFill>
                  <a:srgbClr val="ffffff"/>
                </a:solidFill>
                <a:latin typeface="Lato"/>
              </a:rPr>
              <a:t>c</a:t>
            </a:r>
            <a:r>
              <a:rPr b="0" i="1" lang="en-US" sz="2400" spc="-7" strike="noStrike">
                <a:solidFill>
                  <a:srgbClr val="ffffff"/>
                </a:solidFill>
                <a:latin typeface="Lato"/>
              </a:rPr>
              <a:t>l</a:t>
            </a:r>
            <a:r>
              <a:rPr b="0" i="1" lang="en-US" sz="2400" spc="-1" strike="noStrike">
                <a:solidFill>
                  <a:srgbClr val="ffffff"/>
                </a:solidFill>
                <a:latin typeface="Lato"/>
              </a:rPr>
              <a:t>ean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286560"/>
              </a:tabLst>
            </a:pP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LibreOffice/6.4.7.2$Linux_X86_64 LibreOffice_project/40$Build-2</Application>
  <Words>2331</Words>
  <Paragraphs>453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2023-05-23T12:03:04Z</dcterms:created>
  <dc:creator>Microsoft Office User</dc:creator>
  <dc:description/>
  <dc:language>pt-PT</dc:language>
  <cp:lastModifiedBy/>
  <dcterms:modified xsi:type="dcterms:W3CDTF">2024-07-30T09:14:41Z</dcterms:modified>
  <cp:revision>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33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