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92" r:id="rId4"/>
    <p:sldId id="291" r:id="rId5"/>
    <p:sldId id="312" r:id="rId6"/>
    <p:sldId id="308" r:id="rId7"/>
    <p:sldId id="309" r:id="rId8"/>
    <p:sldId id="311" r:id="rId9"/>
    <p:sldId id="310" r:id="rId10"/>
    <p:sldId id="313" r:id="rId11"/>
    <p:sldId id="297" r:id="rId12"/>
    <p:sldId id="339" r:id="rId13"/>
    <p:sldId id="314" r:id="rId14"/>
    <p:sldId id="298" r:id="rId15"/>
    <p:sldId id="315" r:id="rId16"/>
    <p:sldId id="296" r:id="rId17"/>
    <p:sldId id="300" r:id="rId18"/>
    <p:sldId id="316" r:id="rId19"/>
    <p:sldId id="301" r:id="rId20"/>
    <p:sldId id="317" r:id="rId21"/>
    <p:sldId id="302" r:id="rId22"/>
    <p:sldId id="303" r:id="rId23"/>
    <p:sldId id="304" r:id="rId24"/>
    <p:sldId id="318" r:id="rId25"/>
    <p:sldId id="305" r:id="rId26"/>
    <p:sldId id="333" r:id="rId27"/>
    <p:sldId id="336" r:id="rId28"/>
    <p:sldId id="337" r:id="rId29"/>
    <p:sldId id="29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0"/>
            <a:ext cx="12192000" cy="6858001"/>
          </a:xfrm>
          <a:prstGeom prst="rect">
            <a:avLst/>
          </a:prstGeom>
          <a:noFill/>
        </p:spPr>
      </p:pic>
      <p:sp>
        <p:nvSpPr>
          <p:cNvPr id="4" name="TextBox 3"/>
          <p:cNvSpPr txBox="1"/>
          <p:nvPr/>
        </p:nvSpPr>
        <p:spPr>
          <a:xfrm>
            <a:off x="10023491" y="1544422"/>
            <a:ext cx="1950085" cy="583565"/>
          </a:xfrm>
          <a:prstGeom prst="rect">
            <a:avLst/>
          </a:prstGeom>
          <a:noFill/>
        </p:spPr>
        <p:txBody>
          <a:bodyPr wrap="none" rtlCol="0">
            <a:spAutoFit/>
          </a:bodyPr>
          <a:lstStyle/>
          <a:p>
            <a:pPr algn="ctr"/>
            <a:r>
              <a:rPr lang="zh-CN" altLang="en-US" sz="3200">
                <a:solidFill>
                  <a:schemeClr val="bg1"/>
                </a:solidFill>
                <a:effectLst>
                  <a:outerShdw blurRad="38100" dist="38100" dir="2700000" algn="tl">
                    <a:srgbClr val="000000">
                      <a:alpha val="43137"/>
                    </a:srgbClr>
                  </a:outerShdw>
                </a:effectLst>
                <a:latin typeface="+mj-ea"/>
                <a:ea typeface="+mj-ea"/>
                <a:sym typeface="+mn-ea"/>
              </a:rPr>
              <a:t>Html基础</a:t>
            </a:r>
            <a:endParaRPr lang="zh-CN" altLang="en-US" sz="32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站点的创建</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02410"/>
            <a:ext cx="10788015" cy="5077460"/>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1)站点的作用</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r>
              <a:rPr lang="zh-CN" altLang="en-US">
                <a:solidFill>
                  <a:schemeClr val="bg1"/>
                </a:solidFill>
              </a:rPr>
              <a:t>  A/ 用来归纳一个网站上所有的网页、素材以及他们之间的联系      B/ 规划网站的所有内容和代码 整合资源</a:t>
            </a:r>
            <a:endParaRPr lang="zh-CN" altLang="en-US">
              <a:solidFill>
                <a:schemeClr val="bg1"/>
              </a:solidFill>
            </a:endParaRPr>
          </a:p>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2)创建站点的步骤</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r>
              <a:rPr lang="zh-CN" altLang="en-US">
                <a:solidFill>
                  <a:schemeClr val="bg1"/>
                </a:solidFill>
              </a:rPr>
              <a:t>   创建网页所需各个文件夹 css、js、images、html、font</a:t>
            </a:r>
            <a:endParaRPr lang="zh-CN" altLang="en-US">
              <a:solidFill>
                <a:schemeClr val="bg1"/>
              </a:solidFill>
            </a:endParaRPr>
          </a:p>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3)文件的命名规则</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r>
              <a:rPr lang="zh-CN" altLang="en-US">
                <a:solidFill>
                  <a:schemeClr val="bg1"/>
                </a:solidFill>
              </a:rPr>
              <a:t>   A/ 件命名规则：用英文，不用中文</a:t>
            </a:r>
            <a:endParaRPr lang="zh-CN" altLang="en-US">
              <a:solidFill>
                <a:schemeClr val="bg1"/>
              </a:solidFill>
            </a:endParaRPr>
          </a:p>
          <a:p>
            <a:pPr>
              <a:lnSpc>
                <a:spcPct val="200000"/>
              </a:lnSpc>
            </a:pPr>
            <a:r>
              <a:rPr lang="zh-CN" altLang="en-US">
                <a:solidFill>
                  <a:schemeClr val="bg1"/>
                </a:solidFill>
              </a:rPr>
              <a:t>   B/ 名称全部用大小写英文字母、数字、下划线的组合，其中不得包含汉字、空格和特殊字符；必须以英文字母开头。@#￥%……！ </a:t>
            </a:r>
            <a:endParaRPr lang="zh-CN" altLang="en-US">
              <a:solidFill>
                <a:schemeClr val="bg1"/>
              </a:solidFill>
            </a:endParaRPr>
          </a:p>
          <a:p>
            <a:pPr>
              <a:lnSpc>
                <a:spcPct val="200000"/>
              </a:lnSpc>
            </a:pPr>
            <a:r>
              <a:rPr lang="zh-CN" altLang="en-US">
                <a:solidFill>
                  <a:schemeClr val="bg1"/>
                </a:solidFill>
              </a:rPr>
              <a:t>    C/ 网站的首页必须命名为index.html不建议使用shouye.html</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5" name="TextBox 4"/>
          <p:cNvSpPr txBox="1"/>
          <p:nvPr/>
        </p:nvSpPr>
        <p:spPr>
          <a:xfrm>
            <a:off x="646430" y="687070"/>
            <a:ext cx="9937750" cy="521970"/>
          </a:xfrm>
          <a:prstGeom prst="rect">
            <a:avLst/>
          </a:prstGeom>
          <a:noFill/>
        </p:spPr>
        <p:txBody>
          <a:bodyPr wrap="square" rtlCol="0">
            <a:spAutoFit/>
          </a:bodyPr>
          <a:p>
            <a:r>
              <a:rPr lang="zh-CN" altLang="en-US" sz="2800" dirty="0" smtClean="0">
                <a:solidFill>
                  <a:schemeClr val="bg1"/>
                </a:solidFill>
                <a:sym typeface="+mn-ea"/>
              </a:rPr>
              <a:t>浏览器内核</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499110" y="3441700"/>
            <a:ext cx="10788015" cy="3138170"/>
          </a:xfrm>
          <a:prstGeom prst="rect">
            <a:avLst/>
          </a:prstGeom>
          <a:noFill/>
        </p:spPr>
        <p:txBody>
          <a:bodyPr wrap="square" rtlCol="0">
            <a:spAutoFit/>
          </a:bodyPr>
          <a:p>
            <a:pPr>
              <a:lnSpc>
                <a:spcPct val="150000"/>
              </a:lnSpc>
            </a:pPr>
            <a:r>
              <a:rPr lang="zh-CN" altLang="en-US">
                <a:solidFill>
                  <a:schemeClr val="bg1"/>
                </a:solidFill>
              </a:rPr>
              <a:t>主流浏览器                              浏览器内核</a:t>
            </a:r>
            <a:r>
              <a:rPr lang="en-US" altLang="zh-CN">
                <a:solidFill>
                  <a:schemeClr val="bg1"/>
                </a:solidFill>
              </a:rPr>
              <a:t>		</a:t>
            </a:r>
            <a:r>
              <a:rPr lang="zh-CN" altLang="en-US">
                <a:solidFill>
                  <a:schemeClr val="bg1"/>
                </a:solidFill>
              </a:rPr>
              <a:t>代表</a:t>
            </a:r>
            <a:r>
              <a:rPr lang="zh-CN" altLang="en-US">
                <a:solidFill>
                  <a:schemeClr val="bg1"/>
                </a:solidFill>
              </a:rPr>
              <a:t>浏览器</a:t>
            </a:r>
            <a:endParaRPr lang="zh-CN" altLang="en-US">
              <a:solidFill>
                <a:schemeClr val="bg1"/>
              </a:solidFill>
            </a:endParaRPr>
          </a:p>
          <a:p>
            <a:pPr>
              <a:lnSpc>
                <a:spcPct val="150000"/>
              </a:lnSpc>
            </a:pPr>
            <a:r>
              <a:rPr lang="zh-CN" altLang="en-US">
                <a:solidFill>
                  <a:schemeClr val="bg1"/>
                </a:solidFill>
              </a:rPr>
              <a:t>IE                                                    trident                                       IE、傲游、世界之窗浏览器</a:t>
            </a:r>
            <a:endParaRPr lang="zh-CN" altLang="en-US">
              <a:solidFill>
                <a:schemeClr val="bg1"/>
              </a:solidFill>
            </a:endParaRPr>
          </a:p>
          <a:p>
            <a:pPr>
              <a:lnSpc>
                <a:spcPct val="150000"/>
              </a:lnSpc>
            </a:pPr>
            <a:r>
              <a:rPr lang="zh-CN" altLang="en-US">
                <a:solidFill>
                  <a:schemeClr val="bg1"/>
                </a:solidFill>
              </a:rPr>
              <a:t>Chrome                                         webkit/blink                             </a:t>
            </a:r>
            <a:r>
              <a:rPr lang="zh-CN" altLang="en-US">
                <a:solidFill>
                  <a:schemeClr val="bg1"/>
                </a:solidFill>
                <a:sym typeface="+mn-ea"/>
              </a:rPr>
              <a:t>Chrome</a:t>
            </a:r>
            <a:endParaRPr lang="zh-CN" altLang="en-US">
              <a:solidFill>
                <a:schemeClr val="bg1"/>
              </a:solidFill>
            </a:endParaRPr>
          </a:p>
          <a:p>
            <a:pPr>
              <a:lnSpc>
                <a:spcPct val="150000"/>
              </a:lnSpc>
            </a:pPr>
            <a:r>
              <a:rPr lang="zh-CN" altLang="en-US">
                <a:solidFill>
                  <a:schemeClr val="bg1"/>
                </a:solidFill>
              </a:rPr>
              <a:t>firefox                                            Gecko                                         </a:t>
            </a:r>
            <a:r>
              <a:rPr lang="zh-CN" altLang="en-US">
                <a:solidFill>
                  <a:schemeClr val="bg1"/>
                </a:solidFill>
                <a:sym typeface="+mn-ea"/>
              </a:rPr>
              <a:t>Netscape，Mazilla Firefox</a:t>
            </a:r>
            <a:endParaRPr lang="zh-CN" altLang="en-US">
              <a:solidFill>
                <a:schemeClr val="bg1"/>
              </a:solidFill>
            </a:endParaRPr>
          </a:p>
          <a:p>
            <a:pPr>
              <a:lnSpc>
                <a:spcPct val="150000"/>
              </a:lnSpc>
            </a:pPr>
            <a:r>
              <a:rPr lang="zh-CN" altLang="en-US">
                <a:solidFill>
                  <a:schemeClr val="bg1"/>
                </a:solidFill>
              </a:rPr>
              <a:t>Opera                                             presto                                         Opera</a:t>
            </a:r>
            <a:endParaRPr lang="zh-CN" altLang="en-US">
              <a:solidFill>
                <a:schemeClr val="bg1"/>
              </a:solidFill>
            </a:endParaRPr>
          </a:p>
          <a:p>
            <a:pPr>
              <a:lnSpc>
                <a:spcPct val="150000"/>
              </a:lnSpc>
            </a:pPr>
            <a:r>
              <a:rPr lang="zh-CN" altLang="en-US">
                <a:solidFill>
                  <a:schemeClr val="bg1"/>
                </a:solidFill>
              </a:rPr>
              <a:t>Safari                                              webkit                                         Safari，Chrome</a:t>
            </a:r>
            <a:endParaRPr lang="zh-CN" altLang="en-US">
              <a:solidFill>
                <a:schemeClr val="bg1"/>
              </a:solidFill>
            </a:endParaRPr>
          </a:p>
          <a:p>
            <a:pPr>
              <a:lnSpc>
                <a:spcPct val="200000"/>
              </a:lnSpc>
            </a:pPr>
            <a:endParaRPr lang="zh-CN" altLang="en-US">
              <a:solidFill>
                <a:schemeClr val="bg1"/>
              </a:solidFill>
            </a:endParaRPr>
          </a:p>
        </p:txBody>
      </p:sp>
      <p:sp>
        <p:nvSpPr>
          <p:cNvPr id="7" name="文本框 6"/>
          <p:cNvSpPr txBox="1"/>
          <p:nvPr/>
        </p:nvSpPr>
        <p:spPr>
          <a:xfrm>
            <a:off x="464820" y="1652270"/>
            <a:ext cx="10822940" cy="1755140"/>
          </a:xfrm>
          <a:prstGeom prst="rect">
            <a:avLst/>
          </a:prstGeom>
          <a:noFill/>
        </p:spPr>
        <p:txBody>
          <a:bodyPr wrap="square" rtlCol="0">
            <a:spAutoFit/>
          </a:bodyPr>
          <a:p>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什么是浏览器内核：</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zh-CN" altLang="en-US"/>
          </a:p>
          <a:p>
            <a:pPr>
              <a:lnSpc>
                <a:spcPct val="130000"/>
              </a:lnSpc>
            </a:pPr>
            <a:r>
              <a:rPr lang="zh-CN" altLang="en-US">
                <a:solidFill>
                  <a:schemeClr val="bg1"/>
                </a:solidFill>
              </a:rPr>
              <a:t>浏览器内核即</a:t>
            </a:r>
            <a:r>
              <a:rPr lang="en-US" altLang="zh-CN">
                <a:solidFill>
                  <a:schemeClr val="bg1"/>
                </a:solidFill>
              </a:rPr>
              <a:t>“</a:t>
            </a:r>
            <a:r>
              <a:rPr lang="zh-CN" altLang="en-US">
                <a:solidFill>
                  <a:schemeClr val="bg1"/>
                </a:solidFill>
              </a:rPr>
              <a:t>渲染引擎</a:t>
            </a:r>
            <a:r>
              <a:rPr lang="en-US" altLang="zh-CN">
                <a:solidFill>
                  <a:schemeClr val="bg1"/>
                </a:solidFill>
              </a:rPr>
              <a:t>”</a:t>
            </a:r>
            <a:r>
              <a:rPr lang="zh-CN" altLang="en-US">
                <a:solidFill>
                  <a:schemeClr val="bg1"/>
                </a:solidFill>
              </a:rPr>
              <a:t>。</a:t>
            </a:r>
            <a:r>
              <a:rPr lang="zh-CN" altLang="en-US">
                <a:solidFill>
                  <a:schemeClr val="bg1"/>
                </a:solidFill>
              </a:rPr>
              <a:t>渲染引擎决定了浏览器如何显示网页的内容以及页面的格式信息。不同的浏览器内核对网页编写语法的解释也有不同，因此同一网页在不同的内核的浏览器里的渲染（显示）效果也可能不同，这也是网页编写者需要在不同内核的浏览器中测试网页显示效果的原因。</a:t>
            </a:r>
            <a:endParaRPr lang="zh-CN" alt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3</a:t>
            </a:r>
            <a:r>
              <a:rPr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、HTML的基本语法</a:t>
            </a:r>
            <a:endParaRPr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HTML的基本语法</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02410"/>
            <a:ext cx="10788015" cy="5077460"/>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1)&lt;常规标记&gt;</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r>
              <a:rPr lang="zh-CN" altLang="en-US">
                <a:solidFill>
                  <a:schemeClr val="bg1"/>
                </a:solidFill>
              </a:rPr>
              <a:t>     &lt;标记 属性=“属性值” 属性=“属性值”&gt;&lt;/标记&gt; 双标记</a:t>
            </a:r>
            <a:endParaRPr lang="zh-CN" altLang="en-US">
              <a:solidFill>
                <a:schemeClr val="bg1"/>
              </a:solidFill>
            </a:endParaRPr>
          </a:p>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2)空标记 、单标记</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r>
              <a:rPr lang="zh-CN" altLang="en-US">
                <a:solidFill>
                  <a:schemeClr val="bg1"/>
                </a:solidFill>
              </a:rPr>
              <a:t>     &lt;标记 属性=“属性值” /&gt;</a:t>
            </a:r>
            <a:endParaRPr lang="zh-CN" altLang="en-US">
              <a:solidFill>
                <a:schemeClr val="bg1"/>
              </a:solidFill>
            </a:endParaRPr>
          </a:p>
          <a:p>
            <a:pPr lvl="0">
              <a:lnSpc>
                <a:spcPct val="200000"/>
              </a:lnSpc>
            </a:pPr>
            <a:r>
              <a:rPr lang="zh-CN" altLang="en-US">
                <a:solidFill>
                  <a:schemeClr val="bg1"/>
                </a:solidFill>
              </a:rPr>
              <a:t>说明：</a:t>
            </a:r>
            <a:endParaRPr lang="zh-CN" altLang="en-US">
              <a:solidFill>
                <a:schemeClr val="bg1"/>
              </a:solidFill>
            </a:endParaRPr>
          </a:p>
          <a:p>
            <a:pPr lvl="0">
              <a:lnSpc>
                <a:spcPct val="200000"/>
              </a:lnSpc>
            </a:pPr>
            <a:r>
              <a:rPr lang="zh-CN" altLang="en-US">
                <a:solidFill>
                  <a:schemeClr val="bg1"/>
                </a:solidFill>
              </a:rPr>
              <a:t>1.写在&lt;&gt;中的第一个单词叫做标记，标签，元素。</a:t>
            </a:r>
            <a:endParaRPr lang="zh-CN" altLang="en-US">
              <a:solidFill>
                <a:schemeClr val="bg1"/>
              </a:solidFill>
            </a:endParaRPr>
          </a:p>
          <a:p>
            <a:pPr lvl="0">
              <a:lnSpc>
                <a:spcPct val="200000"/>
              </a:lnSpc>
            </a:pPr>
            <a:r>
              <a:rPr lang="zh-CN" altLang="en-US">
                <a:solidFill>
                  <a:schemeClr val="bg1"/>
                </a:solidFill>
              </a:rPr>
              <a:t>2.标记和属性用空格隔开，属性和属性值用等号连接，属性值必须放在“”号内。</a:t>
            </a:r>
            <a:endParaRPr lang="zh-CN" altLang="en-US">
              <a:solidFill>
                <a:schemeClr val="bg1"/>
              </a:solidFill>
            </a:endParaRPr>
          </a:p>
          <a:p>
            <a:pPr lvl="0">
              <a:lnSpc>
                <a:spcPct val="200000"/>
              </a:lnSpc>
            </a:pPr>
            <a:r>
              <a:rPr lang="zh-CN" altLang="en-US">
                <a:solidFill>
                  <a:schemeClr val="bg1"/>
                </a:solidFill>
              </a:rPr>
              <a:t>3.一个标记可以没有属性也可以有多个属性，属性和属性之间不分先后顺序。</a:t>
            </a:r>
            <a:endParaRPr lang="zh-CN" altLang="en-US">
              <a:solidFill>
                <a:schemeClr val="bg1"/>
              </a:solidFill>
            </a:endParaRPr>
          </a:p>
          <a:p>
            <a:pPr lvl="0">
              <a:lnSpc>
                <a:spcPct val="200000"/>
              </a:lnSpc>
            </a:pPr>
            <a:r>
              <a:rPr lang="zh-CN" altLang="en-US">
                <a:solidFill>
                  <a:schemeClr val="bg1"/>
                </a:solidFill>
              </a:rPr>
              <a:t>4.空标记没有结束标签，用“/”代替。</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4</a:t>
            </a:r>
            <a:r>
              <a:rPr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、HTML</a:t>
            </a:r>
            <a:r>
              <a:rPr lang="zh-CN"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常用的标记</a:t>
            </a:r>
            <a:endParaRPr lang="zh-CN"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799465" y="1419225"/>
            <a:ext cx="4417695" cy="5077460"/>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1、文本标题（h1-h6） </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0">
              <a:lnSpc>
                <a:spcPct val="200000"/>
              </a:lnSpc>
            </a:pPr>
            <a:r>
              <a:rPr lang="zh-CN" altLang="en-US">
                <a:solidFill>
                  <a:schemeClr val="bg1"/>
                </a:solidFill>
              </a:rPr>
              <a:t>&lt;h1&gt;最重要的标题H1&lt;/h1&gt; </a:t>
            </a:r>
            <a:endParaRPr lang="zh-CN" altLang="en-US">
              <a:solidFill>
                <a:schemeClr val="bg1"/>
              </a:solidFill>
            </a:endParaRPr>
          </a:p>
          <a:p>
            <a:pPr lvl="0">
              <a:lnSpc>
                <a:spcPct val="200000"/>
              </a:lnSpc>
            </a:pPr>
            <a:r>
              <a:rPr lang="zh-CN" altLang="en-US">
                <a:solidFill>
                  <a:schemeClr val="bg1"/>
                </a:solidFill>
              </a:rPr>
              <a:t>&lt;h2&gt;次要栏目或标题-小标题H2&lt;/h2&gt; </a:t>
            </a:r>
            <a:endParaRPr lang="zh-CN" altLang="en-US">
              <a:solidFill>
                <a:schemeClr val="bg1"/>
              </a:solidFill>
            </a:endParaRPr>
          </a:p>
          <a:p>
            <a:pPr lvl="0">
              <a:lnSpc>
                <a:spcPct val="200000"/>
              </a:lnSpc>
            </a:pPr>
            <a:r>
              <a:rPr lang="zh-CN" altLang="en-US">
                <a:solidFill>
                  <a:schemeClr val="bg1"/>
                </a:solidFill>
              </a:rPr>
              <a:t>&lt;h3&gt;再次要栏目或分类小标题H3&lt;/h3&gt; </a:t>
            </a:r>
            <a:endParaRPr lang="zh-CN" altLang="en-US">
              <a:solidFill>
                <a:schemeClr val="bg1"/>
              </a:solidFill>
            </a:endParaRPr>
          </a:p>
          <a:p>
            <a:pPr lvl="0">
              <a:lnSpc>
                <a:spcPct val="200000"/>
              </a:lnSpc>
            </a:pPr>
            <a:r>
              <a:rPr lang="zh-CN" altLang="en-US">
                <a:solidFill>
                  <a:schemeClr val="bg1"/>
                </a:solidFill>
              </a:rPr>
              <a:t>&lt;h4&gt;文中分类小标题H4&lt;/h4&gt; </a:t>
            </a:r>
            <a:endParaRPr lang="zh-CN" altLang="en-US">
              <a:solidFill>
                <a:schemeClr val="bg1"/>
              </a:solidFill>
            </a:endParaRPr>
          </a:p>
          <a:p>
            <a:pPr lvl="0">
              <a:lnSpc>
                <a:spcPct val="200000"/>
              </a:lnSpc>
            </a:pPr>
            <a:r>
              <a:rPr lang="zh-CN" altLang="en-US">
                <a:solidFill>
                  <a:schemeClr val="bg1"/>
                </a:solidFill>
              </a:rPr>
              <a:t>&lt;h5&gt;五级标题&lt;/h5&gt;</a:t>
            </a:r>
            <a:endParaRPr lang="zh-CN" altLang="en-US">
              <a:solidFill>
                <a:schemeClr val="bg1"/>
              </a:solidFill>
            </a:endParaRPr>
          </a:p>
          <a:p>
            <a:pPr lvl="0">
              <a:lnSpc>
                <a:spcPct val="200000"/>
              </a:lnSpc>
            </a:pPr>
            <a:r>
              <a:rPr lang="zh-CN" altLang="en-US">
                <a:solidFill>
                  <a:schemeClr val="bg1"/>
                </a:solidFill>
              </a:rPr>
              <a:t>&lt;h6&gt;六级标题&lt;/h6&gt;</a:t>
            </a:r>
            <a:endParaRPr lang="zh-CN" altLang="en-US">
              <a:solidFill>
                <a:schemeClr val="bg1"/>
              </a:solidFill>
            </a:endParaRPr>
          </a:p>
          <a:p>
            <a:pPr>
              <a:lnSpc>
                <a:spcPct val="200000"/>
              </a:lnSpc>
            </a:pPr>
            <a:r>
              <a:rPr lang="en-US" altLang="zh-C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2</a:t>
            </a: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、段落文本(p) </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0">
              <a:lnSpc>
                <a:spcPct val="200000"/>
              </a:lnSpc>
            </a:pPr>
            <a:r>
              <a:rPr lang="zh-CN" altLang="en-US">
                <a:solidFill>
                  <a:schemeClr val="bg1"/>
                </a:solidFill>
                <a:sym typeface="+mn-ea"/>
              </a:rPr>
              <a:t>&lt;p&gt;段落文本内容&lt;/p&gt;</a:t>
            </a:r>
            <a:endParaRPr lang="zh-CN" altLang="en-US">
              <a:solidFill>
                <a:schemeClr val="bg1"/>
              </a:solidFill>
            </a:endParaRPr>
          </a:p>
        </p:txBody>
      </p:sp>
      <p:sp>
        <p:nvSpPr>
          <p:cNvPr id="7" name="文本框 6"/>
          <p:cNvSpPr txBox="1"/>
          <p:nvPr/>
        </p:nvSpPr>
        <p:spPr>
          <a:xfrm>
            <a:off x="6618605" y="1502410"/>
            <a:ext cx="4417695" cy="5077460"/>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3、空格  </a:t>
            </a:r>
            <a:r>
              <a:rPr lang="zh-CN" altLang="en-US">
                <a:solidFill>
                  <a:schemeClr val="bg1"/>
                </a:solidFill>
              </a:rPr>
              <a:t> &amp;nbsp; </a:t>
            </a:r>
            <a:endParaRPr lang="zh-CN" altLang="en-US">
              <a:solidFill>
                <a:schemeClr val="bg1"/>
              </a:solidFill>
            </a:endParaRPr>
          </a:p>
          <a:p>
            <a:pPr lvl="0">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4、换行&lt;br /&gt;  </a:t>
            </a:r>
            <a:r>
              <a:rPr lang="zh-CN" altLang="en-US">
                <a:solidFill>
                  <a:schemeClr val="bg1"/>
                </a:solidFill>
              </a:rPr>
              <a:t>强制换行</a:t>
            </a:r>
            <a:endParaRPr lang="zh-CN" altLang="en-US">
              <a:solidFill>
                <a:schemeClr val="bg1"/>
              </a:solidFill>
            </a:endParaRPr>
          </a:p>
          <a:p>
            <a:pPr lvl="0">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5、加粗 </a:t>
            </a:r>
            <a:r>
              <a:rPr lang="zh-CN" altLang="en-US">
                <a:solidFill>
                  <a:schemeClr val="bg1"/>
                </a:solidFill>
              </a:rPr>
              <a:t>加粗有两个标记</a:t>
            </a:r>
            <a:endParaRPr lang="zh-CN" altLang="en-US">
              <a:solidFill>
                <a:schemeClr val="bg1"/>
              </a:solidFill>
            </a:endParaRPr>
          </a:p>
          <a:p>
            <a:pPr lvl="0">
              <a:lnSpc>
                <a:spcPct val="200000"/>
              </a:lnSpc>
            </a:pPr>
            <a:r>
              <a:rPr lang="zh-CN" altLang="en-US">
                <a:solidFill>
                  <a:schemeClr val="bg1"/>
                </a:solidFill>
              </a:rPr>
              <a:t>A、&lt;b&gt;加粗内容&lt;/b&gt;</a:t>
            </a:r>
            <a:endParaRPr lang="zh-CN" altLang="en-US">
              <a:solidFill>
                <a:schemeClr val="bg1"/>
              </a:solidFill>
            </a:endParaRPr>
          </a:p>
          <a:p>
            <a:pPr lvl="0">
              <a:lnSpc>
                <a:spcPct val="200000"/>
              </a:lnSpc>
            </a:pPr>
            <a:r>
              <a:rPr lang="zh-CN" altLang="en-US">
                <a:solidFill>
                  <a:schemeClr val="bg1"/>
                </a:solidFill>
              </a:rPr>
              <a:t>B、&lt;strong&gt;加粗内容&lt;/strong&gt;</a:t>
            </a:r>
            <a:endParaRPr lang="zh-CN" altLang="en-US">
              <a:solidFill>
                <a:schemeClr val="bg1"/>
              </a:solidFill>
            </a:endParaRPr>
          </a:p>
          <a:p>
            <a:pPr lvl="0">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6、倾斜    </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0">
              <a:lnSpc>
                <a:spcPct val="200000"/>
              </a:lnSpc>
            </a:pPr>
            <a:r>
              <a:rPr lang="zh-CN" altLang="en-US">
                <a:solidFill>
                  <a:schemeClr val="bg1"/>
                </a:solidFill>
              </a:rPr>
              <a:t>      &lt;em&gt;&lt;/em&gt; ,&lt;i&gt;&lt;/i&gt;</a:t>
            </a:r>
            <a:endParaRPr lang="zh-CN" altLang="en-US">
              <a:solidFill>
                <a:schemeClr val="bg1"/>
              </a:solidFill>
            </a:endParaRPr>
          </a:p>
          <a:p>
            <a:pPr lvl="0">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7、水平线</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0">
              <a:lnSpc>
                <a:spcPct val="200000"/>
              </a:lnSpc>
            </a:pPr>
            <a:r>
              <a:rPr lang="zh-CN" altLang="en-US">
                <a:solidFill>
                  <a:schemeClr val="bg1"/>
                </a:solidFill>
              </a:rPr>
              <a:t>&lt;hr /&gt;空标记</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50240" y="1701165"/>
            <a:ext cx="10788015" cy="4292600"/>
          </a:xfrm>
          <a:prstGeom prst="rect">
            <a:avLst/>
          </a:prstGeom>
          <a:noFill/>
        </p:spPr>
        <p:txBody>
          <a:bodyPr wrap="square" rtlCol="0">
            <a:spAutoFit/>
          </a:bodyPr>
          <a:p>
            <a:pPr>
              <a:lnSpc>
                <a:spcPct val="150000"/>
              </a:lnSpc>
            </a:pP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8、列表(ul,ol,dl)</a:t>
            </a:r>
            <a:endPar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endParaRPr lang="zh-CN" altLang="en-US">
              <a:solidFill>
                <a:schemeClr val="bg1"/>
              </a:solidFill>
            </a:endParaRPr>
          </a:p>
          <a:p>
            <a:pPr>
              <a:lnSpc>
                <a:spcPct val="200000"/>
              </a:lnSpc>
            </a:pPr>
            <a:r>
              <a:rPr lang="zh-CN" altLang="en-US">
                <a:solidFill>
                  <a:schemeClr val="bg1"/>
                </a:solidFill>
              </a:rPr>
              <a:t>*无序列表</a:t>
            </a:r>
            <a:endParaRPr lang="zh-CN" altLang="en-US">
              <a:solidFill>
                <a:schemeClr val="bg1"/>
              </a:solidFill>
            </a:endParaRPr>
          </a:p>
          <a:p>
            <a:pPr>
              <a:lnSpc>
                <a:spcPct val="200000"/>
              </a:lnSpc>
            </a:pPr>
            <a:r>
              <a:rPr lang="zh-CN" altLang="en-US">
                <a:solidFill>
                  <a:schemeClr val="bg1"/>
                </a:solidFill>
              </a:rPr>
              <a:t>&lt;ul&gt;(unordered list)</a:t>
            </a:r>
            <a:endParaRPr lang="zh-CN" altLang="en-US">
              <a:solidFill>
                <a:schemeClr val="bg1"/>
              </a:solidFill>
            </a:endParaRPr>
          </a:p>
          <a:p>
            <a:pPr>
              <a:lnSpc>
                <a:spcPct val="200000"/>
              </a:lnSpc>
            </a:pPr>
            <a:r>
              <a:rPr lang="zh-CN" altLang="en-US">
                <a:solidFill>
                  <a:schemeClr val="bg1"/>
                </a:solidFill>
              </a:rPr>
              <a:t>    &lt;li&gt;&lt;/li&gt;</a:t>
            </a:r>
            <a:endParaRPr lang="zh-CN" altLang="en-US">
              <a:solidFill>
                <a:schemeClr val="bg1"/>
              </a:solidFill>
            </a:endParaRPr>
          </a:p>
          <a:p>
            <a:pPr>
              <a:lnSpc>
                <a:spcPct val="200000"/>
              </a:lnSpc>
            </a:pPr>
            <a:r>
              <a:rPr lang="zh-CN" altLang="en-US">
                <a:solidFill>
                  <a:schemeClr val="bg1"/>
                </a:solidFill>
              </a:rPr>
              <a:t>    &lt;li&gt;&lt;/li&gt;</a:t>
            </a:r>
            <a:endParaRPr lang="zh-CN" altLang="en-US">
              <a:solidFill>
                <a:schemeClr val="bg1"/>
              </a:solidFill>
            </a:endParaRPr>
          </a:p>
          <a:p>
            <a:pPr>
              <a:lnSpc>
                <a:spcPct val="200000"/>
              </a:lnSpc>
            </a:pPr>
            <a:r>
              <a:rPr lang="en-US" altLang="zh-CN">
                <a:solidFill>
                  <a:schemeClr val="bg1"/>
                </a:solidFill>
              </a:rPr>
              <a:t>&lt;/ul&gt;</a:t>
            </a:r>
            <a:r>
              <a:rPr lang="zh-CN" altLang="en-US">
                <a:solidFill>
                  <a:schemeClr val="bg1"/>
                </a:solidFill>
              </a:rPr>
              <a:t> </a:t>
            </a:r>
            <a:endParaRPr lang="zh-CN" altLang="en-US">
              <a:solidFill>
                <a:schemeClr val="bg1"/>
              </a:solidFill>
            </a:endParaRPr>
          </a:p>
          <a:p>
            <a:pPr>
              <a:lnSpc>
                <a:spcPct val="150000"/>
              </a:lnSpc>
            </a:pPr>
            <a:endParaRPr lang="zh-CN" altLang="en-US">
              <a:solidFill>
                <a:schemeClr val="bg1"/>
              </a:solidFill>
            </a:endParaRPr>
          </a:p>
        </p:txBody>
      </p:sp>
      <p:sp>
        <p:nvSpPr>
          <p:cNvPr id="7" name="文本框 6"/>
          <p:cNvSpPr txBox="1"/>
          <p:nvPr/>
        </p:nvSpPr>
        <p:spPr>
          <a:xfrm>
            <a:off x="3989070" y="2576830"/>
            <a:ext cx="2943860" cy="2861310"/>
          </a:xfrm>
          <a:prstGeom prst="rect">
            <a:avLst/>
          </a:prstGeom>
          <a:noFill/>
        </p:spPr>
        <p:txBody>
          <a:bodyPr wrap="square" rtlCol="0">
            <a:spAutoFit/>
          </a:bodyPr>
          <a:p>
            <a:pPr>
              <a:lnSpc>
                <a:spcPct val="200000"/>
              </a:lnSpc>
            </a:pPr>
            <a:r>
              <a:rPr lang="zh-CN" altLang="en-US">
                <a:solidFill>
                  <a:schemeClr val="bg1"/>
                </a:solidFill>
              </a:rPr>
              <a:t>*有序列表</a:t>
            </a:r>
            <a:endParaRPr lang="zh-CN" altLang="en-US">
              <a:solidFill>
                <a:schemeClr val="bg1"/>
              </a:solidFill>
            </a:endParaRPr>
          </a:p>
          <a:p>
            <a:pPr>
              <a:lnSpc>
                <a:spcPct val="200000"/>
              </a:lnSpc>
            </a:pPr>
            <a:r>
              <a:rPr lang="zh-CN" altLang="en-US">
                <a:solidFill>
                  <a:schemeClr val="bg1"/>
                </a:solidFill>
              </a:rPr>
              <a:t>&lt;ol &gt;(ordered list)</a:t>
            </a:r>
            <a:endParaRPr lang="zh-CN" altLang="en-US">
              <a:solidFill>
                <a:schemeClr val="bg1"/>
              </a:solidFill>
            </a:endParaRPr>
          </a:p>
          <a:p>
            <a:pPr>
              <a:lnSpc>
                <a:spcPct val="200000"/>
              </a:lnSpc>
            </a:pPr>
            <a:r>
              <a:rPr lang="zh-CN" altLang="en-US">
                <a:solidFill>
                  <a:schemeClr val="bg1"/>
                </a:solidFill>
              </a:rPr>
              <a:t>     &lt;li&gt;&lt;/li&gt;</a:t>
            </a:r>
            <a:endParaRPr lang="zh-CN" altLang="en-US">
              <a:solidFill>
                <a:schemeClr val="bg1"/>
              </a:solidFill>
            </a:endParaRPr>
          </a:p>
          <a:p>
            <a:pPr>
              <a:lnSpc>
                <a:spcPct val="200000"/>
              </a:lnSpc>
            </a:pPr>
            <a:r>
              <a:rPr lang="zh-CN" altLang="en-US">
                <a:solidFill>
                  <a:schemeClr val="bg1"/>
                </a:solidFill>
              </a:rPr>
              <a:t>     &lt;li&gt;&lt;/li&gt;</a:t>
            </a:r>
            <a:endParaRPr lang="zh-CN" altLang="en-US">
              <a:solidFill>
                <a:schemeClr val="bg1"/>
              </a:solidFill>
            </a:endParaRPr>
          </a:p>
          <a:p>
            <a:pPr>
              <a:lnSpc>
                <a:spcPct val="200000"/>
              </a:lnSpc>
            </a:pPr>
            <a:r>
              <a:rPr lang="en-US" altLang="zh-CN">
                <a:solidFill>
                  <a:schemeClr val="bg1"/>
                </a:solidFill>
              </a:rPr>
              <a:t>&lt;/ol&gt;</a:t>
            </a:r>
            <a:endParaRPr lang="en-US" altLang="zh-CN">
              <a:solidFill>
                <a:schemeClr val="bg1"/>
              </a:solidFill>
            </a:endParaRPr>
          </a:p>
        </p:txBody>
      </p:sp>
      <p:sp>
        <p:nvSpPr>
          <p:cNvPr id="8" name="文本框 7"/>
          <p:cNvSpPr txBox="1"/>
          <p:nvPr/>
        </p:nvSpPr>
        <p:spPr>
          <a:xfrm>
            <a:off x="7321550" y="2576830"/>
            <a:ext cx="4366260" cy="2861310"/>
          </a:xfrm>
          <a:prstGeom prst="rect">
            <a:avLst/>
          </a:prstGeom>
          <a:noFill/>
        </p:spPr>
        <p:txBody>
          <a:bodyPr wrap="square" rtlCol="0">
            <a:spAutoFit/>
          </a:bodyPr>
          <a:p>
            <a:pPr>
              <a:lnSpc>
                <a:spcPct val="200000"/>
              </a:lnSpc>
            </a:pPr>
            <a:r>
              <a:rPr lang="zh-CN" altLang="en-US">
                <a:solidFill>
                  <a:schemeClr val="bg1"/>
                </a:solidFill>
              </a:rPr>
              <a:t>*自定义列表</a:t>
            </a:r>
            <a:endParaRPr lang="zh-CN" altLang="en-US">
              <a:solidFill>
                <a:schemeClr val="bg1"/>
              </a:solidFill>
            </a:endParaRPr>
          </a:p>
          <a:p>
            <a:pPr>
              <a:lnSpc>
                <a:spcPct val="200000"/>
              </a:lnSpc>
            </a:pPr>
            <a:r>
              <a:rPr lang="zh-CN" altLang="en-US">
                <a:solidFill>
                  <a:schemeClr val="bg1"/>
                </a:solidFill>
              </a:rPr>
              <a:t>&lt;dl&gt;(definition list)</a:t>
            </a:r>
            <a:endParaRPr lang="zh-CN" altLang="en-US">
              <a:solidFill>
                <a:schemeClr val="bg1"/>
              </a:solidFill>
            </a:endParaRPr>
          </a:p>
          <a:p>
            <a:pPr>
              <a:lnSpc>
                <a:spcPct val="200000"/>
              </a:lnSpc>
            </a:pPr>
            <a:r>
              <a:rPr lang="zh-CN" altLang="en-US">
                <a:solidFill>
                  <a:schemeClr val="bg1"/>
                </a:solidFill>
              </a:rPr>
              <a:t>     &lt;dt&gt;名词&lt;/dt&gt;</a:t>
            </a:r>
            <a:endParaRPr lang="zh-CN" altLang="en-US">
              <a:solidFill>
                <a:schemeClr val="bg1"/>
              </a:solidFill>
            </a:endParaRPr>
          </a:p>
          <a:p>
            <a:pPr>
              <a:lnSpc>
                <a:spcPct val="200000"/>
              </a:lnSpc>
            </a:pPr>
            <a:r>
              <a:rPr lang="zh-CN" altLang="en-US">
                <a:solidFill>
                  <a:schemeClr val="bg1"/>
                </a:solidFill>
              </a:rPr>
              <a:t>     &lt;dd&gt;解释&lt;/dd&gt;</a:t>
            </a:r>
            <a:r>
              <a:rPr lang="zh-CN" altLang="en-US">
                <a:solidFill>
                  <a:schemeClr val="bg1"/>
                </a:solidFill>
                <a:sym typeface="+mn-ea"/>
              </a:rPr>
              <a:t>(definition description）</a:t>
            </a:r>
            <a:endParaRPr lang="zh-CN" altLang="en-US">
              <a:solidFill>
                <a:schemeClr val="bg1"/>
              </a:solidFill>
            </a:endParaRPr>
          </a:p>
          <a:p>
            <a:pPr>
              <a:lnSpc>
                <a:spcPct val="200000"/>
              </a:lnSpc>
            </a:pPr>
            <a:r>
              <a:rPr lang="en-US" altLang="zh-CN">
                <a:solidFill>
                  <a:schemeClr val="bg1"/>
                </a:solidFill>
              </a:rPr>
              <a:t>&lt;/dl&gt;</a:t>
            </a:r>
            <a:endParaRPr lang="en-US" altLang="zh-CN">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80515"/>
            <a:ext cx="10788015" cy="4323080"/>
          </a:xfrm>
          <a:prstGeom prst="rect">
            <a:avLst/>
          </a:prstGeom>
          <a:noFill/>
        </p:spPr>
        <p:txBody>
          <a:bodyPr wrap="square" rtlCol="0">
            <a:spAutoFit/>
          </a:bodyPr>
          <a:p>
            <a:pPr>
              <a:lnSpc>
                <a:spcPct val="250000"/>
              </a:lnSpc>
            </a:pPr>
            <a:r>
              <a:rPr lang="en-US" altLang="zh-CN"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68000" endA="300" endPos="35500" dir="5400000" sy="-90000" algn="bl" rotWithShape="0"/>
                </a:effectLst>
              </a:rPr>
              <a:t>9</a:t>
            </a: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68000" endA="300" endPos="35500" dir="5400000" sy="-90000" algn="bl" rotWithShape="0"/>
                </a:effectLst>
              </a:rPr>
              <a:t>、插入图片</a:t>
            </a:r>
            <a:endPar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68000" endA="300" endPos="35500" dir="5400000" sy="-90000" algn="bl" rotWithShape="0"/>
              </a:effectLst>
            </a:endParaRPr>
          </a:p>
          <a:p>
            <a:pPr indent="457200" fontAlgn="auto">
              <a:lnSpc>
                <a:spcPct val="250000"/>
              </a:lnSpc>
              <a:extLst>
                <a:ext uri="{35155182-B16C-46BC-9424-99874614C6A1}">
                  <wpsdc:indentchars xmlns:wpsdc="http://www.wps.cn/officeDocument/2017/drawingmlCustomData" val="200" checksum="59296752"/>
                </a:ext>
              </a:extLst>
            </a:pPr>
            <a:r>
              <a:rPr lang="zh-CN" altLang="en-US">
                <a:solidFill>
                  <a:schemeClr val="bg1"/>
                </a:solidFill>
              </a:rPr>
              <a:t>&lt;img src="目标文件路径及全称" alt="图片替换文本" title="图片标题" /&gt;</a:t>
            </a:r>
            <a:endParaRPr lang="zh-CN" altLang="en-US">
              <a:solidFill>
                <a:schemeClr val="bg1"/>
              </a:solidFill>
            </a:endParaRPr>
          </a:p>
          <a:p>
            <a:pPr indent="457200" fontAlgn="auto">
              <a:lnSpc>
                <a:spcPct val="200000"/>
              </a:lnSpc>
              <a:extLst>
                <a:ext uri="{35155182-B16C-46BC-9424-99874614C6A1}">
                  <wpsdc:indentchars xmlns:wpsdc="http://www.wps.cn/officeDocument/2017/drawingmlCustomData" val="200" checksum="59296752"/>
                </a:ext>
              </a:extLst>
            </a:pPr>
            <a:r>
              <a:rPr lang="zh-CN" altLang="en-US">
                <a:solidFill>
                  <a:schemeClr val="bg1"/>
                </a:solidFill>
              </a:rPr>
              <a:t>注:所要插入的图片必须放在站点下</a:t>
            </a:r>
            <a:endParaRPr lang="zh-CN" altLang="en-US">
              <a:solidFill>
                <a:schemeClr val="bg1"/>
              </a:solidFill>
            </a:endParaRPr>
          </a:p>
          <a:p>
            <a:pPr marL="342900" indent="457200" fontAlgn="auto">
              <a:lnSpc>
                <a:spcPct val="200000"/>
              </a:lnSpc>
              <a:buFont typeface="+mj-ea"/>
              <a:buAutoNum type="circleNumDbPlain"/>
              <a:extLst>
                <a:ext uri="{35155182-B16C-46BC-9424-99874614C6A1}">
                  <wpsdc:indentchars xmlns:wpsdc="http://www.wps.cn/officeDocument/2017/drawingmlCustomData" val="200" checksum="59296752"/>
                </a:ext>
              </a:extLst>
            </a:pPr>
            <a:r>
              <a:rPr lang="zh-CN" altLang="en-US">
                <a:solidFill>
                  <a:schemeClr val="bg1"/>
                </a:solidFill>
              </a:rPr>
              <a:t>title的作用: 在你鼠标悬停在该图片上时显示一个小提示，鼠标离开就没有了，HTML的绝大多数标签都支持title属性，title属性就是专门做提示信息的</a:t>
            </a:r>
            <a:endParaRPr lang="zh-CN" altLang="en-US">
              <a:solidFill>
                <a:schemeClr val="bg1"/>
              </a:solidFill>
            </a:endParaRPr>
          </a:p>
          <a:p>
            <a:pPr marL="342900" indent="457200" fontAlgn="auto">
              <a:lnSpc>
                <a:spcPct val="200000"/>
              </a:lnSpc>
              <a:buFont typeface="+mj-ea"/>
              <a:buAutoNum type="circleNumDbPlain"/>
              <a:extLst>
                <a:ext uri="{35155182-B16C-46BC-9424-99874614C6A1}">
                  <wpsdc:indentchars xmlns:wpsdc="http://www.wps.cn/officeDocument/2017/drawingmlCustomData" val="200" checksum="59296752"/>
                </a:ext>
              </a:extLst>
            </a:pPr>
            <a:r>
              <a:rPr lang="zh-CN" altLang="en-US">
                <a:solidFill>
                  <a:schemeClr val="bg1"/>
                </a:solidFill>
              </a:rPr>
              <a:t>alt的作用:alt属性是在你的图片因为某种原因不能加载时在页面显示的提示信息，它会直接输出在原本加载图片的地方。</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50240" y="1637665"/>
            <a:ext cx="10801350" cy="3969385"/>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10、超链接的应用</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457200" fontAlgn="auto">
              <a:lnSpc>
                <a:spcPct val="200000"/>
              </a:lnSpc>
              <a:extLst>
                <a:ext uri="{35155182-B16C-46BC-9424-99874614C6A1}">
                  <wpsdc:indentchars xmlns:wpsdc="http://www.wps.cn/officeDocument/2017/drawingmlCustomData" val="200" checksum="59296752"/>
                </a:ext>
              </a:extLst>
            </a:pPr>
            <a:r>
              <a:rPr lang="zh-CN" altLang="en-US">
                <a:solidFill>
                  <a:schemeClr val="bg1"/>
                </a:solidFill>
              </a:rPr>
              <a:t>语法：</a:t>
            </a:r>
            <a:endParaRPr lang="zh-CN" altLang="en-US">
              <a:solidFill>
                <a:schemeClr val="bg1"/>
              </a:solidFill>
            </a:endParaRPr>
          </a:p>
          <a:p>
            <a:pPr indent="457200" fontAlgn="auto">
              <a:lnSpc>
                <a:spcPct val="200000"/>
              </a:lnSpc>
              <a:extLst>
                <a:ext uri="{35155182-B16C-46BC-9424-99874614C6A1}">
                  <wpsdc:indentchars xmlns:wpsdc="http://www.wps.cn/officeDocument/2017/drawingmlCustomData" val="200" checksum="59296752"/>
                </a:ext>
              </a:extLst>
            </a:pPr>
            <a:r>
              <a:rPr lang="zh-CN" altLang="en-US">
                <a:solidFill>
                  <a:schemeClr val="bg1"/>
                </a:solidFill>
              </a:rPr>
              <a:t>&lt;a href="目标文件路径及全称/连接地址" title="提示文本"&gt;链接文本/图片&lt;/a&gt;</a:t>
            </a:r>
            <a:endParaRPr lang="zh-CN" altLang="en-US">
              <a:solidFill>
                <a:schemeClr val="bg1"/>
              </a:solidFill>
            </a:endParaRPr>
          </a:p>
          <a:p>
            <a:pPr indent="457200" fontAlgn="auto">
              <a:lnSpc>
                <a:spcPct val="200000"/>
              </a:lnSpc>
              <a:extLst>
                <a:ext uri="{35155182-B16C-46BC-9424-99874614C6A1}">
                  <wpsdc:indentchars xmlns:wpsdc="http://www.wps.cn/officeDocument/2017/drawingmlCustomData" val="200" checksum="59296752"/>
                </a:ext>
              </a:extLst>
            </a:pPr>
            <a:r>
              <a:rPr lang="zh-CN" altLang="en-US">
                <a:solidFill>
                  <a:schemeClr val="bg1"/>
                </a:solidFill>
              </a:rPr>
              <a:t>&lt;a href="#"&gt;&lt;/a&gt;空链接</a:t>
            </a:r>
            <a:endParaRPr lang="zh-CN" altLang="en-US">
              <a:solidFill>
                <a:schemeClr val="bg1"/>
              </a:solidFill>
            </a:endParaRPr>
          </a:p>
          <a:p>
            <a:pPr indent="457200" fontAlgn="auto">
              <a:lnSpc>
                <a:spcPct val="200000"/>
              </a:lnSpc>
              <a:extLst>
                <a:ext uri="{35155182-B16C-46BC-9424-99874614C6A1}">
                  <wpsdc:indentchars xmlns:wpsdc="http://www.wps.cn/officeDocument/2017/drawingmlCustomData" val="200" checksum="59296752"/>
                </a:ext>
              </a:extLst>
            </a:pPr>
            <a:r>
              <a:rPr lang="zh-CN" altLang="en-US">
                <a:solidFill>
                  <a:schemeClr val="bg1"/>
                </a:solidFill>
              </a:rPr>
              <a:t>属性：target:页面打开方式，默认属性值_self。</a:t>
            </a:r>
            <a:endParaRPr lang="zh-CN" altLang="en-US">
              <a:solidFill>
                <a:schemeClr val="bg1"/>
              </a:solidFill>
            </a:endParaRPr>
          </a:p>
          <a:p>
            <a:pPr indent="457200" fontAlgn="auto">
              <a:lnSpc>
                <a:spcPct val="200000"/>
              </a:lnSpc>
              <a:extLst>
                <a:ext uri="{35155182-B16C-46BC-9424-99874614C6A1}">
                  <wpsdc:indentchars xmlns:wpsdc="http://www.wps.cn/officeDocument/2017/drawingmlCustomData" val="200" checksum="59296752"/>
                </a:ext>
              </a:extLst>
            </a:pPr>
            <a:r>
              <a:rPr lang="zh-CN" altLang="en-US">
                <a:solidFill>
                  <a:schemeClr val="bg1"/>
                </a:solidFill>
              </a:rPr>
              <a:t>属性值：_blank 新窗口打开</a:t>
            </a:r>
            <a:endParaRPr lang="zh-CN" altLang="en-US">
              <a:solidFill>
                <a:schemeClr val="bg1"/>
              </a:solidFill>
            </a:endParaRPr>
          </a:p>
          <a:p>
            <a:pPr indent="457200" fontAlgn="auto">
              <a:lnSpc>
                <a:spcPct val="200000"/>
              </a:lnSpc>
              <a:extLst>
                <a:ext uri="{35155182-B16C-46BC-9424-99874614C6A1}">
                  <wpsdc:indentchars xmlns:wpsdc="http://www.wps.cn/officeDocument/2017/drawingmlCustomData" val="200" checksum="59296752"/>
                </a:ext>
              </a:extLst>
            </a:pPr>
            <a:r>
              <a:rPr lang="zh-CN" altLang="en-US">
                <a:solidFill>
                  <a:schemeClr val="bg1"/>
                </a:solidFill>
              </a:rPr>
              <a:t>&lt;a href="#" </a:t>
            </a: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target="_blank"</a:t>
            </a:r>
            <a:r>
              <a:rPr lang="zh-CN" altLang="en-US">
                <a:solidFill>
                  <a:schemeClr val="bg1"/>
                </a:solidFill>
              </a:rPr>
              <a:t>&gt;新页面打开&lt;/a&gt;</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50240" y="1637665"/>
            <a:ext cx="10801350" cy="3969385"/>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11、div和span的用法</a:t>
            </a:r>
            <a:endParaRPr lang="zh-CN" altLang="en-US">
              <a:solidFill>
                <a:schemeClr val="bg1"/>
              </a:solidFill>
            </a:endParaRPr>
          </a:p>
          <a:p>
            <a:pPr lvl="1" indent="0" fontAlgn="auto">
              <a:lnSpc>
                <a:spcPct val="200000"/>
              </a:lnSpc>
              <a:buFont typeface="+mj-ea"/>
              <a:buNone/>
            </a:pPr>
            <a:r>
              <a:rPr lang="zh-CN" altLang="en-US">
                <a:solidFill>
                  <a:schemeClr val="bg1"/>
                </a:solidFill>
              </a:rPr>
              <a:t>&lt;div &gt;&lt;/div&gt;</a:t>
            </a:r>
            <a:endParaRPr lang="zh-CN" altLang="en-US">
              <a:solidFill>
                <a:schemeClr val="bg1"/>
              </a:solidFill>
            </a:endParaRPr>
          </a:p>
          <a:p>
            <a:pPr lvl="2" indent="0" fontAlgn="auto">
              <a:lnSpc>
                <a:spcPct val="200000"/>
              </a:lnSpc>
              <a:buFont typeface="+mj-ea"/>
              <a:buNone/>
            </a:pPr>
            <a:r>
              <a:rPr lang="zh-CN" altLang="en-US">
                <a:solidFill>
                  <a:schemeClr val="bg1"/>
                </a:solidFill>
              </a:rPr>
              <a:t>没有具体含义，统称为块标签，</a:t>
            </a:r>
            <a:endParaRPr lang="zh-CN" altLang="en-US">
              <a:solidFill>
                <a:schemeClr val="bg1"/>
              </a:solidFill>
            </a:endParaRPr>
          </a:p>
          <a:p>
            <a:pPr lvl="2" indent="0" fontAlgn="auto">
              <a:lnSpc>
                <a:spcPct val="200000"/>
              </a:lnSpc>
              <a:buFont typeface="+mj-ea"/>
              <a:buNone/>
            </a:pPr>
            <a:r>
              <a:rPr lang="zh-CN" altLang="en-US">
                <a:solidFill>
                  <a:schemeClr val="bg1"/>
                </a:solidFill>
              </a:rPr>
              <a:t>用来设置文档区域，是文档布局常用对象</a:t>
            </a:r>
            <a:endParaRPr lang="zh-CN" altLang="en-US">
              <a:solidFill>
                <a:schemeClr val="bg1"/>
              </a:solidFill>
            </a:endParaRPr>
          </a:p>
          <a:p>
            <a:pPr lvl="1" indent="0" fontAlgn="auto">
              <a:lnSpc>
                <a:spcPct val="200000"/>
              </a:lnSpc>
              <a:buFont typeface="+mj-ea"/>
              <a:buNone/>
            </a:pPr>
            <a:r>
              <a:rPr lang="zh-CN" altLang="en-US">
                <a:solidFill>
                  <a:schemeClr val="bg1"/>
                </a:solidFill>
              </a:rPr>
              <a:t>&lt;span&gt; &lt;/span&gt;</a:t>
            </a:r>
            <a:endParaRPr lang="zh-CN" altLang="en-US">
              <a:solidFill>
                <a:schemeClr val="bg1"/>
              </a:solidFill>
            </a:endParaRPr>
          </a:p>
          <a:p>
            <a:pPr lvl="2" indent="0" fontAlgn="auto">
              <a:lnSpc>
                <a:spcPct val="200000"/>
              </a:lnSpc>
              <a:buFont typeface="+mj-ea"/>
              <a:buNone/>
            </a:pPr>
            <a:r>
              <a:rPr lang="zh-CN" altLang="en-US">
                <a:solidFill>
                  <a:schemeClr val="bg1"/>
                </a:solidFill>
              </a:rPr>
              <a:t>文本结点标签</a:t>
            </a:r>
            <a:endParaRPr lang="zh-CN" altLang="en-US">
              <a:solidFill>
                <a:schemeClr val="bg1"/>
              </a:solidFill>
            </a:endParaRPr>
          </a:p>
          <a:p>
            <a:pPr lvl="2" indent="0" fontAlgn="auto">
              <a:lnSpc>
                <a:spcPct val="200000"/>
              </a:lnSpc>
              <a:buFont typeface="+mj-ea"/>
              <a:buNone/>
            </a:pPr>
            <a:r>
              <a:rPr lang="zh-CN" altLang="en-US">
                <a:solidFill>
                  <a:schemeClr val="bg1"/>
                </a:solidFill>
              </a:rPr>
              <a:t>可以是某一小段文本，或是某一个字。 </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2" y="-2"/>
            <a:ext cx="12191998" cy="6858000"/>
          </a:xfrm>
          <a:prstGeom prst="rect">
            <a:avLst/>
          </a:prstGeom>
          <a:noFill/>
        </p:spPr>
      </p:pic>
      <p:sp>
        <p:nvSpPr>
          <p:cNvPr id="12" name="文本框 11"/>
          <p:cNvSpPr txBox="1"/>
          <p:nvPr/>
        </p:nvSpPr>
        <p:spPr>
          <a:xfrm>
            <a:off x="5420360" y="1906270"/>
            <a:ext cx="6423660" cy="3046095"/>
          </a:xfrm>
          <a:prstGeom prst="rect">
            <a:avLst/>
          </a:prstGeom>
          <a:noFill/>
        </p:spPr>
        <p:txBody>
          <a:bodyPr wrap="square" rtlCol="0">
            <a:spAutoFit/>
          </a:bodyPr>
          <a:p>
            <a:pPr>
              <a:lnSpc>
                <a:spcPct val="200000"/>
              </a:lnSpc>
            </a:pPr>
            <a:r>
              <a:rPr lang="zh-CN" altLang="en-US" sz="2400">
                <a:solidFill>
                  <a:schemeClr val="bg1"/>
                </a:solidFill>
                <a:latin typeface="+mn-ea"/>
              </a:rPr>
              <a:t>1、本专业介绍、HTML发展历史</a:t>
            </a:r>
            <a:endParaRPr lang="zh-CN" altLang="en-US" sz="2400">
              <a:solidFill>
                <a:schemeClr val="bg1"/>
              </a:solidFill>
              <a:latin typeface="+mn-ea"/>
            </a:endParaRPr>
          </a:p>
          <a:p>
            <a:pPr>
              <a:lnSpc>
                <a:spcPct val="200000"/>
              </a:lnSpc>
            </a:pPr>
            <a:r>
              <a:rPr lang="zh-CN" altLang="en-US" sz="2400">
                <a:solidFill>
                  <a:schemeClr val="bg1"/>
                </a:solidFill>
                <a:latin typeface="+mn-ea"/>
              </a:rPr>
              <a:t>2、HTML的基本语法</a:t>
            </a:r>
            <a:endParaRPr lang="zh-CN" altLang="en-US" sz="2400">
              <a:solidFill>
                <a:schemeClr val="bg1"/>
              </a:solidFill>
              <a:latin typeface="+mn-ea"/>
            </a:endParaRPr>
          </a:p>
          <a:p>
            <a:pPr>
              <a:lnSpc>
                <a:spcPct val="200000"/>
              </a:lnSpc>
            </a:pPr>
            <a:r>
              <a:rPr lang="zh-CN" altLang="en-US" sz="2400">
                <a:solidFill>
                  <a:schemeClr val="bg1"/>
                </a:solidFill>
                <a:latin typeface="+mn-ea"/>
              </a:rPr>
              <a:t>3、站点的创建</a:t>
            </a:r>
            <a:endParaRPr lang="zh-CN" altLang="en-US" sz="2400">
              <a:solidFill>
                <a:schemeClr val="bg1"/>
              </a:solidFill>
              <a:latin typeface="+mn-ea"/>
            </a:endParaRPr>
          </a:p>
          <a:p>
            <a:pPr>
              <a:lnSpc>
                <a:spcPct val="200000"/>
              </a:lnSpc>
            </a:pPr>
            <a:r>
              <a:rPr lang="zh-CN" altLang="en-US" sz="2400">
                <a:solidFill>
                  <a:schemeClr val="bg1"/>
                </a:solidFill>
                <a:latin typeface="+mn-ea"/>
              </a:rPr>
              <a:t>4、HTML常用标记</a:t>
            </a:r>
            <a:endParaRPr lang="zh-CN" altLang="en-US" sz="2400">
              <a:solidFill>
                <a:schemeClr val="bg1"/>
              </a:solidFill>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25270"/>
            <a:ext cx="10788015" cy="4523105"/>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12、数据表格的作用及组成   </a:t>
            </a: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作用：显示数据</a:t>
            </a:r>
            <a:endParaRPr lang="zh-CN" altLang="en-US">
              <a:solidFill>
                <a:schemeClr val="bg1"/>
              </a:solidFill>
            </a:endParaRPr>
          </a:p>
          <a:p>
            <a:pPr lvl="0">
              <a:lnSpc>
                <a:spcPct val="200000"/>
              </a:lnSpc>
            </a:pPr>
            <a:r>
              <a:rPr lang="zh-CN" altLang="en-US">
                <a:solidFill>
                  <a:schemeClr val="bg1"/>
                </a:solidFill>
              </a:rPr>
              <a:t>表格组成</a:t>
            </a:r>
            <a:endParaRPr lang="zh-CN" altLang="en-US">
              <a:solidFill>
                <a:schemeClr val="bg1"/>
              </a:solidFill>
            </a:endParaRPr>
          </a:p>
          <a:p>
            <a:pPr lvl="0">
              <a:lnSpc>
                <a:spcPct val="200000"/>
              </a:lnSpc>
            </a:pPr>
            <a:r>
              <a:rPr lang="zh-CN" altLang="en-US">
                <a:solidFill>
                  <a:schemeClr val="bg1"/>
                </a:solidFill>
              </a:rPr>
              <a:t>&lt;table width="value" height="value" border="value" bgcolor="value" cellspacing="value" cellpadding="value"&gt;</a:t>
            </a:r>
            <a:endParaRPr lang="zh-CN" altLang="en-US">
              <a:solidFill>
                <a:schemeClr val="bg1"/>
              </a:solidFill>
            </a:endParaRPr>
          </a:p>
          <a:p>
            <a:pPr lvl="0">
              <a:lnSpc>
                <a:spcPct val="200000"/>
              </a:lnSpc>
            </a:pPr>
            <a:r>
              <a:rPr lang="zh-CN" altLang="en-US">
                <a:solidFill>
                  <a:schemeClr val="bg1"/>
                </a:solidFill>
              </a:rPr>
              <a:t>&lt;tr&gt;</a:t>
            </a:r>
            <a:endParaRPr lang="zh-CN" altLang="en-US">
              <a:solidFill>
                <a:schemeClr val="bg1"/>
              </a:solidFill>
            </a:endParaRPr>
          </a:p>
          <a:p>
            <a:pPr lvl="0">
              <a:lnSpc>
                <a:spcPct val="200000"/>
              </a:lnSpc>
            </a:pPr>
            <a:r>
              <a:rPr lang="zh-CN" altLang="en-US">
                <a:solidFill>
                  <a:schemeClr val="bg1"/>
                </a:solidFill>
              </a:rPr>
              <a:t>&lt;td&gt;&lt;/td&gt;</a:t>
            </a:r>
            <a:endParaRPr lang="zh-CN" altLang="en-US">
              <a:solidFill>
                <a:schemeClr val="bg1"/>
              </a:solidFill>
            </a:endParaRPr>
          </a:p>
          <a:p>
            <a:pPr lvl="0">
              <a:lnSpc>
                <a:spcPct val="200000"/>
              </a:lnSpc>
            </a:pPr>
            <a:r>
              <a:rPr lang="zh-CN" altLang="en-US">
                <a:solidFill>
                  <a:schemeClr val="bg1"/>
                </a:solidFill>
              </a:rPr>
              <a:t>&lt;td&gt;&lt;/td&gt;  </a:t>
            </a:r>
            <a:endParaRPr lang="zh-CN" altLang="en-US">
              <a:solidFill>
                <a:schemeClr val="bg1"/>
              </a:solidFill>
            </a:endParaRPr>
          </a:p>
          <a:p>
            <a:pPr lvl="0">
              <a:lnSpc>
                <a:spcPct val="200000"/>
              </a:lnSpc>
            </a:pPr>
            <a:r>
              <a:rPr lang="zh-CN" altLang="en-US">
                <a:solidFill>
                  <a:schemeClr val="bg1"/>
                </a:solidFill>
              </a:rPr>
              <a:t>&lt;/tr&gt;</a:t>
            </a:r>
            <a:endParaRPr lang="zh-CN" altLang="en-US">
              <a:solidFill>
                <a:schemeClr val="bg1"/>
              </a:solidFill>
            </a:endParaRPr>
          </a:p>
          <a:p>
            <a:pPr lvl="0">
              <a:lnSpc>
                <a:spcPct val="200000"/>
              </a:lnSpc>
            </a:pPr>
            <a:r>
              <a:rPr lang="zh-CN" altLang="en-US">
                <a:solidFill>
                  <a:schemeClr val="bg1"/>
                </a:solidFill>
              </a:rPr>
              <a:t>&lt;/table&gt;</a:t>
            </a:r>
            <a:endParaRPr lang="zh-CN" altLang="en-US">
              <a:solidFill>
                <a:schemeClr val="bg1"/>
              </a:solidFill>
            </a:endParaRPr>
          </a:p>
        </p:txBody>
      </p:sp>
      <p:sp>
        <p:nvSpPr>
          <p:cNvPr id="8" name="文本框 7"/>
          <p:cNvSpPr txBox="1"/>
          <p:nvPr/>
        </p:nvSpPr>
        <p:spPr>
          <a:xfrm>
            <a:off x="3449955" y="4436745"/>
            <a:ext cx="6292850" cy="384810"/>
          </a:xfrm>
          <a:prstGeom prst="rect">
            <a:avLst/>
          </a:prstGeom>
          <a:noFill/>
        </p:spPr>
        <p:txBody>
          <a:bodyPr wrap="square" rtlCol="0">
            <a:spAutoFit/>
          </a:bodyPr>
          <a:p>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注：一个tr表示一行;一个td表示一列(一个单元格)</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419225"/>
            <a:ext cx="10788015" cy="5077460"/>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*数据表格的相关属性</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a:lnSpc>
                <a:spcPct val="200000"/>
              </a:lnSpc>
            </a:pPr>
            <a:r>
              <a:rPr lang="zh-CN" altLang="en-US">
                <a:solidFill>
                  <a:schemeClr val="bg1"/>
                </a:solidFill>
                <a:sym typeface="+mn-ea"/>
              </a:rPr>
              <a:t>1）width="表格的宽度"</a:t>
            </a:r>
            <a:endParaRPr lang="zh-CN" altLang="en-US">
              <a:solidFill>
                <a:schemeClr val="bg1"/>
              </a:solidFill>
            </a:endParaRPr>
          </a:p>
          <a:p>
            <a:pPr>
              <a:lnSpc>
                <a:spcPct val="200000"/>
              </a:lnSpc>
            </a:pPr>
            <a:r>
              <a:rPr lang="zh-CN" altLang="en-US">
                <a:solidFill>
                  <a:schemeClr val="bg1"/>
                </a:solidFill>
                <a:sym typeface="+mn-ea"/>
              </a:rPr>
              <a:t>2）height="表格的高度"</a:t>
            </a:r>
            <a:endParaRPr lang="zh-CN" altLang="en-US">
              <a:solidFill>
                <a:schemeClr val="bg1"/>
              </a:solidFill>
            </a:endParaRPr>
          </a:p>
          <a:p>
            <a:pPr>
              <a:lnSpc>
                <a:spcPct val="200000"/>
              </a:lnSpc>
            </a:pPr>
            <a:r>
              <a:rPr lang="zh-CN" altLang="en-US">
                <a:solidFill>
                  <a:schemeClr val="bg1"/>
                </a:solidFill>
                <a:sym typeface="+mn-ea"/>
              </a:rPr>
              <a:t>3）border="表格的边框"</a:t>
            </a:r>
            <a:endParaRPr lang="zh-CN" altLang="en-US">
              <a:solidFill>
                <a:schemeClr val="bg1"/>
              </a:solidFill>
            </a:endParaRPr>
          </a:p>
          <a:p>
            <a:pPr>
              <a:lnSpc>
                <a:spcPct val="200000"/>
              </a:lnSpc>
            </a:pPr>
            <a:r>
              <a:rPr lang="zh-CN" altLang="en-US">
                <a:solidFill>
                  <a:schemeClr val="bg1"/>
                </a:solidFill>
                <a:sym typeface="+mn-ea"/>
              </a:rPr>
              <a:t>4）bgcolor="表格的背景色" bg=background</a:t>
            </a:r>
            <a:endParaRPr lang="zh-CN" altLang="en-US">
              <a:solidFill>
                <a:schemeClr val="bg1"/>
              </a:solidFill>
            </a:endParaRPr>
          </a:p>
          <a:p>
            <a:pPr>
              <a:lnSpc>
                <a:spcPct val="200000"/>
              </a:lnSpc>
            </a:pPr>
            <a:r>
              <a:rPr lang="zh-CN" altLang="en-US">
                <a:solidFill>
                  <a:schemeClr val="bg1"/>
                </a:solidFill>
                <a:sym typeface="+mn-ea"/>
              </a:rPr>
              <a:t>5）bordercolor="表格的边框颜色"</a:t>
            </a:r>
            <a:endParaRPr lang="zh-CN" altLang="en-US">
              <a:solidFill>
                <a:schemeClr val="bg1"/>
              </a:solidFill>
            </a:endParaRPr>
          </a:p>
          <a:p>
            <a:pPr>
              <a:lnSpc>
                <a:spcPct val="200000"/>
              </a:lnSpc>
            </a:pPr>
            <a:r>
              <a:rPr lang="zh-CN" altLang="en-US">
                <a:solidFill>
                  <a:schemeClr val="bg1"/>
                </a:solidFill>
                <a:sym typeface="+mn-ea"/>
              </a:rPr>
              <a:t>6）cellspacing="单元格与单元格之间的间距"</a:t>
            </a:r>
            <a:endParaRPr lang="zh-CN" altLang="en-US">
              <a:solidFill>
                <a:schemeClr val="bg1"/>
              </a:solidFill>
            </a:endParaRPr>
          </a:p>
          <a:p>
            <a:pPr>
              <a:lnSpc>
                <a:spcPct val="200000"/>
              </a:lnSpc>
            </a:pPr>
            <a:r>
              <a:rPr lang="zh-CN" altLang="en-US">
                <a:solidFill>
                  <a:schemeClr val="bg1"/>
                </a:solidFill>
                <a:sym typeface="+mn-ea"/>
              </a:rPr>
              <a:t>7）cellpadding="单元格与内容之间的空隙"</a:t>
            </a:r>
            <a:endParaRPr lang="zh-CN" altLang="en-US">
              <a:solidFill>
                <a:schemeClr val="bg1"/>
              </a:solidFill>
            </a:endParaRPr>
          </a:p>
          <a:p>
            <a:pPr>
              <a:lnSpc>
                <a:spcPct val="200000"/>
              </a:lnSpc>
            </a:pPr>
            <a:r>
              <a:rPr lang="zh-CN" altLang="en-US">
                <a:solidFill>
                  <a:schemeClr val="bg1"/>
                </a:solidFill>
                <a:sym typeface="+mn-ea"/>
              </a:rPr>
              <a:t>8）对齐方式：align="left/center/right";</a:t>
            </a:r>
            <a:endParaRPr lang="zh-CN" altLang="en-US">
              <a:solidFill>
                <a:schemeClr val="bg1"/>
              </a:solidFill>
            </a:endParaRPr>
          </a:p>
        </p:txBody>
      </p:sp>
      <p:sp>
        <p:nvSpPr>
          <p:cNvPr id="7" name="文本框 6"/>
          <p:cNvSpPr txBox="1"/>
          <p:nvPr/>
        </p:nvSpPr>
        <p:spPr>
          <a:xfrm>
            <a:off x="6349365" y="2750820"/>
            <a:ext cx="4973955" cy="2306955"/>
          </a:xfrm>
          <a:prstGeom prst="rect">
            <a:avLst/>
          </a:prstGeom>
          <a:noFill/>
        </p:spPr>
        <p:txBody>
          <a:bodyPr wrap="square" rtlCol="0">
            <a:spAutoFit/>
          </a:bodyPr>
          <a:p>
            <a:pPr>
              <a:lnSpc>
                <a:spcPct val="200000"/>
              </a:lnSpc>
            </a:pPr>
            <a:r>
              <a:rPr lang="zh-CN" altLang="en-US">
                <a:solidFill>
                  <a:schemeClr val="bg1"/>
                </a:solidFill>
                <a:sym typeface="+mn-ea"/>
              </a:rPr>
              <a:t>9)合并单元格属性：</a:t>
            </a:r>
            <a:endParaRPr lang="zh-CN" altLang="en-US">
              <a:solidFill>
                <a:schemeClr val="bg1"/>
              </a:solidFill>
            </a:endParaRPr>
          </a:p>
          <a:p>
            <a:pPr>
              <a:lnSpc>
                <a:spcPct val="200000"/>
              </a:lnSpc>
            </a:pPr>
            <a:r>
              <a:rPr lang="zh-CN" altLang="en-US">
                <a:solidFill>
                  <a:schemeClr val="bg1"/>
                </a:solidFill>
                <a:sym typeface="+mn-ea"/>
              </a:rPr>
              <a:t>colspan=“所要合并的单元格的列数"合并列;  rowspan=“所要合并单元格的行数”合并行;</a:t>
            </a:r>
            <a:r>
              <a:rPr lang="zh-CN" altLang="en-US">
                <a:solidFill>
                  <a:srgbClr val="FFC000"/>
                </a:solidFill>
                <a:sym typeface="+mn-ea"/>
              </a:rPr>
              <a:t> </a:t>
            </a:r>
            <a:endParaRPr lang="zh-CN" altLang="en-US">
              <a:solidFill>
                <a:schemeClr val="bg1"/>
              </a:solidFill>
            </a:endParaRPr>
          </a:p>
          <a:p>
            <a:endParaRPr lang="zh-CN" altLang="en-US"/>
          </a:p>
          <a:p>
            <a:r>
              <a:rPr lang="zh-CN" altLang="en-US">
                <a:solidFill>
                  <a:srgbClr val="FF0000"/>
                </a:solidFill>
              </a:rPr>
              <a:t>合并之后需要把多余的单元格删除</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50670"/>
            <a:ext cx="10788015" cy="5077460"/>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13、表单的作用及组成      表单的作用：用来收集用户的信息的; </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r>
              <a:rPr lang="zh-CN" altLang="en-US">
                <a:solidFill>
                  <a:schemeClr val="bg1"/>
                </a:solidFill>
              </a:rPr>
              <a:t>1）、表单框</a:t>
            </a:r>
            <a:endParaRPr lang="zh-CN" altLang="en-US">
              <a:solidFill>
                <a:schemeClr val="bg1"/>
              </a:solidFill>
            </a:endParaRPr>
          </a:p>
          <a:p>
            <a:pPr>
              <a:lnSpc>
                <a:spcPct val="200000"/>
              </a:lnSpc>
            </a:pPr>
            <a:r>
              <a:rPr lang="en-US" altLang="zh-CN">
                <a:solidFill>
                  <a:schemeClr val="bg1"/>
                </a:solidFill>
              </a:rPr>
              <a:t>	</a:t>
            </a:r>
            <a:r>
              <a:rPr lang="zh-CN" altLang="en-US">
                <a:solidFill>
                  <a:schemeClr val="bg1"/>
                </a:solidFill>
              </a:rPr>
              <a:t>&lt;form name="表单名称" method="post/get" action=""&gt;&lt;/form&gt;</a:t>
            </a:r>
            <a:endParaRPr lang="zh-CN" altLang="en-US">
              <a:solidFill>
                <a:schemeClr val="bg1"/>
              </a:solidFill>
            </a:endParaRPr>
          </a:p>
          <a:p>
            <a:pPr>
              <a:lnSpc>
                <a:spcPct val="200000"/>
              </a:lnSpc>
            </a:pPr>
            <a:r>
              <a:rPr lang="zh-CN" altLang="en-US">
                <a:solidFill>
                  <a:schemeClr val="bg1"/>
                </a:solidFill>
              </a:rPr>
              <a:t>2）、文本框</a:t>
            </a:r>
            <a:endParaRPr lang="zh-CN" altLang="en-US">
              <a:solidFill>
                <a:schemeClr val="bg1"/>
              </a:solidFill>
            </a:endParaRPr>
          </a:p>
          <a:p>
            <a:pPr>
              <a:lnSpc>
                <a:spcPct val="200000"/>
              </a:lnSpc>
            </a:pPr>
            <a:r>
              <a:rPr lang="en-US" altLang="zh-CN">
                <a:solidFill>
                  <a:schemeClr val="bg1"/>
                </a:solidFill>
              </a:rPr>
              <a:t>	</a:t>
            </a:r>
            <a:r>
              <a:rPr lang="zh-CN" altLang="en-US">
                <a:solidFill>
                  <a:schemeClr val="bg1"/>
                </a:solidFill>
              </a:rPr>
              <a:t>&lt;input type="text" value="默认值"/&gt;</a:t>
            </a:r>
            <a:endParaRPr lang="zh-CN" altLang="en-US">
              <a:solidFill>
                <a:schemeClr val="bg1"/>
              </a:solidFill>
            </a:endParaRPr>
          </a:p>
          <a:p>
            <a:pPr>
              <a:lnSpc>
                <a:spcPct val="200000"/>
              </a:lnSpc>
            </a:pPr>
            <a:r>
              <a:rPr lang="zh-CN" altLang="en-US">
                <a:solidFill>
                  <a:schemeClr val="bg1"/>
                </a:solidFill>
              </a:rPr>
              <a:t>3）、密码框</a:t>
            </a:r>
            <a:endParaRPr lang="zh-CN" altLang="en-US">
              <a:solidFill>
                <a:schemeClr val="bg1"/>
              </a:solidFill>
            </a:endParaRPr>
          </a:p>
          <a:p>
            <a:pPr>
              <a:lnSpc>
                <a:spcPct val="200000"/>
              </a:lnSpc>
            </a:pPr>
            <a:r>
              <a:rPr lang="en-US" altLang="zh-CN">
                <a:solidFill>
                  <a:schemeClr val="bg1"/>
                </a:solidFill>
              </a:rPr>
              <a:t>	</a:t>
            </a:r>
            <a:r>
              <a:rPr lang="zh-CN" altLang="en-US">
                <a:solidFill>
                  <a:schemeClr val="bg1"/>
                </a:solidFill>
              </a:rPr>
              <a:t>&lt;input type="password" placeholder="密码" /&gt;</a:t>
            </a:r>
            <a:endParaRPr lang="zh-CN" altLang="en-US">
              <a:solidFill>
                <a:schemeClr val="bg1"/>
              </a:solidFill>
            </a:endParaRPr>
          </a:p>
          <a:p>
            <a:pPr>
              <a:lnSpc>
                <a:spcPct val="200000"/>
              </a:lnSpc>
            </a:pPr>
            <a:r>
              <a:rPr lang="zh-CN" altLang="en-US">
                <a:solidFill>
                  <a:schemeClr val="bg1"/>
                </a:solidFill>
              </a:rPr>
              <a:t>4）、重置按钮</a:t>
            </a:r>
            <a:endParaRPr lang="zh-CN" altLang="en-US">
              <a:solidFill>
                <a:schemeClr val="bg1"/>
              </a:solidFill>
            </a:endParaRPr>
          </a:p>
          <a:p>
            <a:pPr>
              <a:lnSpc>
                <a:spcPct val="200000"/>
              </a:lnSpc>
            </a:pPr>
            <a:r>
              <a:rPr lang="en-US" altLang="zh-CN">
                <a:solidFill>
                  <a:schemeClr val="bg1"/>
                </a:solidFill>
              </a:rPr>
              <a:t>	</a:t>
            </a:r>
            <a:r>
              <a:rPr lang="zh-CN" altLang="en-US">
                <a:solidFill>
                  <a:schemeClr val="bg1"/>
                </a:solidFill>
              </a:rPr>
              <a:t>&lt;input type="reset" value="按钮内容" /&gt;</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50670"/>
            <a:ext cx="10788015" cy="4523105"/>
          </a:xfrm>
          <a:prstGeom prst="rect">
            <a:avLst/>
          </a:prstGeom>
          <a:noFill/>
        </p:spPr>
        <p:txBody>
          <a:bodyPr wrap="square" rtlCol="0">
            <a:spAutoFit/>
          </a:bodyPr>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13、表单的作用及组成      表单的作用：用来收集用户的信息的; </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r>
              <a:rPr lang="zh-CN" altLang="en-US">
                <a:solidFill>
                  <a:schemeClr val="bg1"/>
                </a:solidFill>
              </a:rPr>
              <a:t>5）单选框/单选按钮</a:t>
            </a:r>
            <a:endParaRPr lang="zh-CN" altLang="en-US">
              <a:solidFill>
                <a:schemeClr val="bg1"/>
              </a:solidFill>
            </a:endParaRPr>
          </a:p>
          <a:p>
            <a:pPr>
              <a:lnSpc>
                <a:spcPct val="200000"/>
              </a:lnSpc>
            </a:pPr>
            <a:r>
              <a:rPr lang="en-US" altLang="zh-CN">
                <a:solidFill>
                  <a:schemeClr val="bg1"/>
                </a:solidFill>
              </a:rPr>
              <a:t>	</a:t>
            </a:r>
            <a:r>
              <a:rPr lang="zh-CN" altLang="en-US">
                <a:solidFill>
                  <a:schemeClr val="bg1"/>
                </a:solidFill>
              </a:rPr>
              <a:t>&lt;input type="radio" name="ral" /&gt;</a:t>
            </a:r>
            <a:endParaRPr lang="zh-CN" altLang="en-US">
              <a:solidFill>
                <a:schemeClr val="bg1"/>
              </a:solidFill>
            </a:endParaRPr>
          </a:p>
          <a:p>
            <a:pPr>
              <a:lnSpc>
                <a:spcPct val="200000"/>
              </a:lnSpc>
            </a:pPr>
            <a:r>
              <a:rPr lang="en-US" altLang="zh-CN">
                <a:solidFill>
                  <a:schemeClr val="bg1"/>
                </a:solidFill>
              </a:rPr>
              <a:t>	</a:t>
            </a: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单选按钮里的name属性必须写，同一组单选按钮的name属性值必须一样。</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nSpc>
                <a:spcPct val="200000"/>
              </a:lnSpc>
            </a:pPr>
            <a:r>
              <a:rPr lang="en-US" altLang="zh-CN">
                <a:solidFill>
                  <a:schemeClr val="bg1"/>
                </a:solidFill>
              </a:rPr>
              <a:t>	</a:t>
            </a:r>
            <a:r>
              <a:rPr lang="zh-CN" altLang="en-US">
                <a:solidFill>
                  <a:schemeClr val="bg1"/>
                </a:solidFill>
              </a:rPr>
              <a:t>checked="checked"(默认选中；) disabled="disabled"禁用</a:t>
            </a:r>
            <a:endParaRPr lang="zh-CN" altLang="en-US">
              <a:solidFill>
                <a:schemeClr val="bg1"/>
              </a:solidFill>
            </a:endParaRPr>
          </a:p>
          <a:p>
            <a:pPr>
              <a:lnSpc>
                <a:spcPct val="200000"/>
              </a:lnSpc>
            </a:pPr>
            <a:r>
              <a:rPr lang="zh-CN" altLang="en-US">
                <a:solidFill>
                  <a:schemeClr val="bg1"/>
                </a:solidFill>
              </a:rPr>
              <a:t>6）复选框</a:t>
            </a:r>
            <a:endParaRPr lang="zh-CN" altLang="en-US">
              <a:solidFill>
                <a:schemeClr val="bg1"/>
              </a:solidFill>
            </a:endParaRPr>
          </a:p>
          <a:p>
            <a:pPr>
              <a:lnSpc>
                <a:spcPct val="200000"/>
              </a:lnSpc>
            </a:pPr>
            <a:r>
              <a:rPr lang="en-US" altLang="zh-CN">
                <a:solidFill>
                  <a:schemeClr val="bg1"/>
                </a:solidFill>
              </a:rPr>
              <a:t>	</a:t>
            </a:r>
            <a:r>
              <a:rPr lang="zh-CN" altLang="en-US">
                <a:solidFill>
                  <a:schemeClr val="bg1"/>
                </a:solidFill>
              </a:rPr>
              <a:t>&lt;input type="checkbox" name="like" disabled="disabled" /&gt;</a:t>
            </a:r>
            <a:endParaRPr lang="zh-CN" altLang="en-US">
              <a:solidFill>
                <a:schemeClr val="bg1"/>
              </a:solidFill>
            </a:endParaRPr>
          </a:p>
          <a:p>
            <a:pPr>
              <a:lnSpc>
                <a:spcPct val="200000"/>
              </a:lnSpc>
            </a:pPr>
            <a:r>
              <a:rPr lang="en-US" altLang="zh-CN">
                <a:solidFill>
                  <a:schemeClr val="bg1"/>
                </a:solidFill>
              </a:rPr>
              <a:t>	</a:t>
            </a: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(disabled="disabled" :禁用)       (checked="checked" :默认选中)</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336040"/>
            <a:ext cx="10788015" cy="5077460"/>
          </a:xfrm>
          <a:prstGeom prst="rect">
            <a:avLst/>
          </a:prstGeom>
          <a:noFill/>
        </p:spPr>
        <p:txBody>
          <a:bodyPr wrap="square" rtlCol="0">
            <a:spAutoFit/>
          </a:bodyPr>
          <a:p>
            <a:pPr>
              <a:lnSpc>
                <a:spcPct val="200000"/>
              </a:lnSpc>
            </a:pPr>
            <a:r>
              <a:rPr lang="en-US" altLang="zh-CN">
                <a:solidFill>
                  <a:schemeClr val="bg1"/>
                </a:solidFill>
                <a:sym typeface="+mn-ea"/>
              </a:rPr>
              <a:t>7</a:t>
            </a:r>
            <a:r>
              <a:rPr lang="zh-CN" altLang="en-US">
                <a:solidFill>
                  <a:schemeClr val="bg1"/>
                </a:solidFill>
                <a:sym typeface="+mn-ea"/>
              </a:rPr>
              <a:t>)按钮</a:t>
            </a:r>
            <a:endParaRPr lang="zh-CN" altLang="en-US">
              <a:solidFill>
                <a:schemeClr val="bg1"/>
              </a:solidFill>
            </a:endParaRPr>
          </a:p>
          <a:p>
            <a:pPr lvl="1">
              <a:lnSpc>
                <a:spcPct val="200000"/>
              </a:lnSpc>
            </a:pPr>
            <a:r>
              <a:rPr lang="zh-CN" altLang="en-US">
                <a:solidFill>
                  <a:schemeClr val="bg1"/>
                </a:solidFill>
                <a:sym typeface="+mn-ea"/>
              </a:rPr>
              <a:t>&lt;input name="'" type="</a:t>
            </a: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button</a:t>
            </a:r>
            <a:r>
              <a:rPr lang="zh-CN" altLang="en-US">
                <a:solidFill>
                  <a:schemeClr val="bg1"/>
                </a:solidFill>
                <a:sym typeface="+mn-ea"/>
              </a:rPr>
              <a:t>" value=“按钮内容” /&gt;</a:t>
            </a:r>
            <a:endParaRPr lang="zh-CN" altLang="en-US">
              <a:solidFill>
                <a:schemeClr val="bg1"/>
              </a:solidFill>
            </a:endParaRPr>
          </a:p>
          <a:p>
            <a:pPr lvl="1">
              <a:lnSpc>
                <a:spcPct val="200000"/>
              </a:lnSpc>
            </a:pPr>
            <a:r>
              <a:rPr lang="zh-CN" altLang="en-US">
                <a:solidFill>
                  <a:schemeClr val="bg1"/>
                </a:solidFill>
                <a:sym typeface="+mn-ea"/>
              </a:rPr>
              <a:t>&lt;input name="'" type="</a:t>
            </a: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submit</a:t>
            </a:r>
            <a:r>
              <a:rPr lang="zh-CN" altLang="en-US">
                <a:solidFill>
                  <a:schemeClr val="bg1"/>
                </a:solidFill>
                <a:sym typeface="+mn-ea"/>
              </a:rPr>
              <a:t>" value=“提交按钮” /&gt;      &lt;button&gt;&lt;/button&gt; </a:t>
            </a:r>
            <a:endParaRPr lang="zh-CN" altLang="en-US">
              <a:solidFill>
                <a:schemeClr val="bg1"/>
              </a:solidFill>
              <a:effectLst>
                <a:reflection blurRad="6350" stA="53000" endA="300" endPos="35500" dir="5400000" sy="-90000" algn="bl" rotWithShape="0"/>
              </a:effectLst>
            </a:endParaRPr>
          </a:p>
          <a:p>
            <a:pPr>
              <a:lnSpc>
                <a:spcPct val="200000"/>
              </a:lnSpc>
            </a:pPr>
            <a:r>
              <a:rPr lang="en-US" altLang="zh-CN">
                <a:solidFill>
                  <a:schemeClr val="bg1"/>
                </a:solidFill>
                <a:effectLst>
                  <a:reflection blurRad="6350" stA="53000" endA="300" endPos="35500" dir="5400000" sy="-90000" algn="bl" rotWithShape="0"/>
                </a:effectLst>
              </a:rPr>
              <a:t>8</a:t>
            </a:r>
            <a:r>
              <a:rPr lang="zh-CN" altLang="en-US">
                <a:solidFill>
                  <a:schemeClr val="bg1"/>
                </a:solidFill>
                <a:effectLst>
                  <a:reflection blurRad="6350" stA="53000" endA="300" endPos="35500" dir="5400000" sy="-90000" algn="bl" rotWithShape="0"/>
                </a:effectLst>
              </a:rPr>
              <a:t>)下拉菜单</a:t>
            </a:r>
            <a:endParaRPr lang="zh-CN" altLang="en-US">
              <a:solidFill>
                <a:schemeClr val="bg1"/>
              </a:solidFill>
              <a:effectLst>
                <a:reflection blurRad="6350" stA="53000" endA="300" endPos="35500" dir="5400000" sy="-90000" algn="bl" rotWithShape="0"/>
              </a:effectLst>
            </a:endParaRPr>
          </a:p>
          <a:p>
            <a:pPr lvl="1">
              <a:lnSpc>
                <a:spcPct val="200000"/>
              </a:lnSpc>
            </a:pPr>
            <a:r>
              <a:rPr lang="zh-CN" altLang="en-US">
                <a:solidFill>
                  <a:schemeClr val="bg1"/>
                </a:solidFill>
              </a:rPr>
              <a:t>&lt;select name=""&gt;</a:t>
            </a:r>
            <a:endParaRPr lang="zh-CN" altLang="en-US">
              <a:solidFill>
                <a:schemeClr val="bg1"/>
              </a:solidFill>
            </a:endParaRPr>
          </a:p>
          <a:p>
            <a:pPr lvl="1">
              <a:lnSpc>
                <a:spcPct val="200000"/>
              </a:lnSpc>
            </a:pPr>
            <a:r>
              <a:rPr lang="zh-CN" altLang="en-US">
                <a:solidFill>
                  <a:schemeClr val="bg1"/>
                </a:solidFill>
              </a:rPr>
              <a:t>         &lt;option&gt;菜单内容&lt;/option&gt;</a:t>
            </a:r>
            <a:endParaRPr lang="zh-CN" altLang="en-US">
              <a:solidFill>
                <a:schemeClr val="bg1"/>
              </a:solidFill>
            </a:endParaRPr>
          </a:p>
          <a:p>
            <a:pPr lvl="1">
              <a:lnSpc>
                <a:spcPct val="200000"/>
              </a:lnSpc>
            </a:pPr>
            <a:r>
              <a:rPr lang="zh-CN" altLang="en-US">
                <a:solidFill>
                  <a:schemeClr val="bg1"/>
                </a:solidFill>
              </a:rPr>
              <a:t>&lt;/select&gt;</a:t>
            </a:r>
            <a:endParaRPr lang="zh-CN" altLang="en-US">
              <a:solidFill>
                <a:schemeClr val="bg1"/>
              </a:solidFill>
            </a:endParaRPr>
          </a:p>
          <a:p>
            <a:pPr>
              <a:lnSpc>
                <a:spcPct val="200000"/>
              </a:lnSpc>
            </a:pPr>
            <a:r>
              <a:rPr lang="en-US" altLang="zh-CN">
                <a:solidFill>
                  <a:schemeClr val="bg1"/>
                </a:solidFill>
              </a:rPr>
              <a:t>9</a:t>
            </a:r>
            <a:r>
              <a:rPr lang="zh-CN" altLang="en-US">
                <a:solidFill>
                  <a:schemeClr val="bg1"/>
                </a:solidFill>
              </a:rPr>
              <a:t>）多行文本框（文本域）</a:t>
            </a:r>
            <a:endParaRPr lang="zh-CN" altLang="en-US">
              <a:solidFill>
                <a:schemeClr val="bg1"/>
              </a:solidFill>
            </a:endParaRPr>
          </a:p>
          <a:p>
            <a:pPr lvl="1">
              <a:lnSpc>
                <a:spcPct val="200000"/>
              </a:lnSpc>
            </a:pPr>
            <a:r>
              <a:rPr lang="zh-CN" altLang="en-US">
                <a:solidFill>
                  <a:schemeClr val="bg1"/>
                </a:solidFill>
              </a:rPr>
              <a:t>&lt;textarea name="textareal" cols="字符宽度" rows="行数"&gt;&lt;/textarea&gt;</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491490" y="1502410"/>
            <a:ext cx="10788015" cy="5077460"/>
          </a:xfrm>
          <a:prstGeom prst="rect">
            <a:avLst/>
          </a:prstGeom>
          <a:noFill/>
        </p:spPr>
        <p:txBody>
          <a:bodyPr wrap="square" rtlCol="0">
            <a:spAutoFit/>
          </a:bodyPr>
          <a:p>
            <a:pPr>
              <a:lnSpc>
                <a:spcPct val="200000"/>
              </a:lnSpc>
            </a:pPr>
            <a:r>
              <a:rPr lang="zh-CN" altLang="en-US" b="1">
                <a:solidFill>
                  <a:srgbClr val="FF0000"/>
                </a:solidFill>
              </a:rPr>
              <a:t>扩展知识点：</a:t>
            </a:r>
            <a:r>
              <a:rPr lang="en-US" altLang="zh-CN">
                <a:solidFill>
                  <a:schemeClr val="bg1"/>
                </a:solidFill>
              </a:rPr>
              <a:t>Form</a:t>
            </a:r>
            <a:r>
              <a:rPr lang="zh-CN" altLang="en-US">
                <a:solidFill>
                  <a:schemeClr val="bg1"/>
                </a:solidFill>
              </a:rPr>
              <a:t>当中</a:t>
            </a:r>
            <a:r>
              <a:rPr lang="en-US" altLang="zh-CN">
                <a:solidFill>
                  <a:schemeClr val="bg1"/>
                </a:solidFill>
              </a:rPr>
              <a:t>method</a:t>
            </a:r>
            <a:r>
              <a:rPr lang="zh-CN" altLang="en-US">
                <a:solidFill>
                  <a:schemeClr val="bg1"/>
                </a:solidFill>
              </a:rPr>
              <a:t>的post和get的区别？</a:t>
            </a:r>
            <a:endParaRPr lang="zh-CN" altLang="en-US">
              <a:solidFill>
                <a:schemeClr val="bg1"/>
              </a:solidFill>
            </a:endParaRPr>
          </a:p>
          <a:p>
            <a:pPr>
              <a:lnSpc>
                <a:spcPct val="200000"/>
              </a:lnSpc>
            </a:pPr>
            <a:r>
              <a:rPr lang="zh-CN" altLang="en-US" sz="1600">
                <a:solidFill>
                  <a:schemeClr val="bg1"/>
                </a:solidFill>
              </a:rPr>
              <a:t>1. get是从服务器上获取数据，post是向服务器传送数据。</a:t>
            </a:r>
            <a:endParaRPr lang="zh-CN" altLang="en-US" sz="1600">
              <a:solidFill>
                <a:schemeClr val="bg1"/>
              </a:solidFill>
            </a:endParaRPr>
          </a:p>
          <a:p>
            <a:pPr>
              <a:lnSpc>
                <a:spcPct val="200000"/>
              </a:lnSpc>
            </a:pPr>
            <a:r>
              <a:rPr lang="zh-CN" altLang="en-US" sz="1600">
                <a:solidFill>
                  <a:schemeClr val="bg1"/>
                </a:solidFill>
              </a:rPr>
              <a:t>2. get是把参数数据队列加到提交表单的ACTION属性所指的URL中，值和表单内各个字段一一对</a:t>
            </a:r>
            <a:endParaRPr lang="zh-CN" altLang="en-US" sz="1600">
              <a:solidFill>
                <a:schemeClr val="bg1"/>
              </a:solidFill>
            </a:endParaRPr>
          </a:p>
          <a:p>
            <a:pPr>
              <a:lnSpc>
                <a:spcPct val="200000"/>
              </a:lnSpc>
            </a:pPr>
            <a:r>
              <a:rPr lang="zh-CN" altLang="en-US" sz="1600">
                <a:solidFill>
                  <a:schemeClr val="bg1"/>
                </a:solidFill>
              </a:rPr>
              <a:t>应，在URL中可以看到。post是通过HTTP post机制，将表单内各个字段与其内容放置在HTML </a:t>
            </a:r>
            <a:endParaRPr lang="zh-CN" altLang="en-US" sz="1600">
              <a:solidFill>
                <a:schemeClr val="bg1"/>
              </a:solidFill>
            </a:endParaRPr>
          </a:p>
          <a:p>
            <a:pPr>
              <a:lnSpc>
                <a:spcPct val="200000"/>
              </a:lnSpc>
            </a:pPr>
            <a:r>
              <a:rPr lang="zh-CN" altLang="en-US" sz="1600">
                <a:solidFill>
                  <a:schemeClr val="bg1"/>
                </a:solidFill>
              </a:rPr>
              <a:t>HEADER内一起传送到ACTION属性所指的URL地址。用户看不到这个过程。</a:t>
            </a:r>
            <a:endParaRPr lang="zh-CN" altLang="en-US" sz="1600">
              <a:solidFill>
                <a:schemeClr val="bg1"/>
              </a:solidFill>
            </a:endParaRPr>
          </a:p>
          <a:p>
            <a:pPr>
              <a:lnSpc>
                <a:spcPct val="200000"/>
              </a:lnSpc>
            </a:pPr>
            <a:r>
              <a:rPr lang="zh-CN" altLang="en-US" sz="1600">
                <a:solidFill>
                  <a:schemeClr val="bg1"/>
                </a:solidFill>
              </a:rPr>
              <a:t>3. 对于get方式，服务器端用Request.QueryString获取变量的值，对于post方式，服务器端用</a:t>
            </a:r>
            <a:endParaRPr lang="zh-CN" altLang="en-US" sz="1600">
              <a:solidFill>
                <a:schemeClr val="bg1"/>
              </a:solidFill>
            </a:endParaRPr>
          </a:p>
          <a:p>
            <a:pPr>
              <a:lnSpc>
                <a:spcPct val="200000"/>
              </a:lnSpc>
            </a:pPr>
            <a:r>
              <a:rPr lang="zh-CN" altLang="en-US" sz="1600">
                <a:solidFill>
                  <a:schemeClr val="bg1"/>
                </a:solidFill>
              </a:rPr>
              <a:t>Request.Form获取提交的数据。</a:t>
            </a:r>
            <a:endParaRPr lang="zh-CN" altLang="en-US" sz="1600">
              <a:solidFill>
                <a:schemeClr val="bg1"/>
              </a:solidFill>
            </a:endParaRPr>
          </a:p>
          <a:p>
            <a:pPr>
              <a:lnSpc>
                <a:spcPct val="200000"/>
              </a:lnSpc>
            </a:pPr>
            <a:r>
              <a:rPr lang="zh-CN" altLang="en-US" sz="1600">
                <a:solidFill>
                  <a:schemeClr val="bg1"/>
                </a:solidFill>
              </a:rPr>
              <a:t>4. get传送的数据量较小，不能大于2KB。post传送的数据量较大，一般被默认为不受限制。但理</a:t>
            </a:r>
            <a:endParaRPr lang="zh-CN" altLang="en-US" sz="1600">
              <a:solidFill>
                <a:schemeClr val="bg1"/>
              </a:solidFill>
            </a:endParaRPr>
          </a:p>
          <a:p>
            <a:pPr>
              <a:lnSpc>
                <a:spcPct val="200000"/>
              </a:lnSpc>
            </a:pPr>
            <a:r>
              <a:rPr lang="zh-CN" altLang="en-US" sz="1600">
                <a:solidFill>
                  <a:schemeClr val="bg1"/>
                </a:solidFill>
              </a:rPr>
              <a:t>论上，IIS4（Internet Information Service 互联网信息服务）中最大量为80KB，IIS5中为100KB</a:t>
            </a:r>
            <a:endParaRPr lang="zh-CN" altLang="en-US" sz="1600">
              <a:solidFill>
                <a:schemeClr val="bg1"/>
              </a:solidFill>
            </a:endParaRPr>
          </a:p>
          <a:p>
            <a:pPr>
              <a:lnSpc>
                <a:spcPct val="200000"/>
              </a:lnSpc>
            </a:pPr>
            <a:r>
              <a:rPr lang="zh-CN" altLang="en-US" sz="1600">
                <a:solidFill>
                  <a:schemeClr val="bg1"/>
                </a:solidFill>
              </a:rPr>
              <a:t>5. get安全性非常低，post安全性较高。但是执行效率却比Post方法好。 </a:t>
            </a:r>
            <a:endParaRPr lang="zh-CN" altLang="en-US" sz="1400">
              <a:solidFill>
                <a:schemeClr val="bg1"/>
              </a:solidFill>
            </a:endParaRPr>
          </a:p>
        </p:txBody>
      </p:sp>
      <p:sp>
        <p:nvSpPr>
          <p:cNvPr id="7" name="文本框 6"/>
          <p:cNvSpPr txBox="1"/>
          <p:nvPr/>
        </p:nvSpPr>
        <p:spPr>
          <a:xfrm>
            <a:off x="9217660" y="1235710"/>
            <a:ext cx="2844800" cy="5354320"/>
          </a:xfrm>
          <a:prstGeom prst="rect">
            <a:avLst/>
          </a:prstGeom>
          <a:noFill/>
        </p:spPr>
        <p:txBody>
          <a:bodyPr wrap="square" rtlCol="0">
            <a:spAutoFit/>
          </a:bodyPr>
          <a:p>
            <a:pPr>
              <a:lnSpc>
                <a:spcPct val="200000"/>
              </a:lnSpc>
            </a:pPr>
            <a:r>
              <a:rPr lang="zh-CN" altLang="en-US">
                <a:solidFill>
                  <a:schemeClr val="bg1"/>
                </a:solidFill>
                <a:sym typeface="+mn-ea"/>
              </a:rPr>
              <a:t>建议：</a:t>
            </a:r>
            <a:endParaRPr lang="zh-CN" altLang="en-US">
              <a:solidFill>
                <a:schemeClr val="bg1"/>
              </a:solidFill>
            </a:endParaRPr>
          </a:p>
          <a:p>
            <a:pPr>
              <a:lnSpc>
                <a:spcPct val="200000"/>
              </a:lnSpc>
            </a:pPr>
            <a:r>
              <a:rPr lang="zh-CN" altLang="en-US">
                <a:solidFill>
                  <a:schemeClr val="bg1"/>
                </a:solidFill>
                <a:sym typeface="+mn-ea"/>
              </a:rPr>
              <a:t>1、get方式的安全性较Post方式要差些，包含机密信息的话，建议用Post数据提交方式；</a:t>
            </a:r>
            <a:endParaRPr lang="zh-CN" altLang="en-US">
              <a:solidFill>
                <a:schemeClr val="bg1"/>
              </a:solidFill>
            </a:endParaRPr>
          </a:p>
          <a:p>
            <a:pPr>
              <a:lnSpc>
                <a:spcPct val="200000"/>
              </a:lnSpc>
            </a:pPr>
            <a:r>
              <a:rPr lang="zh-CN" altLang="en-US">
                <a:solidFill>
                  <a:schemeClr val="bg1"/>
                </a:solidFill>
                <a:sym typeface="+mn-ea"/>
              </a:rPr>
              <a:t>2、在做数据查询时，建议用Get方式；而在做数据添加、修改或删除时，建议用Post方式；</a:t>
            </a:r>
            <a:endParaRPr lang="zh-CN" altLang="en-US">
              <a:solidFill>
                <a:schemeClr val="bg1"/>
              </a:solidFill>
            </a:endParaRPr>
          </a:p>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491490" y="1502410"/>
            <a:ext cx="10788015" cy="4584700"/>
          </a:xfrm>
          <a:prstGeom prst="rect">
            <a:avLst/>
          </a:prstGeom>
          <a:noFill/>
        </p:spPr>
        <p:txBody>
          <a:bodyPr wrap="square" rtlCol="0">
            <a:spAutoFit/>
          </a:bodyPr>
          <a:p>
            <a:pPr>
              <a:lnSpc>
                <a:spcPct val="200000"/>
              </a:lnSpc>
            </a:pPr>
            <a:r>
              <a:rPr lang="zh-CN" altLang="en-US" b="1">
                <a:solidFill>
                  <a:srgbClr val="FF0000"/>
                </a:solidFill>
              </a:rPr>
              <a:t>扩展知识点：</a:t>
            </a:r>
            <a:r>
              <a:rPr lang="en-US" altLang="zh-CN">
                <a:solidFill>
                  <a:schemeClr val="bg1"/>
                </a:solidFill>
              </a:rPr>
              <a:t>Html</a:t>
            </a:r>
            <a:r>
              <a:rPr lang="zh-CN" altLang="en-US">
                <a:solidFill>
                  <a:schemeClr val="bg1"/>
                </a:solidFill>
              </a:rPr>
              <a:t>废弃的标签都有哪些？</a:t>
            </a:r>
            <a:endParaRPr lang="zh-CN" altLang="en-US">
              <a:solidFill>
                <a:schemeClr val="bg1"/>
              </a:solidFill>
            </a:endParaRPr>
          </a:p>
          <a:p>
            <a:pPr marL="800100" lvl="1" indent="-342900">
              <a:lnSpc>
                <a:spcPct val="200000"/>
              </a:lnSpc>
              <a:buAutoNum type="arabicPeriod"/>
            </a:pPr>
            <a:r>
              <a:rPr lang="zh-CN" altLang="en-US" sz="1600">
                <a:solidFill>
                  <a:schemeClr val="bg1"/>
                </a:solidFill>
                <a:latin typeface="+mj-ea"/>
                <a:ea typeface="+mj-ea"/>
                <a:cs typeface="+mj-ea"/>
              </a:rPr>
              <a:t>u : 可以加下划线   </a:t>
            </a:r>
            <a:r>
              <a:rPr lang="en-US" altLang="zh-CN" sz="1600">
                <a:solidFill>
                  <a:schemeClr val="bg1"/>
                </a:solidFill>
                <a:latin typeface="+mj-ea"/>
                <a:ea typeface="+mj-ea"/>
                <a:cs typeface="+mj-ea"/>
              </a:rPr>
              <a:t>&lt;u&gt;&lt;/u&gt;</a:t>
            </a:r>
            <a:endParaRPr lang="zh-CN" altLang="en-US" sz="1600">
              <a:solidFill>
                <a:schemeClr val="bg1"/>
              </a:solidFill>
              <a:latin typeface="+mj-ea"/>
              <a:ea typeface="+mj-ea"/>
              <a:cs typeface="+mj-ea"/>
            </a:endParaRPr>
          </a:p>
          <a:p>
            <a:pPr marL="800100" lvl="1" indent="-342900">
              <a:lnSpc>
                <a:spcPct val="200000"/>
              </a:lnSpc>
              <a:buAutoNum type="arabicPeriod"/>
            </a:pPr>
            <a:r>
              <a:rPr lang="zh-CN" altLang="en-US" sz="1600">
                <a:solidFill>
                  <a:schemeClr val="bg1"/>
                </a:solidFill>
                <a:latin typeface="+mj-ea"/>
                <a:ea typeface="+mj-ea"/>
                <a:cs typeface="+mj-ea"/>
              </a:rPr>
              <a:t>del   </a:t>
            </a:r>
            <a:r>
              <a:rPr lang="en-US" altLang="zh-CN" sz="1600">
                <a:solidFill>
                  <a:schemeClr val="bg1"/>
                </a:solidFill>
                <a:latin typeface="+mj-ea"/>
                <a:ea typeface="+mj-ea"/>
                <a:cs typeface="+mj-ea"/>
                <a:sym typeface="+mn-ea"/>
              </a:rPr>
              <a:t>strike   s</a:t>
            </a:r>
            <a:r>
              <a:rPr lang="zh-CN" altLang="en-US" sz="1600">
                <a:solidFill>
                  <a:schemeClr val="bg1"/>
                </a:solidFill>
                <a:latin typeface="+mj-ea"/>
                <a:ea typeface="+mj-ea"/>
                <a:cs typeface="+mj-ea"/>
              </a:rPr>
              <a:t> : 删除线   </a:t>
            </a:r>
            <a:r>
              <a:rPr lang="en-US" altLang="zh-CN" sz="1600">
                <a:solidFill>
                  <a:schemeClr val="bg1"/>
                </a:solidFill>
                <a:latin typeface="+mj-ea"/>
                <a:ea typeface="+mj-ea"/>
                <a:cs typeface="+mj-ea"/>
              </a:rPr>
              <a:t>&lt;del&gt;&lt;/del&gt;   </a:t>
            </a:r>
            <a:r>
              <a:rPr lang="en-US" altLang="zh-CN" sz="1600">
                <a:solidFill>
                  <a:schemeClr val="bg1"/>
                </a:solidFill>
                <a:latin typeface="+mj-ea"/>
                <a:ea typeface="+mj-ea"/>
                <a:cs typeface="+mj-ea"/>
                <a:sym typeface="+mn-ea"/>
              </a:rPr>
              <a:t>&lt;strike&gt;&lt;/strike&gt;</a:t>
            </a:r>
            <a:endParaRPr lang="zh-CN" altLang="en-US" sz="1600">
              <a:solidFill>
                <a:schemeClr val="bg1"/>
              </a:solidFill>
              <a:latin typeface="+mj-ea"/>
              <a:ea typeface="+mj-ea"/>
              <a:cs typeface="+mj-ea"/>
            </a:endParaRPr>
          </a:p>
          <a:p>
            <a:pPr marL="800100" lvl="1" indent="-342900">
              <a:lnSpc>
                <a:spcPct val="200000"/>
              </a:lnSpc>
              <a:buAutoNum type="arabicPeriod"/>
            </a:pPr>
            <a:r>
              <a:rPr lang="zh-CN" altLang="en-US" sz="1600">
                <a:solidFill>
                  <a:schemeClr val="bg1"/>
                </a:solidFill>
                <a:latin typeface="+mj-ea"/>
                <a:ea typeface="+mj-ea"/>
                <a:cs typeface="+mj-ea"/>
              </a:rPr>
              <a:t>basefont：规定页面上的默认字体颜色和字号  只有</a:t>
            </a:r>
            <a:r>
              <a:rPr lang="en-US" altLang="zh-CN" sz="1600">
                <a:solidFill>
                  <a:schemeClr val="bg1"/>
                </a:solidFill>
                <a:latin typeface="+mj-ea"/>
                <a:ea typeface="+mj-ea"/>
                <a:cs typeface="+mj-ea"/>
              </a:rPr>
              <a:t>IE</a:t>
            </a:r>
            <a:r>
              <a:rPr lang="zh-CN" altLang="en-US" sz="1600">
                <a:solidFill>
                  <a:schemeClr val="bg1"/>
                </a:solidFill>
                <a:latin typeface="+mj-ea"/>
                <a:ea typeface="+mj-ea"/>
                <a:cs typeface="+mj-ea"/>
              </a:rPr>
              <a:t>低版本浏览器</a:t>
            </a:r>
            <a:endParaRPr lang="zh-CN" altLang="en-US" sz="1600">
              <a:solidFill>
                <a:schemeClr val="bg1"/>
              </a:solidFill>
              <a:latin typeface="+mj-ea"/>
              <a:ea typeface="+mj-ea"/>
              <a:cs typeface="+mj-ea"/>
            </a:endParaRPr>
          </a:p>
          <a:p>
            <a:pPr marL="800100" lvl="1" indent="-342900">
              <a:lnSpc>
                <a:spcPct val="200000"/>
              </a:lnSpc>
              <a:buAutoNum type="arabicPeriod"/>
            </a:pPr>
            <a:r>
              <a:rPr lang="zh-CN" altLang="en-US" sz="1600">
                <a:solidFill>
                  <a:schemeClr val="bg1"/>
                </a:solidFill>
                <a:latin typeface="+mj-ea"/>
                <a:ea typeface="+mj-ea"/>
                <a:cs typeface="+mj-ea"/>
              </a:rPr>
              <a:t>&lt;basefont color="red" size="30"&gt;我是无序&lt;/basefont&gt;</a:t>
            </a:r>
            <a:endParaRPr lang="zh-CN" altLang="en-US" sz="1600">
              <a:solidFill>
                <a:schemeClr val="bg1"/>
              </a:solidFill>
              <a:latin typeface="+mj-ea"/>
              <a:ea typeface="+mj-ea"/>
              <a:cs typeface="+mj-ea"/>
            </a:endParaRPr>
          </a:p>
          <a:p>
            <a:pPr marL="800100" lvl="1" indent="-342900">
              <a:lnSpc>
                <a:spcPct val="200000"/>
              </a:lnSpc>
              <a:buAutoNum type="arabicPeriod"/>
            </a:pPr>
            <a:r>
              <a:rPr lang="zh-CN" altLang="en-US" sz="1600">
                <a:solidFill>
                  <a:schemeClr val="bg1"/>
                </a:solidFill>
                <a:latin typeface="+mj-ea"/>
                <a:ea typeface="+mj-ea"/>
                <a:cs typeface="+mj-ea"/>
              </a:rPr>
              <a:t>big     &lt;big&gt; 标签呈现大号字体效果。</a:t>
            </a:r>
            <a:r>
              <a:rPr lang="zh-CN" altLang="en-US" sz="1600">
                <a:solidFill>
                  <a:schemeClr val="bg1"/>
                </a:solidFill>
                <a:latin typeface="+mj-ea"/>
                <a:ea typeface="+mj-ea"/>
                <a:cs typeface="+mj-ea"/>
                <a:sym typeface="+mn-ea"/>
              </a:rPr>
              <a:t>&lt;</a:t>
            </a:r>
            <a:r>
              <a:rPr lang="en-US" altLang="zh-CN" sz="1600">
                <a:solidFill>
                  <a:schemeClr val="bg1"/>
                </a:solidFill>
                <a:latin typeface="+mj-ea"/>
                <a:ea typeface="+mj-ea"/>
                <a:cs typeface="+mj-ea"/>
                <a:sym typeface="+mn-ea"/>
              </a:rPr>
              <a:t>/</a:t>
            </a:r>
            <a:r>
              <a:rPr lang="zh-CN" altLang="en-US" sz="1600">
                <a:solidFill>
                  <a:schemeClr val="bg1"/>
                </a:solidFill>
                <a:latin typeface="+mj-ea"/>
                <a:ea typeface="+mj-ea"/>
                <a:cs typeface="+mj-ea"/>
                <a:sym typeface="+mn-ea"/>
              </a:rPr>
              <a:t>big&gt;  &lt;small&gt;  &lt;</a:t>
            </a:r>
            <a:r>
              <a:rPr lang="en-US" altLang="zh-CN" sz="1600">
                <a:solidFill>
                  <a:schemeClr val="bg1"/>
                </a:solidFill>
                <a:latin typeface="+mj-ea"/>
                <a:ea typeface="+mj-ea"/>
                <a:cs typeface="+mj-ea"/>
                <a:sym typeface="+mn-ea"/>
              </a:rPr>
              <a:t>/</a:t>
            </a:r>
            <a:r>
              <a:rPr lang="zh-CN" altLang="en-US" sz="1600">
                <a:solidFill>
                  <a:schemeClr val="bg1"/>
                </a:solidFill>
                <a:latin typeface="+mj-ea"/>
                <a:ea typeface="+mj-ea"/>
                <a:cs typeface="+mj-ea"/>
                <a:sym typeface="+mn-ea"/>
              </a:rPr>
              <a:t>small&gt;</a:t>
            </a:r>
            <a:endParaRPr lang="zh-CN" altLang="en-US" sz="1600">
              <a:solidFill>
                <a:schemeClr val="bg1"/>
              </a:solidFill>
              <a:latin typeface="+mj-ea"/>
              <a:ea typeface="+mj-ea"/>
              <a:cs typeface="+mj-ea"/>
            </a:endParaRPr>
          </a:p>
          <a:p>
            <a:pPr marL="800100" lvl="1" indent="-342900">
              <a:lnSpc>
                <a:spcPct val="200000"/>
              </a:lnSpc>
              <a:buAutoNum type="arabicPeriod"/>
            </a:pPr>
            <a:r>
              <a:rPr lang="zh-CN" altLang="en-US" sz="1600">
                <a:solidFill>
                  <a:schemeClr val="bg1"/>
                </a:solidFill>
                <a:latin typeface="+mj-ea"/>
                <a:ea typeface="+mj-ea"/>
                <a:cs typeface="+mj-ea"/>
              </a:rPr>
              <a:t>center  居中效果</a:t>
            </a:r>
            <a:endParaRPr lang="zh-CN" altLang="en-US" sz="1600">
              <a:solidFill>
                <a:schemeClr val="bg1"/>
              </a:solidFill>
              <a:latin typeface="+mj-ea"/>
              <a:ea typeface="+mj-ea"/>
              <a:cs typeface="+mj-ea"/>
            </a:endParaRPr>
          </a:p>
          <a:p>
            <a:pPr marL="800100" lvl="1" indent="-342900">
              <a:lnSpc>
                <a:spcPct val="200000"/>
              </a:lnSpc>
              <a:buAutoNum type="arabicPeriod"/>
            </a:pPr>
            <a:r>
              <a:rPr lang="en-US" altLang="zh-CN" sz="1600">
                <a:solidFill>
                  <a:schemeClr val="bg1"/>
                </a:solidFill>
                <a:latin typeface="+mj-ea"/>
                <a:ea typeface="+mj-ea"/>
                <a:cs typeface="+mj-ea"/>
              </a:rPr>
              <a:t>font  </a:t>
            </a:r>
            <a:r>
              <a:rPr lang="zh-CN" altLang="en-US" sz="1600">
                <a:solidFill>
                  <a:schemeClr val="bg1"/>
                </a:solidFill>
                <a:latin typeface="+mj-ea"/>
                <a:ea typeface="+mj-ea"/>
                <a:cs typeface="+mj-ea"/>
              </a:rPr>
              <a:t>字体标签</a:t>
            </a:r>
            <a:endParaRPr lang="en-US" altLang="zh-CN" sz="1600">
              <a:solidFill>
                <a:schemeClr val="bg1"/>
              </a:solidFill>
              <a:latin typeface="+mj-ea"/>
              <a:ea typeface="+mj-ea"/>
              <a:cs typeface="+mj-ea"/>
            </a:endParaRPr>
          </a:p>
          <a:p>
            <a:pPr marL="800100" lvl="1" indent="-342900">
              <a:lnSpc>
                <a:spcPct val="200000"/>
              </a:lnSpc>
              <a:buAutoNum type="arabicPeriod"/>
            </a:pPr>
            <a:r>
              <a:rPr lang="en-US" altLang="zh-CN" sz="1600">
                <a:solidFill>
                  <a:schemeClr val="bg1"/>
                </a:solidFill>
                <a:latin typeface="+mj-ea"/>
                <a:ea typeface="+mj-ea"/>
                <a:cs typeface="+mj-ea"/>
              </a:rPr>
              <a:t>tt   呈现类似打字机或者等宽的文本效果。</a:t>
            </a:r>
            <a:endParaRPr lang="en-US" altLang="zh-CN" sz="1600">
              <a:solidFill>
                <a:schemeClr val="bg1"/>
              </a:solidFill>
              <a:latin typeface="+mj-ea"/>
              <a:ea typeface="+mj-ea"/>
              <a:cs typeface="+mj-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lang="zh-CN" altLang="en-US" sz="2800" dirty="0" smtClean="0">
                <a:solidFill>
                  <a:schemeClr val="bg1"/>
                </a:solidFill>
                <a:sym typeface="+mn-ea"/>
              </a:rPr>
              <a:t>HTML常用标记</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491490" y="1502410"/>
            <a:ext cx="10788015" cy="3107690"/>
          </a:xfrm>
          <a:prstGeom prst="rect">
            <a:avLst/>
          </a:prstGeom>
          <a:noFill/>
        </p:spPr>
        <p:txBody>
          <a:bodyPr wrap="square" rtlCol="0">
            <a:spAutoFit/>
          </a:bodyPr>
          <a:p>
            <a:pPr>
              <a:lnSpc>
                <a:spcPct val="200000"/>
              </a:lnSpc>
            </a:pPr>
            <a:r>
              <a:rPr lang="zh-CN" altLang="en-US" b="1">
                <a:solidFill>
                  <a:srgbClr val="FF0000"/>
                </a:solidFill>
              </a:rPr>
              <a:t>扩展知识点：</a:t>
            </a:r>
            <a:r>
              <a:rPr>
                <a:solidFill>
                  <a:schemeClr val="bg1"/>
                </a:solidFill>
              </a:rPr>
              <a:t>前端页面有哪三层构成，分别是什么？作用是什么？</a:t>
            </a:r>
            <a:endParaRPr>
              <a:solidFill>
                <a:schemeClr val="bg1"/>
              </a:solidFill>
            </a:endParaRPr>
          </a:p>
          <a:p>
            <a:pPr>
              <a:lnSpc>
                <a:spcPct val="200000"/>
              </a:lnSpc>
            </a:pPr>
            <a:r>
              <a:rPr lang="en-US" altLang="zh-CN" sz="1600">
                <a:solidFill>
                  <a:schemeClr val="bg1"/>
                </a:solidFill>
                <a:latin typeface="+mj-ea"/>
                <a:ea typeface="+mj-ea"/>
                <a:cs typeface="+mj-ea"/>
              </a:rPr>
              <a:t>结构层、表示层、行为层</a:t>
            </a:r>
            <a:endParaRPr lang="en-US" altLang="zh-CN" sz="1600">
              <a:solidFill>
                <a:schemeClr val="bg1"/>
              </a:solidFill>
              <a:latin typeface="+mj-ea"/>
              <a:ea typeface="+mj-ea"/>
              <a:cs typeface="+mj-ea"/>
            </a:endParaRPr>
          </a:p>
          <a:p>
            <a:pPr marL="342900" indent="-342900">
              <a:lnSpc>
                <a:spcPct val="200000"/>
              </a:lnSpc>
              <a:buFont typeface="+mj-lt"/>
              <a:buAutoNum type="arabicPeriod"/>
            </a:pPr>
            <a:r>
              <a:rPr lang="en-US" altLang="zh-CN" sz="1600">
                <a:solidFill>
                  <a:schemeClr val="bg1"/>
                </a:solidFill>
                <a:latin typeface="+mj-ea"/>
                <a:ea typeface="+mj-ea"/>
                <a:cs typeface="+mj-ea"/>
              </a:rPr>
              <a:t>结构层（structural layer）：由HTML或XHTML之类的标记语言负责创建。</a:t>
            </a:r>
            <a:endParaRPr lang="en-US" altLang="zh-CN" sz="1600">
              <a:solidFill>
                <a:schemeClr val="bg1"/>
              </a:solidFill>
              <a:latin typeface="+mj-ea"/>
              <a:ea typeface="+mj-ea"/>
              <a:cs typeface="+mj-ea"/>
            </a:endParaRPr>
          </a:p>
          <a:p>
            <a:pPr marL="342900" indent="-342900">
              <a:lnSpc>
                <a:spcPct val="200000"/>
              </a:lnSpc>
              <a:buFont typeface="+mj-lt"/>
              <a:buAutoNum type="arabicPeriod"/>
            </a:pPr>
            <a:r>
              <a:rPr lang="en-US" altLang="zh-CN" sz="1600">
                <a:solidFill>
                  <a:schemeClr val="bg1"/>
                </a:solidFill>
                <a:latin typeface="+mj-ea"/>
                <a:ea typeface="+mj-ea"/>
                <a:cs typeface="+mj-ea"/>
              </a:rPr>
              <a:t>表</a:t>
            </a:r>
            <a:r>
              <a:rPr lang="zh-CN" altLang="en-US" sz="1600">
                <a:solidFill>
                  <a:schemeClr val="bg1"/>
                </a:solidFill>
                <a:latin typeface="+mj-ea"/>
                <a:ea typeface="+mj-ea"/>
                <a:cs typeface="+mj-ea"/>
              </a:rPr>
              <a:t>现</a:t>
            </a:r>
            <a:r>
              <a:rPr lang="en-US" altLang="zh-CN" sz="1600">
                <a:solidFill>
                  <a:schemeClr val="bg1"/>
                </a:solidFill>
                <a:latin typeface="+mj-ea"/>
                <a:ea typeface="+mj-ea"/>
                <a:cs typeface="+mj-ea"/>
              </a:rPr>
              <a:t>层（presentation layer）:由css负责创建。</a:t>
            </a:r>
            <a:endParaRPr lang="en-US" altLang="zh-CN" sz="1600">
              <a:solidFill>
                <a:schemeClr val="bg1"/>
              </a:solidFill>
              <a:latin typeface="+mj-ea"/>
              <a:ea typeface="+mj-ea"/>
              <a:cs typeface="+mj-ea"/>
            </a:endParaRPr>
          </a:p>
          <a:p>
            <a:pPr marL="342900" indent="-342900">
              <a:lnSpc>
                <a:spcPct val="200000"/>
              </a:lnSpc>
              <a:buFont typeface="+mj-lt"/>
              <a:buAutoNum type="arabicPeriod"/>
            </a:pPr>
            <a:r>
              <a:rPr lang="en-US" altLang="zh-CN" sz="1600">
                <a:solidFill>
                  <a:schemeClr val="bg1"/>
                </a:solidFill>
                <a:latin typeface="+mj-ea"/>
                <a:ea typeface="+mj-ea"/>
                <a:cs typeface="+mj-ea"/>
              </a:rPr>
              <a:t>行为层（behaviorlayer）:负责回答“内容应该如何对事件做出反应”这一问题。这是 Javascript 语言和 DOM主宰的领域。</a:t>
            </a:r>
            <a:endParaRPr lang="en-US" altLang="zh-CN" sz="1600">
              <a:solidFill>
                <a:schemeClr val="bg1"/>
              </a:solidFill>
              <a:latin typeface="+mj-ea"/>
              <a:ea typeface="+mj-ea"/>
              <a:cs typeface="+mj-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1</a:t>
            </a:r>
            <a:r>
              <a:rPr lang="zh-CN" altLang="en-US"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a:t>
            </a:r>
            <a:r>
              <a:rPr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本专业介绍、HTML发展历史</a:t>
            </a:r>
            <a:endParaRPr lang="zh-CN" altLang="en-US"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460375"/>
          </a:xfrm>
          <a:prstGeom prst="rect">
            <a:avLst/>
          </a:prstGeom>
          <a:noFill/>
        </p:spPr>
        <p:txBody>
          <a:bodyPr wrap="square" rtlCol="0">
            <a:spAutoFit/>
          </a:bodyPr>
          <a:lstStyle/>
          <a:p>
            <a:r>
              <a:rPr sz="2400" dirty="0" smtClean="0">
                <a:solidFill>
                  <a:schemeClr val="bg1"/>
                </a:solidFill>
                <a:latin typeface="+mn-ea"/>
                <a:sym typeface="+mn-ea"/>
              </a:rPr>
              <a:t>本专业介绍、HTML发展历史</a:t>
            </a:r>
            <a:endParaRPr lang="zh-CN" altLang="en-US" sz="2400" dirty="0">
              <a:solidFill>
                <a:schemeClr val="bg1"/>
              </a:solidFill>
              <a:latin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7" name="图片 6"/>
          <p:cNvPicPr>
            <a:picLocks noChangeAspect="1"/>
          </p:cNvPicPr>
          <p:nvPr/>
        </p:nvPicPr>
        <p:blipFill>
          <a:blip r:embed="rId2"/>
          <a:stretch>
            <a:fillRect/>
          </a:stretch>
        </p:blipFill>
        <p:spPr>
          <a:xfrm>
            <a:off x="2858135" y="2118995"/>
            <a:ext cx="6476365" cy="37045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460375"/>
          </a:xfrm>
          <a:prstGeom prst="rect">
            <a:avLst/>
          </a:prstGeom>
          <a:noFill/>
        </p:spPr>
        <p:txBody>
          <a:bodyPr wrap="square" rtlCol="0">
            <a:spAutoFit/>
          </a:bodyPr>
          <a:lstStyle/>
          <a:p>
            <a:r>
              <a:rPr sz="2400" dirty="0" smtClean="0">
                <a:solidFill>
                  <a:schemeClr val="bg1"/>
                </a:solidFill>
                <a:latin typeface="+mn-ea"/>
                <a:sym typeface="+mn-ea"/>
              </a:rPr>
              <a:t>本专业介绍、HTML发展历史</a:t>
            </a:r>
            <a:endParaRPr lang="zh-CN" altLang="en-US" sz="2400" dirty="0">
              <a:solidFill>
                <a:schemeClr val="bg1"/>
              </a:solidFill>
              <a:latin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2" name="图片 1"/>
          <p:cNvPicPr>
            <a:picLocks noChangeAspect="1"/>
          </p:cNvPicPr>
          <p:nvPr/>
        </p:nvPicPr>
        <p:blipFill>
          <a:blip r:embed="rId2"/>
          <a:stretch>
            <a:fillRect/>
          </a:stretch>
        </p:blipFill>
        <p:spPr>
          <a:xfrm>
            <a:off x="1852930" y="1697355"/>
            <a:ext cx="6439535" cy="43376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460375"/>
          </a:xfrm>
          <a:prstGeom prst="rect">
            <a:avLst/>
          </a:prstGeom>
          <a:noFill/>
        </p:spPr>
        <p:txBody>
          <a:bodyPr wrap="square" rtlCol="0">
            <a:spAutoFit/>
          </a:bodyPr>
          <a:lstStyle/>
          <a:p>
            <a:r>
              <a:rPr sz="2400" dirty="0" smtClean="0">
                <a:solidFill>
                  <a:schemeClr val="bg1"/>
                </a:solidFill>
                <a:latin typeface="+mn-ea"/>
                <a:sym typeface="+mn-ea"/>
              </a:rPr>
              <a:t>本专业介绍、HTML发展历史</a:t>
            </a:r>
            <a:endParaRPr lang="zh-CN" altLang="en-US" sz="2400" dirty="0">
              <a:solidFill>
                <a:schemeClr val="bg1"/>
              </a:solidFill>
              <a:latin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7" name="文本框 6"/>
          <p:cNvSpPr txBox="1"/>
          <p:nvPr/>
        </p:nvSpPr>
        <p:spPr>
          <a:xfrm>
            <a:off x="646430" y="1502410"/>
            <a:ext cx="10612120" cy="3969385"/>
          </a:xfrm>
          <a:prstGeom prst="rect">
            <a:avLst/>
          </a:prstGeom>
          <a:noFill/>
        </p:spPr>
        <p:txBody>
          <a:bodyPr wrap="square" rtlCol="0">
            <a:spAutoFit/>
          </a:bodyPr>
          <a:p>
            <a:pPr>
              <a:lnSpc>
                <a:spcPct val="200000"/>
              </a:lnSpc>
            </a:pPr>
            <a:r>
              <a:rPr lang="zh-CN" altLang="en-US">
                <a:solidFill>
                  <a:schemeClr val="bg1"/>
                </a:solidFill>
                <a:latin typeface="+mn-ea"/>
              </a:rPr>
              <a:t>组织解析：</a:t>
            </a:r>
            <a:endParaRPr lang="zh-CN" altLang="en-US">
              <a:solidFill>
                <a:schemeClr val="bg1"/>
              </a:solidFill>
              <a:latin typeface="+mn-ea"/>
            </a:endParaRPr>
          </a:p>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（1）W3C( World Wide Web Consortium )万维网联盟，</a:t>
            </a:r>
            <a:r>
              <a:rPr lang="zh-CN" altLang="en-US">
                <a:solidFill>
                  <a:schemeClr val="bg1"/>
                </a:solidFill>
                <a:latin typeface="+mn-ea"/>
              </a:rPr>
              <a:t>创建于1994年是Web技术领域最具权威和影响力的国际中立性技术标准机构。</a:t>
            </a:r>
            <a:endParaRPr lang="zh-CN" altLang="en-US">
              <a:solidFill>
                <a:schemeClr val="bg1"/>
              </a:solidFill>
              <a:latin typeface="+mn-ea"/>
            </a:endParaRPr>
          </a:p>
          <a:p>
            <a:pPr>
              <a:lnSpc>
                <a:spcPct val="200000"/>
              </a:lnSpc>
            </a:pPr>
            <a:r>
              <a:rPr lang="en-US" altLang="zh-CN">
                <a:solidFill>
                  <a:schemeClr val="bg1"/>
                </a:solidFill>
                <a:latin typeface="+mn-ea"/>
              </a:rPr>
              <a:t>	</a:t>
            </a:r>
            <a:r>
              <a:rPr lang="zh-CN" altLang="en-US">
                <a:solidFill>
                  <a:schemeClr val="bg1"/>
                </a:solidFill>
                <a:latin typeface="+mn-ea"/>
              </a:rPr>
              <a:t>W3C (制定了结构(xhtml、xml)和表现(css)的标准，非赢利性的。)</a:t>
            </a:r>
            <a:endParaRPr lang="zh-CN" altLang="en-US">
              <a:solidFill>
                <a:schemeClr val="bg1"/>
              </a:solidFill>
              <a:latin typeface="+mn-ea"/>
            </a:endParaRPr>
          </a:p>
          <a:p>
            <a:pPr>
              <a:lnSpc>
                <a:spcPct val="200000"/>
              </a:lnSpc>
            </a:pP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（2）ECMA(European Computer Manufactures Association) 欧洲电脑场商联合会。</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ndParaRPr>
          </a:p>
          <a:p>
            <a:pPr>
              <a:lnSpc>
                <a:spcPct val="200000"/>
              </a:lnSpc>
            </a:pPr>
            <a:r>
              <a:rPr lang="en-US" altLang="zh-CN">
                <a:solidFill>
                  <a:schemeClr val="bg1"/>
                </a:solidFill>
                <a:latin typeface="+mn-ea"/>
              </a:rPr>
              <a:t>	</a:t>
            </a:r>
            <a:r>
              <a:rPr lang="zh-CN" altLang="en-US">
                <a:solidFill>
                  <a:schemeClr val="bg1"/>
                </a:solidFill>
                <a:latin typeface="+mn-ea"/>
              </a:rPr>
              <a:t>ECMA制定了行为(DOM(文档对象模型)，ECMAScript、</a:t>
            </a:r>
            <a:r>
              <a:rPr lang="en-US" altLang="zh-CN">
                <a:solidFill>
                  <a:schemeClr val="bg1"/>
                </a:solidFill>
                <a:latin typeface="+mn-ea"/>
              </a:rPr>
              <a:t>bom</a:t>
            </a:r>
            <a:r>
              <a:rPr lang="zh-CN" altLang="en-US">
                <a:solidFill>
                  <a:schemeClr val="bg1"/>
                </a:solidFill>
                <a:latin typeface="+mn-ea"/>
              </a:rPr>
              <a:t>)标准</a:t>
            </a:r>
            <a:endParaRPr lang="zh-CN" altLang="en-US">
              <a:solidFill>
                <a:schemeClr val="bg1"/>
              </a:solidFill>
              <a:latin typeface="+mn-ea"/>
            </a:endParaRPr>
          </a:p>
          <a:p>
            <a:pPr>
              <a:lnSpc>
                <a:spcPct val="200000"/>
              </a:lnSpc>
            </a:pPr>
            <a:endParaRPr lang="zh-CN" altLang="en-US">
              <a:solidFill>
                <a:schemeClr val="bg1"/>
              </a:solidFill>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460375"/>
          </a:xfrm>
          <a:prstGeom prst="rect">
            <a:avLst/>
          </a:prstGeom>
          <a:noFill/>
        </p:spPr>
        <p:txBody>
          <a:bodyPr wrap="square" rtlCol="0">
            <a:spAutoFit/>
          </a:bodyPr>
          <a:lstStyle/>
          <a:p>
            <a:r>
              <a:rPr sz="2400" dirty="0" smtClean="0">
                <a:solidFill>
                  <a:schemeClr val="bg1"/>
                </a:solidFill>
                <a:latin typeface="+mn-ea"/>
                <a:sym typeface="+mn-ea"/>
              </a:rPr>
              <a:t>HTML发展历史</a:t>
            </a:r>
            <a:endParaRPr lang="zh-CN" altLang="en-US" sz="2400" dirty="0">
              <a:solidFill>
                <a:schemeClr val="bg1"/>
              </a:solidFill>
              <a:latin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2" name="图片 1"/>
          <p:cNvPicPr>
            <a:picLocks noChangeAspect="1"/>
          </p:cNvPicPr>
          <p:nvPr/>
        </p:nvPicPr>
        <p:blipFill>
          <a:blip r:embed="rId2"/>
          <a:stretch>
            <a:fillRect/>
          </a:stretch>
        </p:blipFill>
        <p:spPr>
          <a:xfrm>
            <a:off x="2174875" y="1998980"/>
            <a:ext cx="8409305" cy="37807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937750" cy="460375"/>
          </a:xfrm>
          <a:prstGeom prst="rect">
            <a:avLst/>
          </a:prstGeom>
          <a:noFill/>
        </p:spPr>
        <p:txBody>
          <a:bodyPr wrap="square" rtlCol="0">
            <a:spAutoFit/>
          </a:bodyPr>
          <a:lstStyle/>
          <a:p>
            <a:r>
              <a:rPr sz="2400" dirty="0" smtClean="0">
                <a:solidFill>
                  <a:schemeClr val="bg1"/>
                </a:solidFill>
                <a:latin typeface="+mn-ea"/>
                <a:sym typeface="+mn-ea"/>
              </a:rPr>
              <a:t>本专业介绍、HTML发展历史</a:t>
            </a:r>
            <a:endParaRPr lang="zh-CN" altLang="en-US" sz="2400" dirty="0">
              <a:solidFill>
                <a:schemeClr val="bg1"/>
              </a:solidFill>
              <a:latin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7" name="文本框 6"/>
          <p:cNvSpPr txBox="1"/>
          <p:nvPr/>
        </p:nvSpPr>
        <p:spPr>
          <a:xfrm>
            <a:off x="789940" y="2612390"/>
            <a:ext cx="10612120" cy="2306955"/>
          </a:xfrm>
          <a:prstGeom prst="rect">
            <a:avLst/>
          </a:prstGeom>
          <a:noFill/>
        </p:spPr>
        <p:txBody>
          <a:bodyPr wrap="square" rtlCol="0">
            <a:spAutoFit/>
          </a:bodyPr>
          <a:p>
            <a:pPr>
              <a:lnSpc>
                <a:spcPct val="200000"/>
              </a:lnSpc>
            </a:pPr>
            <a:r>
              <a:rPr lang="zh-CN" altLang="en-US">
                <a:solidFill>
                  <a:srgbClr val="FF0000"/>
                </a:solidFill>
                <a:effectLst>
                  <a:reflection blurRad="6350" stA="53000" endA="300" endPos="35500" dir="5400000" sy="-90000" algn="bl" rotWithShape="0"/>
                </a:effectLst>
                <a:latin typeface="+mn-ea"/>
              </a:rPr>
              <a:t>HTML 指的是超文本标记语言 (Hyper Text Markup Language) </a:t>
            </a:r>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www万维网的描述性语言。</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ndParaRPr>
          </a:p>
          <a:p>
            <a:pPr>
              <a:lnSpc>
                <a:spcPct val="200000"/>
              </a:lnSpc>
            </a:pPr>
            <a:r>
              <a:rPr lang="zh-CN" altLang="en-US">
                <a:solidFill>
                  <a:schemeClr val="bg1"/>
                </a:solidFill>
                <a:latin typeface="+mn-ea"/>
              </a:rPr>
              <a:t>XHTML指可扩展超文本标记语言（标识语言）（EXtensible HyperText Markup Language）是一种置标语言，表现方式与超文本标记语言（HTML）类似，不过语法上更加严格。</a:t>
            </a:r>
            <a:endParaRPr lang="zh-CN" altLang="en-US">
              <a:solidFill>
                <a:schemeClr val="bg1"/>
              </a:solidFill>
              <a:latin typeface="+mn-ea"/>
            </a:endParaRPr>
          </a:p>
          <a:p>
            <a:pPr>
              <a:lnSpc>
                <a:spcPct val="200000"/>
              </a:lnSpc>
            </a:pPr>
            <a:r>
              <a:rPr lang="zh-CN" altLang="en-US">
                <a:solidFill>
                  <a:schemeClr val="bg1"/>
                </a:solidFill>
                <a:latin typeface="+mn-ea"/>
              </a:rPr>
              <a:t>HTML5指的是HTML的第五次重大修改（第5个版本）</a:t>
            </a:r>
            <a:endParaRPr lang="zh-CN" altLang="en-US">
              <a:solidFill>
                <a:schemeClr val="bg1"/>
              </a:solidFill>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2、网站站点的创建</a:t>
            </a:r>
            <a:endParaRPr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5103</Words>
  <Application>WPS 演示</Application>
  <PresentationFormat>自定义</PresentationFormat>
  <Paragraphs>293</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楷体</vt:lpstr>
      <vt:lpstr>微软雅黑</vt:lpstr>
      <vt:lpstr>Calibri</vt:lpstr>
      <vt:lpstr>Arial Unicode MS</vt:lpstr>
      <vt:lpstr>Calibri Light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秋墨儿</cp:lastModifiedBy>
  <cp:revision>580</cp:revision>
  <dcterms:created xsi:type="dcterms:W3CDTF">2015-08-05T01:47:00Z</dcterms:created>
  <dcterms:modified xsi:type="dcterms:W3CDTF">2019-09-25T09:56:58Z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