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0" r:id="rId3"/>
    <p:sldId id="2582" r:id="rId4"/>
    <p:sldId id="2583" r:id="rId5"/>
    <p:sldId id="2581" r:id="rId6"/>
    <p:sldId id="2579" r:id="rId7"/>
    <p:sldId id="2586" r:id="rId8"/>
    <p:sldId id="2587" r:id="rId9"/>
    <p:sldId id="2576" r:id="rId10"/>
    <p:sldId id="2584" r:id="rId11"/>
    <p:sldId id="2585" r:id="rId12"/>
    <p:sldId id="2588" r:id="rId13"/>
    <p:sldId id="2589" r:id="rId14"/>
    <p:sldId id="259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767"/>
  </p:normalViewPr>
  <p:slideViewPr>
    <p:cSldViewPr snapToGrid="0">
      <p:cViewPr varScale="1">
        <p:scale>
          <a:sx n="113" d="100"/>
          <a:sy n="113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E3CBB-369F-EB41-8E4C-575F6E0E962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8A318-F3AB-E047-A90F-B76D51A6A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19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blog.csdn.net</a:t>
            </a:r>
            <a:r>
              <a:rPr kumimoji="1" lang="en" altLang="ja-JP" dirty="0"/>
              <a:t>/</a:t>
            </a:r>
            <a:r>
              <a:rPr kumimoji="1" lang="en" altLang="ja-JP" dirty="0" err="1"/>
              <a:t>farmwang</a:t>
            </a:r>
            <a:r>
              <a:rPr kumimoji="1" lang="en" altLang="ja-JP" dirty="0"/>
              <a:t>/article/details/74452750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318-F3AB-E047-A90F-B76D51A6A8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0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blog.csdn.net</a:t>
            </a:r>
            <a:r>
              <a:rPr kumimoji="1" lang="en" altLang="ja-JP" dirty="0"/>
              <a:t>/</a:t>
            </a:r>
            <a:r>
              <a:rPr kumimoji="1" lang="en" altLang="ja-JP" dirty="0" err="1"/>
              <a:t>farmwang</a:t>
            </a:r>
            <a:r>
              <a:rPr kumimoji="1" lang="en" altLang="ja-JP" dirty="0"/>
              <a:t>/article/details/74452750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318-F3AB-E047-A90F-B76D51A6A8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5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318-F3AB-E047-A90F-B76D51A6A8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22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www.cvmart.net</a:t>
            </a:r>
            <a:r>
              <a:rPr kumimoji="1" lang="en" altLang="ja-JP" dirty="0"/>
              <a:t>/community/detail/6617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318-F3AB-E047-A90F-B76D51A6A8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23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oumpy.github.io</a:t>
            </a:r>
            <a:r>
              <a:rPr kumimoji="1" lang="en" altLang="zh-TW" dirty="0"/>
              <a:t>/blog/2021/02/</a:t>
            </a:r>
            <a:r>
              <a:rPr kumimoji="1" lang="en" altLang="zh-TW" dirty="0" err="1"/>
              <a:t>kronecker_product_solving_matrix_equations.html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318-F3AB-E047-A90F-B76D51A6A8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13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0ABBE-A368-4512-267E-FC4F5F72E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3E556E-A4C1-E71E-7B1B-7FDC36BC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CEEB5-5B80-C6F8-68E7-0CE45348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92448-B9CD-0387-9423-A3B41CC5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C9609-186E-34FB-09E1-623B878B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1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5C558-F77F-92D7-2B5D-CCFCADDA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0B93A3-15BB-841F-8012-CF32D524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268D8-7D9B-E1D3-2889-D5D92886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A412F-310A-53E7-B13B-4A0D64AC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53C85-56A4-8A05-8E55-62C3CACF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955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C7DE1C-6FE4-20B3-16CE-45431B1B8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8AE1F9-7F5C-48EE-9B6F-DC3614B5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1937A-6361-CB56-9756-049D1B25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EBBB3-0C97-C437-AC48-DBAD5B49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A005F-DCFC-6D33-770D-02AF9EC0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9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41891-6F40-FFA3-81AA-F0FF15E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2E492-5BFB-7BC0-D315-50F5C5DA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5E6483-B2B4-D376-2960-37DE78D8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12141-5C96-45AC-2685-791CC170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C1130-BA7A-4F15-1B8D-C8DE930D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9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E8C03-C95F-C9F2-1F3B-9CC2458A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2245F-DB12-09EA-A053-BDCABA90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B27EB-2093-A857-503D-756EB8A9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6AF05-729D-1B5C-1D67-8A3166C0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A1FC3-3CD3-5DC0-A8F3-B4B6382E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66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BAEFD-CB0D-0321-1A02-079BD0A3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7106FE-5311-171B-5F2F-5147E97B5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5972BB-A8A2-E1EE-EFA8-CA4CF5E3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E669-DEEF-490A-5C7E-2DCF3E5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0E0849-F49F-E943-C527-EB3DC488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EC28C-C3CC-441F-BC07-0FBF6BF7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54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509C2-D97D-A920-EC66-FC65D3A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DE2CBD-8FC9-901B-1878-209524EB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C76151-364F-6CAE-0F22-F48566A7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181855-2856-5130-AE5A-3E070B795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7268F1-6053-013A-8438-1710C60E0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7DA313-BC75-5874-6DC8-00A18CD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C045EE-A4E5-82E8-F749-B0F1730C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73B2B8-B002-D5B7-9020-8E956346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71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EF1FF-01F0-D847-2D41-43781677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0960C7-186A-F65B-C1E8-5B608520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7C5F61-EC70-7525-60D5-93034D5E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E00F36-71CB-6D1E-138F-D55DA8B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9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CFC808-383D-8D60-EB0F-E098B9F9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E94688-3E89-CDC1-11E9-73541C47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0AFDA7-8073-583A-E8CD-0E9E09C0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78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E71D7-14FA-F54E-E49E-5383A22A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AD678-6C0D-DB2B-D238-6FE66AD3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B9405F-4D34-2EFB-9E75-D86FB34F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E48E1-D2B2-D08A-6597-129FD731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1E4371-036B-A8D2-2C2C-0F071CBB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57BB5-9E5B-BB69-F04F-354797C9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63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C0B39-6EEB-0896-967B-EA5BA2E1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312AA4-9119-0E70-CDF7-7F398A61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EF9B60-422E-55B6-B2ED-D2543A634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683AE-3615-9A42-DA41-8DCF2A1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0F42D9-B1A1-6647-DB5B-3A7A4D03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C17C1-AA62-022C-1AE4-3A68DB7E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50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38A5BE-B4A2-0AAB-F419-DB7C19B2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7CDAB-04C3-0BC0-9374-28CC0E8A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CDB51-3950-15DA-08D9-17CAFCAE5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7B10E-B6A8-884A-89A2-519D9A4DB3ED}" type="datetimeFigureOut">
              <a:rPr kumimoji="1" lang="zh-TW" altLang="en-US" smtClean="0"/>
              <a:t>2024/12/19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7C63B-5FB5-DA71-4301-07B2806C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5CFF8-7475-48F1-9E9E-D9BE6DE7D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82C50-3349-FA4E-A480-0A817370CA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68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7B92939-FA44-3241-90F0-25905644EC49}"/>
              </a:ext>
            </a:extLst>
          </p:cNvPr>
          <p:cNvSpPr txBox="1"/>
          <p:nvPr/>
        </p:nvSpPr>
        <p:spPr>
          <a:xfrm>
            <a:off x="1323474" y="1953012"/>
            <a:ext cx="832585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TW" sz="6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Seminar2024</a:t>
            </a:r>
          </a:p>
          <a:p>
            <a:pPr algn="ctr"/>
            <a:r>
              <a:rPr lang="en-US" altLang="zh-TW" sz="4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Image Processing</a:t>
            </a:r>
            <a:endParaRPr lang="zh-TW" altLang="en-US" sz="4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A96815-3046-C7E0-A61C-BC79371CC530}"/>
              </a:ext>
            </a:extLst>
          </p:cNvPr>
          <p:cNvSpPr txBox="1"/>
          <p:nvPr/>
        </p:nvSpPr>
        <p:spPr>
          <a:xfrm>
            <a:off x="3957776" y="389200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青西研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M1 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王</a:t>
            </a:r>
            <a:r>
              <a:rPr kumimoji="1"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孟琪</a:t>
            </a:r>
          </a:p>
        </p:txBody>
      </p:sp>
    </p:spTree>
    <p:extLst>
      <p:ext uri="{BB962C8B-B14F-4D97-AF65-F5344CB8AC3E}">
        <p14:creationId xmlns:p14="http://schemas.microsoft.com/office/powerpoint/2010/main" val="328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0E227-B31E-B380-F3EE-4A78DB12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目標３：逆畳み込み法の確立</a:t>
            </a:r>
            <a:endParaRPr kumimoji="1" lang="ja-JP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1CB4B8-AAEF-1427-7B5D-2886DA07804D}"/>
              </a:ext>
            </a:extLst>
          </p:cNvPr>
          <p:cNvSpPr txBox="1"/>
          <p:nvPr/>
        </p:nvSpPr>
        <p:spPr>
          <a:xfrm>
            <a:off x="1181834" y="2075936"/>
            <a:ext cx="982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１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スペクトル分解手法による不純分局在箇所の推定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CF92E1-839A-063C-6135-EE8186287C49}"/>
              </a:ext>
            </a:extLst>
          </p:cNvPr>
          <p:cNvSpPr txBox="1"/>
          <p:nvPr/>
        </p:nvSpPr>
        <p:spPr>
          <a:xfrm>
            <a:off x="1235379" y="4440195"/>
            <a:ext cx="900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２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神経科学の非負値デコンボルション法の応用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528EB6-B0A7-CA28-B45A-274A4A122BEA}"/>
              </a:ext>
            </a:extLst>
          </p:cNvPr>
          <p:cNvSpPr txBox="1"/>
          <p:nvPr/>
        </p:nvSpPr>
        <p:spPr>
          <a:xfrm>
            <a:off x="1779371" y="3039055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先の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スライドで述べた手法：岡田研、赤井研にはノウハウの蓄積がある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22C2B5-880C-F8B3-54EC-BD75A6526BD5}"/>
              </a:ext>
            </a:extLst>
          </p:cNvPr>
          <p:cNvSpPr txBox="1"/>
          <p:nvPr/>
        </p:nvSpPr>
        <p:spPr>
          <a:xfrm>
            <a:off x="3373395" y="376012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ノイズに頑強、事後確率で推定の信頼度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DA38E2-A371-4634-FBAE-1170D837305A}"/>
                  </a:ext>
                </a:extLst>
              </p:cNvPr>
              <p:cNvSpPr txBox="1"/>
              <p:nvPr/>
            </p:nvSpPr>
            <p:spPr>
              <a:xfrm>
                <a:off x="4393925" y="5347390"/>
                <a:ext cx="5295809" cy="450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dirty="0"/>
                  <a:t>subject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DA38E2-A371-4634-FBAE-1170D837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925" y="5347390"/>
                <a:ext cx="5295809" cy="450893"/>
              </a:xfrm>
              <a:prstGeom prst="rect">
                <a:avLst/>
              </a:prstGeom>
              <a:blipFill>
                <a:blip r:embed="rId2"/>
                <a:stretch>
                  <a:fillRect l="-3589" t="-8108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10693-EE01-265E-3521-C5821A714040}"/>
                  </a:ext>
                </a:extLst>
              </p:cNvPr>
              <p:cNvSpPr txBox="1"/>
              <p:nvPr/>
            </p:nvSpPr>
            <p:spPr>
              <a:xfrm>
                <a:off x="2734433" y="5176648"/>
                <a:ext cx="14500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10693-EE01-265E-3521-C5821A71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33" y="5176648"/>
                <a:ext cx="1450077" cy="938014"/>
              </a:xfrm>
              <a:prstGeom prst="rect">
                <a:avLst/>
              </a:prstGeom>
              <a:blipFill>
                <a:blip r:embed="rId3"/>
                <a:stretch>
                  <a:fillRect l="-39130" t="-141333" r="-23478" b="-18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0B349C-0E36-F7E0-CE32-16DC66CCCEEA}"/>
              </a:ext>
            </a:extLst>
          </p:cNvPr>
          <p:cNvSpPr txBox="1"/>
          <p:nvPr/>
        </p:nvSpPr>
        <p:spPr>
          <a:xfrm>
            <a:off x="2336820" y="639739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推定濃度が非負値で和が最小になるように推定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C1F83B-D994-3CF8-1DC4-4B241196A361}"/>
              </a:ext>
            </a:extLst>
          </p:cNvPr>
          <p:cNvSpPr txBox="1"/>
          <p:nvPr/>
        </p:nvSpPr>
        <p:spPr>
          <a:xfrm>
            <a:off x="7201531" y="5922549"/>
            <a:ext cx="493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点像分布関数　</a:t>
            </a:r>
            <a:r>
              <a:rPr kumimoji="1" lang="en-US" altLang="ja-JP" dirty="0"/>
              <a:t>2</a:t>
            </a:r>
            <a:r>
              <a:rPr kumimoji="1" lang="ja-JP" altLang="en-US"/>
              <a:t>次元</a:t>
            </a:r>
            <a:r>
              <a:rPr lang="ja-JP" altLang="en-US"/>
              <a:t>ガウスなら</a:t>
            </a:r>
            <a:r>
              <a:rPr lang="en-US" altLang="ja-JP" dirty="0"/>
              <a:t>x</a:t>
            </a:r>
            <a:r>
              <a:rPr lang="ja-JP" altLang="en-US"/>
              <a:t>と</a:t>
            </a:r>
            <a:r>
              <a:rPr lang="en-US" altLang="ja-JP" dirty="0"/>
              <a:t>y</a:t>
            </a:r>
            <a:r>
              <a:rPr lang="ja-JP" altLang="en-US"/>
              <a:t>軸</a:t>
            </a:r>
            <a:endParaRPr lang="en-US" altLang="ja-JP" dirty="0"/>
          </a:p>
          <a:p>
            <a:r>
              <a:rPr lang="ja-JP" altLang="en-US"/>
              <a:t>の畳み込みに分解可能</a:t>
            </a:r>
            <a:r>
              <a:rPr lang="en-US" altLang="ja-JP" dirty="0"/>
              <a:t> </a:t>
            </a:r>
            <a:r>
              <a:rPr lang="ja-JP" altLang="en-US"/>
              <a:t>高速化</a:t>
            </a:r>
            <a:r>
              <a:rPr lang="en-US" altLang="ja-JP" dirty="0"/>
              <a:t>, N</a:t>
            </a:r>
            <a:r>
              <a:rPr lang="ja-JP" altLang="en-US"/>
              <a:t>：ピクセル数</a:t>
            </a:r>
            <a:endParaRPr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5D9002-C30B-DCFF-A527-3A615FE714E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796129" y="5798283"/>
            <a:ext cx="405402" cy="44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1945BE3-8F82-44C3-3A21-21DE67C6EAF1}"/>
              </a:ext>
            </a:extLst>
          </p:cNvPr>
          <p:cNvSpPr/>
          <p:nvPr/>
        </p:nvSpPr>
        <p:spPr>
          <a:xfrm>
            <a:off x="2145323" y="5149235"/>
            <a:ext cx="8326732" cy="109647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8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カレンダー&#10;&#10;自動的に生成された説明">
            <a:extLst>
              <a:ext uri="{FF2B5EF4-FFF2-40B4-BE49-F238E27FC236}">
                <a16:creationId xmlns:a16="http://schemas.microsoft.com/office/drawing/2014/main" id="{6C4858A4-2FEE-9AA5-EFE9-230B1934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12" y="229096"/>
            <a:ext cx="8268915" cy="62016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05776F-AAC1-3B47-156B-E3762768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06" y="8148"/>
            <a:ext cx="2165231" cy="1325563"/>
          </a:xfrm>
        </p:spPr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正規化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EACB9FA-F2B5-D833-EAEF-C92AF766E71D}"/>
              </a:ext>
            </a:extLst>
          </p:cNvPr>
          <p:cNvGrpSpPr/>
          <p:nvPr/>
        </p:nvGrpSpPr>
        <p:grpSpPr>
          <a:xfrm>
            <a:off x="6812862" y="-4496371"/>
            <a:ext cx="5376844" cy="3808659"/>
            <a:chOff x="6686479" y="-17407"/>
            <a:chExt cx="5376844" cy="38086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85E459-4F60-2F3B-6635-2CF0C9BA276F}"/>
                </a:ext>
              </a:extLst>
            </p:cNvPr>
            <p:cNvSpPr/>
            <p:nvPr/>
          </p:nvSpPr>
          <p:spPr>
            <a:xfrm rot="1810481">
              <a:off x="7365988" y="1451035"/>
              <a:ext cx="2943442" cy="918821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442" h="918821">
                  <a:moveTo>
                    <a:pt x="0" y="110612"/>
                  </a:moveTo>
                  <a:lnTo>
                    <a:pt x="2430843" y="0"/>
                  </a:lnTo>
                  <a:lnTo>
                    <a:pt x="2943442" y="918821"/>
                  </a:lnTo>
                  <a:lnTo>
                    <a:pt x="572036" y="889100"/>
                  </a:lnTo>
                  <a:lnTo>
                    <a:pt x="0" y="1106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5804385-80C4-D7C4-58A3-944D50AC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2329" y="-17407"/>
              <a:ext cx="4404521" cy="341618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F183F94-6232-E2D1-E739-C494100EA746}"/>
                </a:ext>
              </a:extLst>
            </p:cNvPr>
            <p:cNvSpPr txBox="1"/>
            <p:nvPr/>
          </p:nvSpPr>
          <p:spPr>
            <a:xfrm>
              <a:off x="9646920" y="313572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=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2" name="正方形/長方形 9">
              <a:extLst>
                <a:ext uri="{FF2B5EF4-FFF2-40B4-BE49-F238E27FC236}">
                  <a16:creationId xmlns:a16="http://schemas.microsoft.com/office/drawing/2014/main" id="{A7B3617F-4149-1395-86BE-414CCAD9962F}"/>
                </a:ext>
              </a:extLst>
            </p:cNvPr>
            <p:cNvSpPr/>
            <p:nvPr/>
          </p:nvSpPr>
          <p:spPr>
            <a:xfrm rot="1810481">
              <a:off x="7635135" y="1344758"/>
              <a:ext cx="2943442" cy="918821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442" h="918821">
                  <a:moveTo>
                    <a:pt x="0" y="110612"/>
                  </a:moveTo>
                  <a:lnTo>
                    <a:pt x="2430843" y="0"/>
                  </a:lnTo>
                  <a:lnTo>
                    <a:pt x="2943442" y="918821"/>
                  </a:lnTo>
                  <a:lnTo>
                    <a:pt x="572036" y="889100"/>
                  </a:lnTo>
                  <a:lnTo>
                    <a:pt x="0" y="1106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FC41940-9CA1-11C1-3BA8-591E67CFEEF6}"/>
                </a:ext>
              </a:extLst>
            </p:cNvPr>
            <p:cNvSpPr txBox="1"/>
            <p:nvPr/>
          </p:nvSpPr>
          <p:spPr>
            <a:xfrm>
              <a:off x="10132249" y="2928364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=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4" name="正方形/長方形 9">
              <a:extLst>
                <a:ext uri="{FF2B5EF4-FFF2-40B4-BE49-F238E27FC236}">
                  <a16:creationId xmlns:a16="http://schemas.microsoft.com/office/drawing/2014/main" id="{9392DC7D-3CCF-7A1D-1E70-9BD7144D4D29}"/>
                </a:ext>
              </a:extLst>
            </p:cNvPr>
            <p:cNvSpPr/>
            <p:nvPr/>
          </p:nvSpPr>
          <p:spPr>
            <a:xfrm rot="1810481">
              <a:off x="9123010" y="494985"/>
              <a:ext cx="2678404" cy="1172211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  <a:gd name="connsiteX0" fmla="*/ 0 w 2846928"/>
                <a:gd name="connsiteY0" fmla="*/ 125011 h 918821"/>
                <a:gd name="connsiteX1" fmla="*/ 2334329 w 2846928"/>
                <a:gd name="connsiteY1" fmla="*/ 0 h 918821"/>
                <a:gd name="connsiteX2" fmla="*/ 2846928 w 2846928"/>
                <a:gd name="connsiteY2" fmla="*/ 918821 h 918821"/>
                <a:gd name="connsiteX3" fmla="*/ 475522 w 2846928"/>
                <a:gd name="connsiteY3" fmla="*/ 889100 h 918821"/>
                <a:gd name="connsiteX4" fmla="*/ 0 w 2846928"/>
                <a:gd name="connsiteY4" fmla="*/ 125011 h 918821"/>
                <a:gd name="connsiteX0" fmla="*/ 0 w 2650830"/>
                <a:gd name="connsiteY0" fmla="*/ 125011 h 889100"/>
                <a:gd name="connsiteX1" fmla="*/ 2334329 w 2650830"/>
                <a:gd name="connsiteY1" fmla="*/ 0 h 889100"/>
                <a:gd name="connsiteX2" fmla="*/ 2650830 w 2650830"/>
                <a:gd name="connsiteY2" fmla="*/ 733149 h 889100"/>
                <a:gd name="connsiteX3" fmla="*/ 475522 w 2650830"/>
                <a:gd name="connsiteY3" fmla="*/ 889100 h 889100"/>
                <a:gd name="connsiteX4" fmla="*/ 0 w 2650830"/>
                <a:gd name="connsiteY4" fmla="*/ 125011 h 889100"/>
                <a:gd name="connsiteX0" fmla="*/ 0 w 2650830"/>
                <a:gd name="connsiteY0" fmla="*/ 370742 h 1134831"/>
                <a:gd name="connsiteX1" fmla="*/ 2332486 w 2650830"/>
                <a:gd name="connsiteY1" fmla="*/ 0 h 1134831"/>
                <a:gd name="connsiteX2" fmla="*/ 2650830 w 2650830"/>
                <a:gd name="connsiteY2" fmla="*/ 978880 h 1134831"/>
                <a:gd name="connsiteX3" fmla="*/ 475522 w 2650830"/>
                <a:gd name="connsiteY3" fmla="*/ 1134831 h 1134831"/>
                <a:gd name="connsiteX4" fmla="*/ 0 w 2650830"/>
                <a:gd name="connsiteY4" fmla="*/ 370742 h 1134831"/>
                <a:gd name="connsiteX0" fmla="*/ 0 w 2650830"/>
                <a:gd name="connsiteY0" fmla="*/ 369821 h 1133910"/>
                <a:gd name="connsiteX1" fmla="*/ 2209620 w 2650830"/>
                <a:gd name="connsiteY1" fmla="*/ 0 h 1133910"/>
                <a:gd name="connsiteX2" fmla="*/ 2650830 w 2650830"/>
                <a:gd name="connsiteY2" fmla="*/ 977959 h 1133910"/>
                <a:gd name="connsiteX3" fmla="*/ 475522 w 2650830"/>
                <a:gd name="connsiteY3" fmla="*/ 1133910 h 1133910"/>
                <a:gd name="connsiteX4" fmla="*/ 0 w 2650830"/>
                <a:gd name="connsiteY4" fmla="*/ 369821 h 1133910"/>
                <a:gd name="connsiteX0" fmla="*/ 0 w 2646539"/>
                <a:gd name="connsiteY0" fmla="*/ 369821 h 1133910"/>
                <a:gd name="connsiteX1" fmla="*/ 2209620 w 2646539"/>
                <a:gd name="connsiteY1" fmla="*/ 0 h 1133910"/>
                <a:gd name="connsiteX2" fmla="*/ 2646539 w 2646539"/>
                <a:gd name="connsiteY2" fmla="*/ 909939 h 1133910"/>
                <a:gd name="connsiteX3" fmla="*/ 475522 w 2646539"/>
                <a:gd name="connsiteY3" fmla="*/ 1133910 h 1133910"/>
                <a:gd name="connsiteX4" fmla="*/ 0 w 2646539"/>
                <a:gd name="connsiteY4" fmla="*/ 369821 h 1133910"/>
                <a:gd name="connsiteX0" fmla="*/ 0 w 2646539"/>
                <a:gd name="connsiteY0" fmla="*/ 408122 h 1172211"/>
                <a:gd name="connsiteX1" fmla="*/ 2275495 w 2646539"/>
                <a:gd name="connsiteY1" fmla="*/ 0 h 1172211"/>
                <a:gd name="connsiteX2" fmla="*/ 2646539 w 2646539"/>
                <a:gd name="connsiteY2" fmla="*/ 948240 h 1172211"/>
                <a:gd name="connsiteX3" fmla="*/ 475522 w 2646539"/>
                <a:gd name="connsiteY3" fmla="*/ 1172211 h 1172211"/>
                <a:gd name="connsiteX4" fmla="*/ 0 w 2646539"/>
                <a:gd name="connsiteY4" fmla="*/ 408122 h 1172211"/>
                <a:gd name="connsiteX0" fmla="*/ 0 w 2678404"/>
                <a:gd name="connsiteY0" fmla="*/ 408122 h 1172211"/>
                <a:gd name="connsiteX1" fmla="*/ 2275495 w 2678404"/>
                <a:gd name="connsiteY1" fmla="*/ 0 h 1172211"/>
                <a:gd name="connsiteX2" fmla="*/ 2678404 w 2678404"/>
                <a:gd name="connsiteY2" fmla="*/ 912084 h 1172211"/>
                <a:gd name="connsiteX3" fmla="*/ 475522 w 2678404"/>
                <a:gd name="connsiteY3" fmla="*/ 1172211 h 1172211"/>
                <a:gd name="connsiteX4" fmla="*/ 0 w 2678404"/>
                <a:gd name="connsiteY4" fmla="*/ 408122 h 117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404" h="1172211">
                  <a:moveTo>
                    <a:pt x="0" y="408122"/>
                  </a:moveTo>
                  <a:lnTo>
                    <a:pt x="2275495" y="0"/>
                  </a:lnTo>
                  <a:lnTo>
                    <a:pt x="2678404" y="912084"/>
                  </a:lnTo>
                  <a:lnTo>
                    <a:pt x="475522" y="1172211"/>
                  </a:lnTo>
                  <a:lnTo>
                    <a:pt x="0" y="40812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C4BFABA-D842-F8AE-CFAA-11A578C0A85D}"/>
                </a:ext>
              </a:extLst>
            </p:cNvPr>
            <p:cNvSpPr txBox="1"/>
            <p:nvPr/>
          </p:nvSpPr>
          <p:spPr>
            <a:xfrm>
              <a:off x="11376917" y="21344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=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M</a:t>
              </a:r>
              <a:endParaRPr kumimoji="1" lang="ja-JP" altLang="en-US"/>
            </a:p>
          </p:txBody>
        </p:sp>
        <p:cxnSp>
          <p:nvCxnSpPr>
            <p:cNvPr id="17" name="曲線コネクタ 16">
              <a:extLst>
                <a:ext uri="{FF2B5EF4-FFF2-40B4-BE49-F238E27FC236}">
                  <a16:creationId xmlns:a16="http://schemas.microsoft.com/office/drawing/2014/main" id="{A5B7129D-22C8-ACB1-0F2F-4217B977AB2B}"/>
                </a:ext>
              </a:extLst>
            </p:cNvPr>
            <p:cNvCxnSpPr/>
            <p:nvPr/>
          </p:nvCxnSpPr>
          <p:spPr>
            <a:xfrm rot="5400000">
              <a:off x="10506279" y="3052858"/>
              <a:ext cx="1001311" cy="475477"/>
            </a:xfrm>
            <a:prstGeom prst="curvedConnector3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正方形/長方形 9">
              <a:extLst>
                <a:ext uri="{FF2B5EF4-FFF2-40B4-BE49-F238E27FC236}">
                  <a16:creationId xmlns:a16="http://schemas.microsoft.com/office/drawing/2014/main" id="{9692576F-DF3E-3876-F5AC-ACB4D133F914}"/>
                </a:ext>
              </a:extLst>
            </p:cNvPr>
            <p:cNvSpPr/>
            <p:nvPr/>
          </p:nvSpPr>
          <p:spPr>
            <a:xfrm rot="1810481">
              <a:off x="8507659" y="888934"/>
              <a:ext cx="2755005" cy="1017782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  <a:gd name="connsiteX0" fmla="*/ 0 w 2691275"/>
                <a:gd name="connsiteY0" fmla="*/ 110612 h 889100"/>
                <a:gd name="connsiteX1" fmla="*/ 2430843 w 2691275"/>
                <a:gd name="connsiteY1" fmla="*/ 0 h 889100"/>
                <a:gd name="connsiteX2" fmla="*/ 2691275 w 2691275"/>
                <a:gd name="connsiteY2" fmla="*/ 818634 h 889100"/>
                <a:gd name="connsiteX3" fmla="*/ 572036 w 2691275"/>
                <a:gd name="connsiteY3" fmla="*/ 889100 h 889100"/>
                <a:gd name="connsiteX4" fmla="*/ 0 w 2691275"/>
                <a:gd name="connsiteY4" fmla="*/ 110612 h 889100"/>
                <a:gd name="connsiteX0" fmla="*/ 0 w 2691275"/>
                <a:gd name="connsiteY0" fmla="*/ 165759 h 944247"/>
                <a:gd name="connsiteX1" fmla="*/ 2222490 w 2691275"/>
                <a:gd name="connsiteY1" fmla="*/ 0 h 944247"/>
                <a:gd name="connsiteX2" fmla="*/ 2691275 w 2691275"/>
                <a:gd name="connsiteY2" fmla="*/ 873781 h 944247"/>
                <a:gd name="connsiteX3" fmla="*/ 572036 w 2691275"/>
                <a:gd name="connsiteY3" fmla="*/ 944247 h 944247"/>
                <a:gd name="connsiteX4" fmla="*/ 0 w 2691275"/>
                <a:gd name="connsiteY4" fmla="*/ 165759 h 944247"/>
                <a:gd name="connsiteX0" fmla="*/ 0 w 2691275"/>
                <a:gd name="connsiteY0" fmla="*/ 239294 h 1017782"/>
                <a:gd name="connsiteX1" fmla="*/ 2197364 w 2691275"/>
                <a:gd name="connsiteY1" fmla="*/ 0 h 1017782"/>
                <a:gd name="connsiteX2" fmla="*/ 2691275 w 2691275"/>
                <a:gd name="connsiteY2" fmla="*/ 947316 h 1017782"/>
                <a:gd name="connsiteX3" fmla="*/ 572036 w 2691275"/>
                <a:gd name="connsiteY3" fmla="*/ 1017782 h 1017782"/>
                <a:gd name="connsiteX4" fmla="*/ 0 w 2691275"/>
                <a:gd name="connsiteY4" fmla="*/ 239294 h 1017782"/>
                <a:gd name="connsiteX0" fmla="*/ 0 w 2755005"/>
                <a:gd name="connsiteY0" fmla="*/ 239294 h 1017782"/>
                <a:gd name="connsiteX1" fmla="*/ 2197364 w 2755005"/>
                <a:gd name="connsiteY1" fmla="*/ 0 h 1017782"/>
                <a:gd name="connsiteX2" fmla="*/ 2755005 w 2755005"/>
                <a:gd name="connsiteY2" fmla="*/ 875005 h 1017782"/>
                <a:gd name="connsiteX3" fmla="*/ 572036 w 2755005"/>
                <a:gd name="connsiteY3" fmla="*/ 1017782 h 1017782"/>
                <a:gd name="connsiteX4" fmla="*/ 0 w 2755005"/>
                <a:gd name="connsiteY4" fmla="*/ 239294 h 101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5005" h="1017782">
                  <a:moveTo>
                    <a:pt x="0" y="239294"/>
                  </a:moveTo>
                  <a:lnTo>
                    <a:pt x="2197364" y="0"/>
                  </a:lnTo>
                  <a:lnTo>
                    <a:pt x="2755005" y="875005"/>
                  </a:lnTo>
                  <a:lnTo>
                    <a:pt x="572036" y="1017782"/>
                  </a:lnTo>
                  <a:lnTo>
                    <a:pt x="0" y="239294"/>
                  </a:lnTo>
                  <a:close/>
                </a:path>
              </a:pathLst>
            </a:custGeom>
            <a:solidFill>
              <a:schemeClr val="accent2"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A1F1CFE-CD12-BBE5-CE4A-8620E4465C5F}"/>
                </a:ext>
              </a:extLst>
            </p:cNvPr>
            <p:cNvSpPr txBox="1"/>
            <p:nvPr/>
          </p:nvSpPr>
          <p:spPr>
            <a:xfrm>
              <a:off x="10890726" y="242366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accent2"/>
                  </a:solidFill>
                </a:rPr>
                <a:t>x</a:t>
              </a:r>
              <a:r>
                <a:rPr kumimoji="1" lang="zh-TW" altLang="en-US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=</a:t>
              </a:r>
              <a:r>
                <a:rPr kumimoji="1" lang="zh-TW" altLang="en-US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TW" dirty="0" err="1">
                  <a:solidFill>
                    <a:schemeClr val="accent2"/>
                  </a:solidFill>
                </a:rPr>
                <a:t>i</a:t>
              </a:r>
              <a:endParaRPr kumimoji="1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0A6826A-B776-ADD1-4A74-84814148F6E4}"/>
                </a:ext>
              </a:extLst>
            </p:cNvPr>
            <p:cNvSpPr txBox="1"/>
            <p:nvPr/>
          </p:nvSpPr>
          <p:spPr>
            <a:xfrm>
              <a:off x="6686479" y="548216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g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(x,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y)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782D77DC-E082-64E3-6758-24EA08ED3D99}"/>
                </a:ext>
              </a:extLst>
            </p:cNvPr>
            <p:cNvSpPr txBox="1"/>
            <p:nvPr/>
          </p:nvSpPr>
          <p:spPr>
            <a:xfrm>
              <a:off x="8171120" y="254053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y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980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CCB5-EA5E-E811-E032-8E76A6F9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カレンダー&#10;&#10;自動的に生成された説明">
            <a:extLst>
              <a:ext uri="{FF2B5EF4-FFF2-40B4-BE49-F238E27FC236}">
                <a16:creationId xmlns:a16="http://schemas.microsoft.com/office/drawing/2014/main" id="{A8B6054C-7C13-29FB-539B-0781285A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113" r="43422" b="1553"/>
          <a:stretch/>
        </p:blipFill>
        <p:spPr>
          <a:xfrm>
            <a:off x="518226" y="1159886"/>
            <a:ext cx="4189489" cy="16846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F821F5E-1938-344A-6AA8-3E482B88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06" y="8148"/>
            <a:ext cx="2165231" cy="1325563"/>
          </a:xfrm>
        </p:spPr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正規化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8A10D15-E549-84FE-0E28-F208B895081E}"/>
              </a:ext>
            </a:extLst>
          </p:cNvPr>
          <p:cNvGrpSpPr/>
          <p:nvPr/>
        </p:nvGrpSpPr>
        <p:grpSpPr>
          <a:xfrm>
            <a:off x="6812862" y="-4496371"/>
            <a:ext cx="5376844" cy="3808659"/>
            <a:chOff x="6686479" y="-17407"/>
            <a:chExt cx="5376844" cy="38086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B3C4EC2-9100-9E39-056D-EBB615ADD0E6}"/>
                </a:ext>
              </a:extLst>
            </p:cNvPr>
            <p:cNvSpPr/>
            <p:nvPr/>
          </p:nvSpPr>
          <p:spPr>
            <a:xfrm rot="1810481">
              <a:off x="7365988" y="1451035"/>
              <a:ext cx="2943442" cy="918821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442" h="918821">
                  <a:moveTo>
                    <a:pt x="0" y="110612"/>
                  </a:moveTo>
                  <a:lnTo>
                    <a:pt x="2430843" y="0"/>
                  </a:lnTo>
                  <a:lnTo>
                    <a:pt x="2943442" y="918821"/>
                  </a:lnTo>
                  <a:lnTo>
                    <a:pt x="572036" y="889100"/>
                  </a:lnTo>
                  <a:lnTo>
                    <a:pt x="0" y="1106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37C6DCF-E9F9-7E1D-C7F8-D71460B1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2329" y="-17407"/>
              <a:ext cx="4404521" cy="341618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3997316-BB45-9980-B283-270E933C8BE5}"/>
                </a:ext>
              </a:extLst>
            </p:cNvPr>
            <p:cNvSpPr txBox="1"/>
            <p:nvPr/>
          </p:nvSpPr>
          <p:spPr>
            <a:xfrm>
              <a:off x="9646920" y="313572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=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12" name="正方形/長方形 9">
              <a:extLst>
                <a:ext uri="{FF2B5EF4-FFF2-40B4-BE49-F238E27FC236}">
                  <a16:creationId xmlns:a16="http://schemas.microsoft.com/office/drawing/2014/main" id="{D923079E-518B-D7B4-C44F-770B23AF0155}"/>
                </a:ext>
              </a:extLst>
            </p:cNvPr>
            <p:cNvSpPr/>
            <p:nvPr/>
          </p:nvSpPr>
          <p:spPr>
            <a:xfrm rot="1810481">
              <a:off x="7635135" y="1344758"/>
              <a:ext cx="2943442" cy="918821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3442" h="918821">
                  <a:moveTo>
                    <a:pt x="0" y="110612"/>
                  </a:moveTo>
                  <a:lnTo>
                    <a:pt x="2430843" y="0"/>
                  </a:lnTo>
                  <a:lnTo>
                    <a:pt x="2943442" y="918821"/>
                  </a:lnTo>
                  <a:lnTo>
                    <a:pt x="572036" y="889100"/>
                  </a:lnTo>
                  <a:lnTo>
                    <a:pt x="0" y="1106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B924C6B-1CBE-719E-C13B-15480B132332}"/>
                </a:ext>
              </a:extLst>
            </p:cNvPr>
            <p:cNvSpPr txBox="1"/>
            <p:nvPr/>
          </p:nvSpPr>
          <p:spPr>
            <a:xfrm>
              <a:off x="10132249" y="2928364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=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14" name="正方形/長方形 9">
              <a:extLst>
                <a:ext uri="{FF2B5EF4-FFF2-40B4-BE49-F238E27FC236}">
                  <a16:creationId xmlns:a16="http://schemas.microsoft.com/office/drawing/2014/main" id="{B5CF10A4-32B2-E365-C9E2-23E1C7EF54AD}"/>
                </a:ext>
              </a:extLst>
            </p:cNvPr>
            <p:cNvSpPr/>
            <p:nvPr/>
          </p:nvSpPr>
          <p:spPr>
            <a:xfrm rot="1810481">
              <a:off x="9123010" y="494985"/>
              <a:ext cx="2678404" cy="1172211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  <a:gd name="connsiteX0" fmla="*/ 0 w 2846928"/>
                <a:gd name="connsiteY0" fmla="*/ 125011 h 918821"/>
                <a:gd name="connsiteX1" fmla="*/ 2334329 w 2846928"/>
                <a:gd name="connsiteY1" fmla="*/ 0 h 918821"/>
                <a:gd name="connsiteX2" fmla="*/ 2846928 w 2846928"/>
                <a:gd name="connsiteY2" fmla="*/ 918821 h 918821"/>
                <a:gd name="connsiteX3" fmla="*/ 475522 w 2846928"/>
                <a:gd name="connsiteY3" fmla="*/ 889100 h 918821"/>
                <a:gd name="connsiteX4" fmla="*/ 0 w 2846928"/>
                <a:gd name="connsiteY4" fmla="*/ 125011 h 918821"/>
                <a:gd name="connsiteX0" fmla="*/ 0 w 2650830"/>
                <a:gd name="connsiteY0" fmla="*/ 125011 h 889100"/>
                <a:gd name="connsiteX1" fmla="*/ 2334329 w 2650830"/>
                <a:gd name="connsiteY1" fmla="*/ 0 h 889100"/>
                <a:gd name="connsiteX2" fmla="*/ 2650830 w 2650830"/>
                <a:gd name="connsiteY2" fmla="*/ 733149 h 889100"/>
                <a:gd name="connsiteX3" fmla="*/ 475522 w 2650830"/>
                <a:gd name="connsiteY3" fmla="*/ 889100 h 889100"/>
                <a:gd name="connsiteX4" fmla="*/ 0 w 2650830"/>
                <a:gd name="connsiteY4" fmla="*/ 125011 h 889100"/>
                <a:gd name="connsiteX0" fmla="*/ 0 w 2650830"/>
                <a:gd name="connsiteY0" fmla="*/ 370742 h 1134831"/>
                <a:gd name="connsiteX1" fmla="*/ 2332486 w 2650830"/>
                <a:gd name="connsiteY1" fmla="*/ 0 h 1134831"/>
                <a:gd name="connsiteX2" fmla="*/ 2650830 w 2650830"/>
                <a:gd name="connsiteY2" fmla="*/ 978880 h 1134831"/>
                <a:gd name="connsiteX3" fmla="*/ 475522 w 2650830"/>
                <a:gd name="connsiteY3" fmla="*/ 1134831 h 1134831"/>
                <a:gd name="connsiteX4" fmla="*/ 0 w 2650830"/>
                <a:gd name="connsiteY4" fmla="*/ 370742 h 1134831"/>
                <a:gd name="connsiteX0" fmla="*/ 0 w 2650830"/>
                <a:gd name="connsiteY0" fmla="*/ 369821 h 1133910"/>
                <a:gd name="connsiteX1" fmla="*/ 2209620 w 2650830"/>
                <a:gd name="connsiteY1" fmla="*/ 0 h 1133910"/>
                <a:gd name="connsiteX2" fmla="*/ 2650830 w 2650830"/>
                <a:gd name="connsiteY2" fmla="*/ 977959 h 1133910"/>
                <a:gd name="connsiteX3" fmla="*/ 475522 w 2650830"/>
                <a:gd name="connsiteY3" fmla="*/ 1133910 h 1133910"/>
                <a:gd name="connsiteX4" fmla="*/ 0 w 2650830"/>
                <a:gd name="connsiteY4" fmla="*/ 369821 h 1133910"/>
                <a:gd name="connsiteX0" fmla="*/ 0 w 2646539"/>
                <a:gd name="connsiteY0" fmla="*/ 369821 h 1133910"/>
                <a:gd name="connsiteX1" fmla="*/ 2209620 w 2646539"/>
                <a:gd name="connsiteY1" fmla="*/ 0 h 1133910"/>
                <a:gd name="connsiteX2" fmla="*/ 2646539 w 2646539"/>
                <a:gd name="connsiteY2" fmla="*/ 909939 h 1133910"/>
                <a:gd name="connsiteX3" fmla="*/ 475522 w 2646539"/>
                <a:gd name="connsiteY3" fmla="*/ 1133910 h 1133910"/>
                <a:gd name="connsiteX4" fmla="*/ 0 w 2646539"/>
                <a:gd name="connsiteY4" fmla="*/ 369821 h 1133910"/>
                <a:gd name="connsiteX0" fmla="*/ 0 w 2646539"/>
                <a:gd name="connsiteY0" fmla="*/ 408122 h 1172211"/>
                <a:gd name="connsiteX1" fmla="*/ 2275495 w 2646539"/>
                <a:gd name="connsiteY1" fmla="*/ 0 h 1172211"/>
                <a:gd name="connsiteX2" fmla="*/ 2646539 w 2646539"/>
                <a:gd name="connsiteY2" fmla="*/ 948240 h 1172211"/>
                <a:gd name="connsiteX3" fmla="*/ 475522 w 2646539"/>
                <a:gd name="connsiteY3" fmla="*/ 1172211 h 1172211"/>
                <a:gd name="connsiteX4" fmla="*/ 0 w 2646539"/>
                <a:gd name="connsiteY4" fmla="*/ 408122 h 1172211"/>
                <a:gd name="connsiteX0" fmla="*/ 0 w 2678404"/>
                <a:gd name="connsiteY0" fmla="*/ 408122 h 1172211"/>
                <a:gd name="connsiteX1" fmla="*/ 2275495 w 2678404"/>
                <a:gd name="connsiteY1" fmla="*/ 0 h 1172211"/>
                <a:gd name="connsiteX2" fmla="*/ 2678404 w 2678404"/>
                <a:gd name="connsiteY2" fmla="*/ 912084 h 1172211"/>
                <a:gd name="connsiteX3" fmla="*/ 475522 w 2678404"/>
                <a:gd name="connsiteY3" fmla="*/ 1172211 h 1172211"/>
                <a:gd name="connsiteX4" fmla="*/ 0 w 2678404"/>
                <a:gd name="connsiteY4" fmla="*/ 408122 h 117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404" h="1172211">
                  <a:moveTo>
                    <a:pt x="0" y="408122"/>
                  </a:moveTo>
                  <a:lnTo>
                    <a:pt x="2275495" y="0"/>
                  </a:lnTo>
                  <a:lnTo>
                    <a:pt x="2678404" y="912084"/>
                  </a:lnTo>
                  <a:lnTo>
                    <a:pt x="475522" y="1172211"/>
                  </a:lnTo>
                  <a:lnTo>
                    <a:pt x="0" y="40812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5E19B25-9539-1762-1978-307A80F877F6}"/>
                </a:ext>
              </a:extLst>
            </p:cNvPr>
            <p:cNvSpPr txBox="1"/>
            <p:nvPr/>
          </p:nvSpPr>
          <p:spPr>
            <a:xfrm>
              <a:off x="11376917" y="213441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=</a:t>
              </a:r>
              <a:r>
                <a:rPr kumimoji="1" lang="zh-TW" altLang="en-US" dirty="0"/>
                <a:t> </a:t>
              </a:r>
              <a:r>
                <a:rPr kumimoji="1" lang="en-US" altLang="ja-JP" dirty="0"/>
                <a:t>M</a:t>
              </a:r>
              <a:endParaRPr kumimoji="1" lang="ja-JP" altLang="en-US"/>
            </a:p>
          </p:txBody>
        </p:sp>
        <p:cxnSp>
          <p:nvCxnSpPr>
            <p:cNvPr id="17" name="曲線コネクタ 16">
              <a:extLst>
                <a:ext uri="{FF2B5EF4-FFF2-40B4-BE49-F238E27FC236}">
                  <a16:creationId xmlns:a16="http://schemas.microsoft.com/office/drawing/2014/main" id="{A2979683-AF8A-0BDE-6C56-9C04D484927A}"/>
                </a:ext>
              </a:extLst>
            </p:cNvPr>
            <p:cNvCxnSpPr/>
            <p:nvPr/>
          </p:nvCxnSpPr>
          <p:spPr>
            <a:xfrm rot="5400000">
              <a:off x="10506279" y="3052858"/>
              <a:ext cx="1001311" cy="475477"/>
            </a:xfrm>
            <a:prstGeom prst="curvedConnector3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正方形/長方形 9">
              <a:extLst>
                <a:ext uri="{FF2B5EF4-FFF2-40B4-BE49-F238E27FC236}">
                  <a16:creationId xmlns:a16="http://schemas.microsoft.com/office/drawing/2014/main" id="{414F363F-756E-230F-74C2-CC28A5523185}"/>
                </a:ext>
              </a:extLst>
            </p:cNvPr>
            <p:cNvSpPr/>
            <p:nvPr/>
          </p:nvSpPr>
          <p:spPr>
            <a:xfrm rot="1810481">
              <a:off x="8507659" y="888934"/>
              <a:ext cx="2755005" cy="1017782"/>
            </a:xfrm>
            <a:custGeom>
              <a:avLst/>
              <a:gdLst>
                <a:gd name="connsiteX0" fmla="*/ 0 w 2301240"/>
                <a:gd name="connsiteY0" fmla="*/ 0 h 1128712"/>
                <a:gd name="connsiteX1" fmla="*/ 2301240 w 2301240"/>
                <a:gd name="connsiteY1" fmla="*/ 0 h 1128712"/>
                <a:gd name="connsiteX2" fmla="*/ 2301240 w 2301240"/>
                <a:gd name="connsiteY2" fmla="*/ 1128712 h 1128712"/>
                <a:gd name="connsiteX3" fmla="*/ 0 w 2301240"/>
                <a:gd name="connsiteY3" fmla="*/ 1128712 h 1128712"/>
                <a:gd name="connsiteX4" fmla="*/ 0 w 2301240"/>
                <a:gd name="connsiteY4" fmla="*/ 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682347 w 2983587"/>
                <a:gd name="connsiteY3" fmla="*/ 1128712 h 1128712"/>
                <a:gd name="connsiteX4" fmla="*/ 0 w 2983587"/>
                <a:gd name="connsiteY4" fmla="*/ 8900 h 1128712"/>
                <a:gd name="connsiteX0" fmla="*/ 0 w 2983587"/>
                <a:gd name="connsiteY0" fmla="*/ 8900 h 1128712"/>
                <a:gd name="connsiteX1" fmla="*/ 2983587 w 2983587"/>
                <a:gd name="connsiteY1" fmla="*/ 0 h 1128712"/>
                <a:gd name="connsiteX2" fmla="*/ 2983587 w 2983587"/>
                <a:gd name="connsiteY2" fmla="*/ 1128712 h 1128712"/>
                <a:gd name="connsiteX3" fmla="*/ 707775 w 2983587"/>
                <a:gd name="connsiteY3" fmla="*/ 990526 h 1128712"/>
                <a:gd name="connsiteX4" fmla="*/ 0 w 2983587"/>
                <a:gd name="connsiteY4" fmla="*/ 8900 h 1128712"/>
                <a:gd name="connsiteX0" fmla="*/ 0 w 2983587"/>
                <a:gd name="connsiteY0" fmla="*/ 8900 h 990526"/>
                <a:gd name="connsiteX1" fmla="*/ 2983587 w 2983587"/>
                <a:gd name="connsiteY1" fmla="*/ 0 h 990526"/>
                <a:gd name="connsiteX2" fmla="*/ 2923529 w 2983587"/>
                <a:gd name="connsiteY2" fmla="*/ 934457 h 990526"/>
                <a:gd name="connsiteX3" fmla="*/ 707775 w 2983587"/>
                <a:gd name="connsiteY3" fmla="*/ 990526 h 990526"/>
                <a:gd name="connsiteX4" fmla="*/ 0 w 2983587"/>
                <a:gd name="connsiteY4" fmla="*/ 8900 h 990526"/>
                <a:gd name="connsiteX0" fmla="*/ 0 w 2923529"/>
                <a:gd name="connsiteY0" fmla="*/ 129302 h 1110928"/>
                <a:gd name="connsiteX1" fmla="*/ 2402348 w 2923529"/>
                <a:gd name="connsiteY1" fmla="*/ 0 h 1110928"/>
                <a:gd name="connsiteX2" fmla="*/ 2923529 w 2923529"/>
                <a:gd name="connsiteY2" fmla="*/ 1054859 h 1110928"/>
                <a:gd name="connsiteX3" fmla="*/ 707775 w 2923529"/>
                <a:gd name="connsiteY3" fmla="*/ 1110928 h 1110928"/>
                <a:gd name="connsiteX4" fmla="*/ 0 w 2923529"/>
                <a:gd name="connsiteY4" fmla="*/ 129302 h 1110928"/>
                <a:gd name="connsiteX0" fmla="*/ 0 w 3059569"/>
                <a:gd name="connsiteY0" fmla="*/ 129302 h 1110928"/>
                <a:gd name="connsiteX1" fmla="*/ 2402348 w 3059569"/>
                <a:gd name="connsiteY1" fmla="*/ 0 h 1110928"/>
                <a:gd name="connsiteX2" fmla="*/ 3059569 w 3059569"/>
                <a:gd name="connsiteY2" fmla="*/ 1046278 h 1110928"/>
                <a:gd name="connsiteX3" fmla="*/ 707775 w 3059569"/>
                <a:gd name="connsiteY3" fmla="*/ 1110928 h 1110928"/>
                <a:gd name="connsiteX4" fmla="*/ 0 w 3059569"/>
                <a:gd name="connsiteY4" fmla="*/ 129302 h 1110928"/>
                <a:gd name="connsiteX0" fmla="*/ 0 w 3059569"/>
                <a:gd name="connsiteY0" fmla="*/ 129302 h 1046278"/>
                <a:gd name="connsiteX1" fmla="*/ 2402348 w 3059569"/>
                <a:gd name="connsiteY1" fmla="*/ 0 h 1046278"/>
                <a:gd name="connsiteX2" fmla="*/ 3059569 w 3059569"/>
                <a:gd name="connsiteY2" fmla="*/ 1046278 h 1046278"/>
                <a:gd name="connsiteX3" fmla="*/ 610338 w 3059569"/>
                <a:gd name="connsiteY3" fmla="*/ 973664 h 1046278"/>
                <a:gd name="connsiteX4" fmla="*/ 0 w 3059569"/>
                <a:gd name="connsiteY4" fmla="*/ 129302 h 1046278"/>
                <a:gd name="connsiteX0" fmla="*/ 0 w 3047617"/>
                <a:gd name="connsiteY0" fmla="*/ 129302 h 973664"/>
                <a:gd name="connsiteX1" fmla="*/ 2402348 w 3047617"/>
                <a:gd name="connsiteY1" fmla="*/ 0 h 973664"/>
                <a:gd name="connsiteX2" fmla="*/ 3047617 w 3047617"/>
                <a:gd name="connsiteY2" fmla="*/ 965084 h 973664"/>
                <a:gd name="connsiteX3" fmla="*/ 610338 w 3047617"/>
                <a:gd name="connsiteY3" fmla="*/ 973664 h 973664"/>
                <a:gd name="connsiteX4" fmla="*/ 0 w 3047617"/>
                <a:gd name="connsiteY4" fmla="*/ 129302 h 973664"/>
                <a:gd name="connsiteX0" fmla="*/ 0 w 3049763"/>
                <a:gd name="connsiteY0" fmla="*/ 129302 h 999095"/>
                <a:gd name="connsiteX1" fmla="*/ 2402348 w 3049763"/>
                <a:gd name="connsiteY1" fmla="*/ 0 h 999095"/>
                <a:gd name="connsiteX2" fmla="*/ 3049763 w 3049763"/>
                <a:gd name="connsiteY2" fmla="*/ 999095 h 999095"/>
                <a:gd name="connsiteX3" fmla="*/ 610338 w 3049763"/>
                <a:gd name="connsiteY3" fmla="*/ 973664 h 999095"/>
                <a:gd name="connsiteX4" fmla="*/ 0 w 3049763"/>
                <a:gd name="connsiteY4" fmla="*/ 129302 h 999095"/>
                <a:gd name="connsiteX0" fmla="*/ 0 w 3049763"/>
                <a:gd name="connsiteY0" fmla="*/ 68942 h 938735"/>
                <a:gd name="connsiteX1" fmla="*/ 2419814 w 3049763"/>
                <a:gd name="connsiteY1" fmla="*/ 0 h 938735"/>
                <a:gd name="connsiteX2" fmla="*/ 3049763 w 3049763"/>
                <a:gd name="connsiteY2" fmla="*/ 938735 h 938735"/>
                <a:gd name="connsiteX3" fmla="*/ 610338 w 3049763"/>
                <a:gd name="connsiteY3" fmla="*/ 913304 h 938735"/>
                <a:gd name="connsiteX4" fmla="*/ 0 w 3049763"/>
                <a:gd name="connsiteY4" fmla="*/ 68942 h 93873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10338 w 3049763"/>
                <a:gd name="connsiteY3" fmla="*/ 954974 h 980405"/>
                <a:gd name="connsiteX4" fmla="*/ 0 w 3049763"/>
                <a:gd name="connsiteY4" fmla="*/ 110612 h 980405"/>
                <a:gd name="connsiteX0" fmla="*/ 0 w 3049763"/>
                <a:gd name="connsiteY0" fmla="*/ 110612 h 980405"/>
                <a:gd name="connsiteX1" fmla="*/ 2430843 w 3049763"/>
                <a:gd name="connsiteY1" fmla="*/ 0 h 980405"/>
                <a:gd name="connsiteX2" fmla="*/ 3049763 w 3049763"/>
                <a:gd name="connsiteY2" fmla="*/ 980405 h 980405"/>
                <a:gd name="connsiteX3" fmla="*/ 629028 w 3049763"/>
                <a:gd name="connsiteY3" fmla="*/ 926479 h 980405"/>
                <a:gd name="connsiteX4" fmla="*/ 0 w 3049763"/>
                <a:gd name="connsiteY4" fmla="*/ 110612 h 98040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3413"/>
                <a:gd name="connsiteY0" fmla="*/ 110612 h 995725"/>
                <a:gd name="connsiteX1" fmla="*/ 2430843 w 3023413"/>
                <a:gd name="connsiteY1" fmla="*/ 0 h 995725"/>
                <a:gd name="connsiteX2" fmla="*/ 3023413 w 3023413"/>
                <a:gd name="connsiteY2" fmla="*/ 995725 h 995725"/>
                <a:gd name="connsiteX3" fmla="*/ 629028 w 3023413"/>
                <a:gd name="connsiteY3" fmla="*/ 926479 h 995725"/>
                <a:gd name="connsiteX4" fmla="*/ 0 w 3023413"/>
                <a:gd name="connsiteY4" fmla="*/ 110612 h 995725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29028 w 3026782"/>
                <a:gd name="connsiteY3" fmla="*/ 926479 h 940880"/>
                <a:gd name="connsiteX4" fmla="*/ 0 w 3026782"/>
                <a:gd name="connsiteY4" fmla="*/ 110612 h 940880"/>
                <a:gd name="connsiteX0" fmla="*/ 0 w 3026782"/>
                <a:gd name="connsiteY0" fmla="*/ 110612 h 940880"/>
                <a:gd name="connsiteX1" fmla="*/ 2430843 w 3026782"/>
                <a:gd name="connsiteY1" fmla="*/ 0 h 940880"/>
                <a:gd name="connsiteX2" fmla="*/ 3026782 w 3026782"/>
                <a:gd name="connsiteY2" fmla="*/ 940880 h 940880"/>
                <a:gd name="connsiteX3" fmla="*/ 647717 w 3026782"/>
                <a:gd name="connsiteY3" fmla="*/ 897984 h 940880"/>
                <a:gd name="connsiteX4" fmla="*/ 0 w 3026782"/>
                <a:gd name="connsiteY4" fmla="*/ 110612 h 940880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647717 w 2992772"/>
                <a:gd name="connsiteY3" fmla="*/ 897984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85211 w 2992772"/>
                <a:gd name="connsiteY3" fmla="*/ 881440 h 943025"/>
                <a:gd name="connsiteX4" fmla="*/ 0 w 2992772"/>
                <a:gd name="connsiteY4" fmla="*/ 110612 h 943025"/>
                <a:gd name="connsiteX0" fmla="*/ 0 w 2992772"/>
                <a:gd name="connsiteY0" fmla="*/ 110612 h 943025"/>
                <a:gd name="connsiteX1" fmla="*/ 2430843 w 2992772"/>
                <a:gd name="connsiteY1" fmla="*/ 0 h 943025"/>
                <a:gd name="connsiteX2" fmla="*/ 2992772 w 2992772"/>
                <a:gd name="connsiteY2" fmla="*/ 943025 h 943025"/>
                <a:gd name="connsiteX3" fmla="*/ 572036 w 2992772"/>
                <a:gd name="connsiteY3" fmla="*/ 889100 h 943025"/>
                <a:gd name="connsiteX4" fmla="*/ 0 w 2992772"/>
                <a:gd name="connsiteY4" fmla="*/ 110612 h 943025"/>
                <a:gd name="connsiteX0" fmla="*/ 0 w 2943442"/>
                <a:gd name="connsiteY0" fmla="*/ 110612 h 918821"/>
                <a:gd name="connsiteX1" fmla="*/ 2430843 w 2943442"/>
                <a:gd name="connsiteY1" fmla="*/ 0 h 918821"/>
                <a:gd name="connsiteX2" fmla="*/ 2943442 w 2943442"/>
                <a:gd name="connsiteY2" fmla="*/ 918821 h 918821"/>
                <a:gd name="connsiteX3" fmla="*/ 572036 w 2943442"/>
                <a:gd name="connsiteY3" fmla="*/ 889100 h 918821"/>
                <a:gd name="connsiteX4" fmla="*/ 0 w 2943442"/>
                <a:gd name="connsiteY4" fmla="*/ 110612 h 918821"/>
                <a:gd name="connsiteX0" fmla="*/ 0 w 2691275"/>
                <a:gd name="connsiteY0" fmla="*/ 110612 h 889100"/>
                <a:gd name="connsiteX1" fmla="*/ 2430843 w 2691275"/>
                <a:gd name="connsiteY1" fmla="*/ 0 h 889100"/>
                <a:gd name="connsiteX2" fmla="*/ 2691275 w 2691275"/>
                <a:gd name="connsiteY2" fmla="*/ 818634 h 889100"/>
                <a:gd name="connsiteX3" fmla="*/ 572036 w 2691275"/>
                <a:gd name="connsiteY3" fmla="*/ 889100 h 889100"/>
                <a:gd name="connsiteX4" fmla="*/ 0 w 2691275"/>
                <a:gd name="connsiteY4" fmla="*/ 110612 h 889100"/>
                <a:gd name="connsiteX0" fmla="*/ 0 w 2691275"/>
                <a:gd name="connsiteY0" fmla="*/ 165759 h 944247"/>
                <a:gd name="connsiteX1" fmla="*/ 2222490 w 2691275"/>
                <a:gd name="connsiteY1" fmla="*/ 0 h 944247"/>
                <a:gd name="connsiteX2" fmla="*/ 2691275 w 2691275"/>
                <a:gd name="connsiteY2" fmla="*/ 873781 h 944247"/>
                <a:gd name="connsiteX3" fmla="*/ 572036 w 2691275"/>
                <a:gd name="connsiteY3" fmla="*/ 944247 h 944247"/>
                <a:gd name="connsiteX4" fmla="*/ 0 w 2691275"/>
                <a:gd name="connsiteY4" fmla="*/ 165759 h 944247"/>
                <a:gd name="connsiteX0" fmla="*/ 0 w 2691275"/>
                <a:gd name="connsiteY0" fmla="*/ 239294 h 1017782"/>
                <a:gd name="connsiteX1" fmla="*/ 2197364 w 2691275"/>
                <a:gd name="connsiteY1" fmla="*/ 0 h 1017782"/>
                <a:gd name="connsiteX2" fmla="*/ 2691275 w 2691275"/>
                <a:gd name="connsiteY2" fmla="*/ 947316 h 1017782"/>
                <a:gd name="connsiteX3" fmla="*/ 572036 w 2691275"/>
                <a:gd name="connsiteY3" fmla="*/ 1017782 h 1017782"/>
                <a:gd name="connsiteX4" fmla="*/ 0 w 2691275"/>
                <a:gd name="connsiteY4" fmla="*/ 239294 h 1017782"/>
                <a:gd name="connsiteX0" fmla="*/ 0 w 2755005"/>
                <a:gd name="connsiteY0" fmla="*/ 239294 h 1017782"/>
                <a:gd name="connsiteX1" fmla="*/ 2197364 w 2755005"/>
                <a:gd name="connsiteY1" fmla="*/ 0 h 1017782"/>
                <a:gd name="connsiteX2" fmla="*/ 2755005 w 2755005"/>
                <a:gd name="connsiteY2" fmla="*/ 875005 h 1017782"/>
                <a:gd name="connsiteX3" fmla="*/ 572036 w 2755005"/>
                <a:gd name="connsiteY3" fmla="*/ 1017782 h 1017782"/>
                <a:gd name="connsiteX4" fmla="*/ 0 w 2755005"/>
                <a:gd name="connsiteY4" fmla="*/ 239294 h 101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5005" h="1017782">
                  <a:moveTo>
                    <a:pt x="0" y="239294"/>
                  </a:moveTo>
                  <a:lnTo>
                    <a:pt x="2197364" y="0"/>
                  </a:lnTo>
                  <a:lnTo>
                    <a:pt x="2755005" y="875005"/>
                  </a:lnTo>
                  <a:lnTo>
                    <a:pt x="572036" y="1017782"/>
                  </a:lnTo>
                  <a:lnTo>
                    <a:pt x="0" y="239294"/>
                  </a:lnTo>
                  <a:close/>
                </a:path>
              </a:pathLst>
            </a:custGeom>
            <a:solidFill>
              <a:schemeClr val="accent2">
                <a:alpha val="4845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46FF739-5943-DA65-E2C9-AADDCE8A5C38}"/>
                </a:ext>
              </a:extLst>
            </p:cNvPr>
            <p:cNvSpPr txBox="1"/>
            <p:nvPr/>
          </p:nvSpPr>
          <p:spPr>
            <a:xfrm>
              <a:off x="10890726" y="242366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accent2"/>
                  </a:solidFill>
                </a:rPr>
                <a:t>x</a:t>
              </a:r>
              <a:r>
                <a:rPr kumimoji="1" lang="zh-TW" altLang="en-US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=</a:t>
              </a:r>
              <a:r>
                <a:rPr kumimoji="1" lang="zh-TW" altLang="en-US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TW" dirty="0" err="1">
                  <a:solidFill>
                    <a:schemeClr val="accent2"/>
                  </a:solidFill>
                </a:rPr>
                <a:t>i</a:t>
              </a:r>
              <a:endParaRPr kumimoji="1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5AB66F7-F2E8-8D5D-F10A-D196BD8EDD87}"/>
                </a:ext>
              </a:extLst>
            </p:cNvPr>
            <p:cNvSpPr txBox="1"/>
            <p:nvPr/>
          </p:nvSpPr>
          <p:spPr>
            <a:xfrm>
              <a:off x="6686479" y="548216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g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(x,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y)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F0270CA-F652-59E6-63F9-A3B0B24FDC24}"/>
                </a:ext>
              </a:extLst>
            </p:cNvPr>
            <p:cNvSpPr txBox="1"/>
            <p:nvPr/>
          </p:nvSpPr>
          <p:spPr>
            <a:xfrm>
              <a:off x="8171120" y="254053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y</a:t>
              </a:r>
              <a:endParaRPr kumimoji="1" lang="ja-JP" altLang="en-US"/>
            </a:p>
          </p:txBody>
        </p:sp>
      </p:grpSp>
      <p:pic>
        <p:nvPicPr>
          <p:cNvPr id="43" name="図 42">
            <a:extLst>
              <a:ext uri="{FF2B5EF4-FFF2-40B4-BE49-F238E27FC236}">
                <a16:creationId xmlns:a16="http://schemas.microsoft.com/office/drawing/2014/main" id="{F3FE99DE-0478-2185-6D6C-89F354C1C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715" y="1541252"/>
            <a:ext cx="6858000" cy="47752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EC26D54-C3DB-69D4-6648-FB71E1537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850" y="685264"/>
            <a:ext cx="3213100" cy="355600"/>
          </a:xfrm>
          <a:prstGeom prst="rect">
            <a:avLst/>
          </a:prstGeom>
        </p:spPr>
      </p:pic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F2B8ECD-C9B3-FCB1-14B5-75C3A502178F}"/>
              </a:ext>
            </a:extLst>
          </p:cNvPr>
          <p:cNvCxnSpPr/>
          <p:nvPr/>
        </p:nvCxnSpPr>
        <p:spPr>
          <a:xfrm>
            <a:off x="673100" y="4610100"/>
            <a:ext cx="292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4B65668-BD24-51BC-6CAF-B7062C4CFDB8}"/>
              </a:ext>
            </a:extLst>
          </p:cNvPr>
          <p:cNvCxnSpPr>
            <a:cxnSpLocks/>
          </p:cNvCxnSpPr>
          <p:nvPr/>
        </p:nvCxnSpPr>
        <p:spPr>
          <a:xfrm flipV="1">
            <a:off x="1981200" y="3276600"/>
            <a:ext cx="0" cy="133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ACC23537-97D7-17C2-F2BB-F18ECEAC781B}"/>
              </a:ext>
            </a:extLst>
          </p:cNvPr>
          <p:cNvGrpSpPr/>
          <p:nvPr/>
        </p:nvGrpSpPr>
        <p:grpSpPr>
          <a:xfrm>
            <a:off x="755035" y="3770056"/>
            <a:ext cx="2464789" cy="815461"/>
            <a:chOff x="755035" y="3770056"/>
            <a:chExt cx="2464789" cy="815461"/>
          </a:xfrm>
        </p:grpSpPr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99FBD595-5789-F240-1851-E5CAE06E1907}"/>
                </a:ext>
              </a:extLst>
            </p:cNvPr>
            <p:cNvSpPr/>
            <p:nvPr/>
          </p:nvSpPr>
          <p:spPr>
            <a:xfrm>
              <a:off x="755035" y="3770056"/>
              <a:ext cx="1238624" cy="815461"/>
            </a:xfrm>
            <a:custGeom>
              <a:avLst/>
              <a:gdLst>
                <a:gd name="connsiteX0" fmla="*/ 0 w 1346200"/>
                <a:gd name="connsiteY0" fmla="*/ 878214 h 878214"/>
                <a:gd name="connsiteX1" fmla="*/ 889000 w 1346200"/>
                <a:gd name="connsiteY1" fmla="*/ 675014 h 878214"/>
                <a:gd name="connsiteX2" fmla="*/ 1092200 w 1346200"/>
                <a:gd name="connsiteY2" fmla="*/ 484514 h 878214"/>
                <a:gd name="connsiteX3" fmla="*/ 1155700 w 1346200"/>
                <a:gd name="connsiteY3" fmla="*/ 192414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92200 w 1346200"/>
                <a:gd name="connsiteY2" fmla="*/ 484514 h 878214"/>
                <a:gd name="connsiteX3" fmla="*/ 1155700 w 1346200"/>
                <a:gd name="connsiteY3" fmla="*/ 192414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65306 w 1346200"/>
                <a:gd name="connsiteY2" fmla="*/ 466585 h 878214"/>
                <a:gd name="connsiteX3" fmla="*/ 1155700 w 1346200"/>
                <a:gd name="connsiteY3" fmla="*/ 192414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65306 w 1346200"/>
                <a:gd name="connsiteY2" fmla="*/ 466585 h 878214"/>
                <a:gd name="connsiteX3" fmla="*/ 1128806 w 1346200"/>
                <a:gd name="connsiteY3" fmla="*/ 237237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65306 w 1346200"/>
                <a:gd name="connsiteY2" fmla="*/ 466585 h 878214"/>
                <a:gd name="connsiteX3" fmla="*/ 1155701 w 1346200"/>
                <a:gd name="connsiteY3" fmla="*/ 201378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238624"/>
                <a:gd name="connsiteY0" fmla="*/ 815461 h 815461"/>
                <a:gd name="connsiteX1" fmla="*/ 736601 w 1238624"/>
                <a:gd name="connsiteY1" fmla="*/ 675014 h 815461"/>
                <a:gd name="connsiteX2" fmla="*/ 957730 w 1238624"/>
                <a:gd name="connsiteY2" fmla="*/ 466585 h 815461"/>
                <a:gd name="connsiteX3" fmla="*/ 1048125 w 1238624"/>
                <a:gd name="connsiteY3" fmla="*/ 201378 h 815461"/>
                <a:gd name="connsiteX4" fmla="*/ 1175124 w 1238624"/>
                <a:gd name="connsiteY4" fmla="*/ 27314 h 815461"/>
                <a:gd name="connsiteX5" fmla="*/ 1238624 w 1238624"/>
                <a:gd name="connsiteY5" fmla="*/ 1914 h 815461"/>
                <a:gd name="connsiteX0" fmla="*/ 0 w 1238624"/>
                <a:gd name="connsiteY0" fmla="*/ 815461 h 815461"/>
                <a:gd name="connsiteX1" fmla="*/ 736601 w 1238624"/>
                <a:gd name="connsiteY1" fmla="*/ 675014 h 815461"/>
                <a:gd name="connsiteX2" fmla="*/ 957730 w 1238624"/>
                <a:gd name="connsiteY2" fmla="*/ 466585 h 815461"/>
                <a:gd name="connsiteX3" fmla="*/ 1048125 w 1238624"/>
                <a:gd name="connsiteY3" fmla="*/ 201378 h 815461"/>
                <a:gd name="connsiteX4" fmla="*/ 1175124 w 1238624"/>
                <a:gd name="connsiteY4" fmla="*/ 27314 h 815461"/>
                <a:gd name="connsiteX5" fmla="*/ 1238624 w 1238624"/>
                <a:gd name="connsiteY5" fmla="*/ 1914 h 81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624" h="815461">
                  <a:moveTo>
                    <a:pt x="0" y="815461"/>
                  </a:moveTo>
                  <a:cubicBezTo>
                    <a:pt x="461060" y="746669"/>
                    <a:pt x="576979" y="733160"/>
                    <a:pt x="736601" y="675014"/>
                  </a:cubicBezTo>
                  <a:cubicBezTo>
                    <a:pt x="896223" y="616868"/>
                    <a:pt x="905809" y="545524"/>
                    <a:pt x="957730" y="466585"/>
                  </a:cubicBezTo>
                  <a:cubicBezTo>
                    <a:pt x="1009651" y="387646"/>
                    <a:pt x="1011893" y="274590"/>
                    <a:pt x="1048125" y="201378"/>
                  </a:cubicBezTo>
                  <a:cubicBezTo>
                    <a:pt x="1084357" y="128166"/>
                    <a:pt x="1143374" y="59064"/>
                    <a:pt x="1175124" y="27314"/>
                  </a:cubicBezTo>
                  <a:cubicBezTo>
                    <a:pt x="1206874" y="-4436"/>
                    <a:pt x="1222749" y="-1261"/>
                    <a:pt x="1238624" y="1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AFA998C0-488C-A10A-2400-7C72A5F9806E}"/>
                </a:ext>
              </a:extLst>
            </p:cNvPr>
            <p:cNvSpPr/>
            <p:nvPr/>
          </p:nvSpPr>
          <p:spPr>
            <a:xfrm flipH="1">
              <a:off x="1981200" y="3770056"/>
              <a:ext cx="1238624" cy="815461"/>
            </a:xfrm>
            <a:custGeom>
              <a:avLst/>
              <a:gdLst>
                <a:gd name="connsiteX0" fmla="*/ 0 w 1346200"/>
                <a:gd name="connsiteY0" fmla="*/ 878214 h 878214"/>
                <a:gd name="connsiteX1" fmla="*/ 889000 w 1346200"/>
                <a:gd name="connsiteY1" fmla="*/ 675014 h 878214"/>
                <a:gd name="connsiteX2" fmla="*/ 1092200 w 1346200"/>
                <a:gd name="connsiteY2" fmla="*/ 484514 h 878214"/>
                <a:gd name="connsiteX3" fmla="*/ 1155700 w 1346200"/>
                <a:gd name="connsiteY3" fmla="*/ 192414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92200 w 1346200"/>
                <a:gd name="connsiteY2" fmla="*/ 484514 h 878214"/>
                <a:gd name="connsiteX3" fmla="*/ 1155700 w 1346200"/>
                <a:gd name="connsiteY3" fmla="*/ 192414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65306 w 1346200"/>
                <a:gd name="connsiteY2" fmla="*/ 466585 h 878214"/>
                <a:gd name="connsiteX3" fmla="*/ 1155700 w 1346200"/>
                <a:gd name="connsiteY3" fmla="*/ 192414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65306 w 1346200"/>
                <a:gd name="connsiteY2" fmla="*/ 466585 h 878214"/>
                <a:gd name="connsiteX3" fmla="*/ 1128806 w 1346200"/>
                <a:gd name="connsiteY3" fmla="*/ 237237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346200"/>
                <a:gd name="connsiteY0" fmla="*/ 878214 h 878214"/>
                <a:gd name="connsiteX1" fmla="*/ 844177 w 1346200"/>
                <a:gd name="connsiteY1" fmla="*/ 675014 h 878214"/>
                <a:gd name="connsiteX2" fmla="*/ 1065306 w 1346200"/>
                <a:gd name="connsiteY2" fmla="*/ 466585 h 878214"/>
                <a:gd name="connsiteX3" fmla="*/ 1155701 w 1346200"/>
                <a:gd name="connsiteY3" fmla="*/ 201378 h 878214"/>
                <a:gd name="connsiteX4" fmla="*/ 1282700 w 1346200"/>
                <a:gd name="connsiteY4" fmla="*/ 27314 h 878214"/>
                <a:gd name="connsiteX5" fmla="*/ 1346200 w 1346200"/>
                <a:gd name="connsiteY5" fmla="*/ 1914 h 878214"/>
                <a:gd name="connsiteX0" fmla="*/ 0 w 1238624"/>
                <a:gd name="connsiteY0" fmla="*/ 815461 h 815461"/>
                <a:gd name="connsiteX1" fmla="*/ 736601 w 1238624"/>
                <a:gd name="connsiteY1" fmla="*/ 675014 h 815461"/>
                <a:gd name="connsiteX2" fmla="*/ 957730 w 1238624"/>
                <a:gd name="connsiteY2" fmla="*/ 466585 h 815461"/>
                <a:gd name="connsiteX3" fmla="*/ 1048125 w 1238624"/>
                <a:gd name="connsiteY3" fmla="*/ 201378 h 815461"/>
                <a:gd name="connsiteX4" fmla="*/ 1175124 w 1238624"/>
                <a:gd name="connsiteY4" fmla="*/ 27314 h 815461"/>
                <a:gd name="connsiteX5" fmla="*/ 1238624 w 1238624"/>
                <a:gd name="connsiteY5" fmla="*/ 1914 h 815461"/>
                <a:gd name="connsiteX0" fmla="*/ 0 w 1238624"/>
                <a:gd name="connsiteY0" fmla="*/ 815461 h 815461"/>
                <a:gd name="connsiteX1" fmla="*/ 736601 w 1238624"/>
                <a:gd name="connsiteY1" fmla="*/ 675014 h 815461"/>
                <a:gd name="connsiteX2" fmla="*/ 957730 w 1238624"/>
                <a:gd name="connsiteY2" fmla="*/ 466585 h 815461"/>
                <a:gd name="connsiteX3" fmla="*/ 1048125 w 1238624"/>
                <a:gd name="connsiteY3" fmla="*/ 201378 h 815461"/>
                <a:gd name="connsiteX4" fmla="*/ 1175124 w 1238624"/>
                <a:gd name="connsiteY4" fmla="*/ 27314 h 815461"/>
                <a:gd name="connsiteX5" fmla="*/ 1238624 w 1238624"/>
                <a:gd name="connsiteY5" fmla="*/ 1914 h 81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624" h="815461">
                  <a:moveTo>
                    <a:pt x="0" y="815461"/>
                  </a:moveTo>
                  <a:cubicBezTo>
                    <a:pt x="461060" y="746669"/>
                    <a:pt x="576979" y="733160"/>
                    <a:pt x="736601" y="675014"/>
                  </a:cubicBezTo>
                  <a:cubicBezTo>
                    <a:pt x="896223" y="616868"/>
                    <a:pt x="905809" y="545524"/>
                    <a:pt x="957730" y="466585"/>
                  </a:cubicBezTo>
                  <a:cubicBezTo>
                    <a:pt x="1009651" y="387646"/>
                    <a:pt x="1011893" y="274590"/>
                    <a:pt x="1048125" y="201378"/>
                  </a:cubicBezTo>
                  <a:cubicBezTo>
                    <a:pt x="1084357" y="128166"/>
                    <a:pt x="1143374" y="59064"/>
                    <a:pt x="1175124" y="27314"/>
                  </a:cubicBezTo>
                  <a:cubicBezTo>
                    <a:pt x="1206874" y="-4436"/>
                    <a:pt x="1222749" y="-1261"/>
                    <a:pt x="1238624" y="1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C3B0E83-768B-C646-EB40-A81266B4B7C7}"/>
              </a:ext>
            </a:extLst>
          </p:cNvPr>
          <p:cNvCxnSpPr>
            <a:cxnSpLocks/>
          </p:cNvCxnSpPr>
          <p:nvPr/>
        </p:nvCxnSpPr>
        <p:spPr>
          <a:xfrm>
            <a:off x="2770094" y="3382752"/>
            <a:ext cx="0" cy="1227348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478E7F-F5C7-18E5-E827-043FA14D1050}"/>
              </a:ext>
            </a:extLst>
          </p:cNvPr>
          <p:cNvSpPr txBox="1"/>
          <p:nvPr/>
        </p:nvSpPr>
        <p:spPr>
          <a:xfrm>
            <a:off x="2560901" y="291414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ξ</a:t>
            </a:r>
            <a:r>
              <a:rPr lang="en-US" altLang="ja-JP" b="0" dirty="0" err="1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i</a:t>
            </a:r>
            <a:endParaRPr lang="el-GR" altLang="ja-JP" b="0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AAB1D87-7C3B-1422-B188-6663423D754A}"/>
              </a:ext>
            </a:extLst>
          </p:cNvPr>
          <p:cNvSpPr txBox="1"/>
          <p:nvPr/>
        </p:nvSpPr>
        <p:spPr>
          <a:xfrm>
            <a:off x="3647375" y="439581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AF67CF1-8B61-E722-6481-BF2590CC5A5E}"/>
              </a:ext>
            </a:extLst>
          </p:cNvPr>
          <p:cNvSpPr txBox="1"/>
          <p:nvPr/>
        </p:nvSpPr>
        <p:spPr>
          <a:xfrm>
            <a:off x="1726598" y="28853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g(x)</a:t>
            </a:r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8B5A721-5DB1-910D-9CFC-E7F70412727B}"/>
              </a:ext>
            </a:extLst>
          </p:cNvPr>
          <p:cNvCxnSpPr>
            <a:cxnSpLocks/>
          </p:cNvCxnSpPr>
          <p:nvPr/>
        </p:nvCxnSpPr>
        <p:spPr>
          <a:xfrm>
            <a:off x="2472607" y="3353129"/>
            <a:ext cx="0" cy="122734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385A8A8-8454-408D-0C25-3814CE410BB6}"/>
              </a:ext>
            </a:extLst>
          </p:cNvPr>
          <p:cNvSpPr txBox="1"/>
          <p:nvPr/>
        </p:nvSpPr>
        <p:spPr>
          <a:xfrm>
            <a:off x="2133600" y="462807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4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ξ</a:t>
            </a:r>
            <a:r>
              <a:rPr lang="en-US" altLang="ja-JP" sz="14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i-t1</a:t>
            </a:r>
            <a:endParaRPr lang="el-GR" altLang="ja-JP" sz="14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7129F39-5FEF-4048-650C-A646A5E50B00}"/>
              </a:ext>
            </a:extLst>
          </p:cNvPr>
          <p:cNvSpPr txBox="1"/>
          <p:nvPr/>
        </p:nvSpPr>
        <p:spPr>
          <a:xfrm>
            <a:off x="980661" y="464169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4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ξ</a:t>
            </a:r>
            <a:r>
              <a:rPr lang="en-US" altLang="ja-JP" sz="14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i-tN</a:t>
            </a:r>
            <a:endParaRPr lang="el-GR" altLang="ja-JP" sz="14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E9CD19F-5062-51D9-48C0-7CC9F95D203E}"/>
              </a:ext>
            </a:extLst>
          </p:cNvPr>
          <p:cNvCxnSpPr>
            <a:cxnSpLocks/>
          </p:cNvCxnSpPr>
          <p:nvPr/>
        </p:nvCxnSpPr>
        <p:spPr>
          <a:xfrm>
            <a:off x="1407921" y="3375431"/>
            <a:ext cx="0" cy="122734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6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字型, 螢幕擷取畫面, 收據 的圖片&#10;&#10;自動產生的描述">
            <a:extLst>
              <a:ext uri="{FF2B5EF4-FFF2-40B4-BE49-F238E27FC236}">
                <a16:creationId xmlns:a16="http://schemas.microsoft.com/office/drawing/2014/main" id="{757B56EF-810C-6937-C413-EE43A2ED9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50" y="212157"/>
            <a:ext cx="11437661" cy="6433685"/>
          </a:xfrm>
        </p:spPr>
      </p:pic>
    </p:spTree>
    <p:extLst>
      <p:ext uri="{BB962C8B-B14F-4D97-AF65-F5344CB8AC3E}">
        <p14:creationId xmlns:p14="http://schemas.microsoft.com/office/powerpoint/2010/main" val="283742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B34D8-AE8E-102E-DDBB-8FB290F2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64C7EEB-B5A4-1759-627E-259EA0DE81C2}"/>
              </a:ext>
            </a:extLst>
          </p:cNvPr>
          <p:cNvSpPr/>
          <p:nvPr/>
        </p:nvSpPr>
        <p:spPr>
          <a:xfrm>
            <a:off x="6734859" y="-101906"/>
            <a:ext cx="5837276" cy="7061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5" name="內容版面配置區 4" descr="一張含有 文字, 字型, 螢幕擷取畫面, 收據 的圖片&#10;&#10;自動產生的描述">
            <a:extLst>
              <a:ext uri="{FF2B5EF4-FFF2-40B4-BE49-F238E27FC236}">
                <a16:creationId xmlns:a16="http://schemas.microsoft.com/office/drawing/2014/main" id="{AB7B582C-85A2-F1CB-4302-CE46BF80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3051" y="570120"/>
            <a:ext cx="6767910" cy="3806950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AAF640-D18F-44A2-7593-F945C6B50C85}"/>
              </a:ext>
            </a:extLst>
          </p:cNvPr>
          <p:cNvSpPr/>
          <p:nvPr/>
        </p:nvSpPr>
        <p:spPr>
          <a:xfrm>
            <a:off x="1573037" y="1894901"/>
            <a:ext cx="850673" cy="15718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D5CDE83-4D98-F647-FD17-C95FF4AD5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090" y="1170017"/>
            <a:ext cx="4836814" cy="3852938"/>
          </a:xfrm>
          <a:prstGeom prst="rect">
            <a:avLst/>
          </a:prstGeom>
        </p:spPr>
      </p:pic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248342BA-9A06-E1C2-3DE9-7880F42836A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423710" y="1048162"/>
            <a:ext cx="4583017" cy="925331"/>
          </a:xfrm>
          <a:prstGeom prst="bentConnector3">
            <a:avLst>
              <a:gd name="adj1" fmla="val 634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4F385A-2B83-D52C-C200-72672DB4D1D8}"/>
              </a:ext>
            </a:extLst>
          </p:cNvPr>
          <p:cNvSpPr txBox="1"/>
          <p:nvPr/>
        </p:nvSpPr>
        <p:spPr>
          <a:xfrm>
            <a:off x="8537222" y="5190403"/>
            <a:ext cx="6304844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" altLang="ja-JP" b="0" dirty="0" err="1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np.kron</a:t>
            </a:r>
            <a:r>
              <a:rPr lang="en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(X, Y)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　を使える</a:t>
            </a:r>
            <a:endParaRPr lang="en" altLang="ja-JP" b="0" dirty="0"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4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0E227-B31E-B380-F3EE-4A78DB12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目標３：逆畳み込み法の確立</a:t>
            </a:r>
            <a:endParaRPr kumimoji="1" lang="ja-JP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CF92E1-839A-063C-6135-EE8186287C49}"/>
              </a:ext>
            </a:extLst>
          </p:cNvPr>
          <p:cNvSpPr txBox="1"/>
          <p:nvPr/>
        </p:nvSpPr>
        <p:spPr>
          <a:xfrm>
            <a:off x="930578" y="2626635"/>
            <a:ext cx="900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２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神経科学の非負値デコンボルション法の応用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DA38E2-A371-4634-FBAE-1170D837305A}"/>
                  </a:ext>
                </a:extLst>
              </p:cNvPr>
              <p:cNvSpPr txBox="1"/>
              <p:nvPr/>
            </p:nvSpPr>
            <p:spPr>
              <a:xfrm>
                <a:off x="4089124" y="3533830"/>
                <a:ext cx="5295809" cy="450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dirty="0"/>
                  <a:t>subject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DA38E2-A371-4634-FBAE-1170D837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24" y="3533830"/>
                <a:ext cx="5295809" cy="450893"/>
              </a:xfrm>
              <a:prstGeom prst="rect">
                <a:avLst/>
              </a:prstGeom>
              <a:blipFill>
                <a:blip r:embed="rId2"/>
                <a:stretch>
                  <a:fillRect l="-3589" t="-11111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10693-EE01-265E-3521-C5821A714040}"/>
                  </a:ext>
                </a:extLst>
              </p:cNvPr>
              <p:cNvSpPr txBox="1"/>
              <p:nvPr/>
            </p:nvSpPr>
            <p:spPr>
              <a:xfrm>
                <a:off x="2429632" y="3363088"/>
                <a:ext cx="14500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10693-EE01-265E-3521-C5821A71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32" y="3363088"/>
                <a:ext cx="1450077" cy="938014"/>
              </a:xfrm>
              <a:prstGeom prst="rect">
                <a:avLst/>
              </a:prstGeom>
              <a:blipFill>
                <a:blip r:embed="rId3"/>
                <a:stretch>
                  <a:fillRect l="-39130" t="-141333" r="-23478" b="-18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0B349C-0E36-F7E0-CE32-16DC66CCCEEA}"/>
              </a:ext>
            </a:extLst>
          </p:cNvPr>
          <p:cNvSpPr txBox="1"/>
          <p:nvPr/>
        </p:nvSpPr>
        <p:spPr>
          <a:xfrm>
            <a:off x="2032019" y="458383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推定濃度が非負値で和が最小になるように推定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C1F83B-D994-3CF8-1DC4-4B241196A361}"/>
              </a:ext>
            </a:extLst>
          </p:cNvPr>
          <p:cNvSpPr txBox="1"/>
          <p:nvPr/>
        </p:nvSpPr>
        <p:spPr>
          <a:xfrm>
            <a:off x="6896730" y="4108989"/>
            <a:ext cx="493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点像分布関数　</a:t>
            </a:r>
            <a:r>
              <a:rPr kumimoji="1" lang="en-US" altLang="ja-JP" dirty="0"/>
              <a:t>2</a:t>
            </a:r>
            <a:r>
              <a:rPr kumimoji="1" lang="ja-JP" altLang="en-US"/>
              <a:t>次元</a:t>
            </a:r>
            <a:r>
              <a:rPr lang="ja-JP" altLang="en-US"/>
              <a:t>ガウスなら</a:t>
            </a:r>
            <a:r>
              <a:rPr lang="en-US" altLang="ja-JP" dirty="0"/>
              <a:t>x</a:t>
            </a:r>
            <a:r>
              <a:rPr lang="ja-JP" altLang="en-US"/>
              <a:t>と</a:t>
            </a:r>
            <a:r>
              <a:rPr lang="en-US" altLang="ja-JP" dirty="0"/>
              <a:t>y</a:t>
            </a:r>
            <a:r>
              <a:rPr lang="ja-JP" altLang="en-US"/>
              <a:t>軸</a:t>
            </a:r>
            <a:endParaRPr lang="en-US" altLang="ja-JP" dirty="0"/>
          </a:p>
          <a:p>
            <a:r>
              <a:rPr lang="ja-JP" altLang="en-US"/>
              <a:t>の畳み込みに分解可能</a:t>
            </a:r>
            <a:r>
              <a:rPr lang="en-US" altLang="ja-JP" dirty="0"/>
              <a:t> </a:t>
            </a:r>
            <a:r>
              <a:rPr lang="ja-JP" altLang="en-US"/>
              <a:t>高速化</a:t>
            </a:r>
            <a:r>
              <a:rPr lang="en-US" altLang="ja-JP" dirty="0"/>
              <a:t>, N</a:t>
            </a:r>
            <a:r>
              <a:rPr lang="ja-JP" altLang="en-US"/>
              <a:t>：ピクセル数</a:t>
            </a:r>
            <a:endParaRPr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5D9002-C30B-DCFF-A527-3A615FE714E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491328" y="3984723"/>
            <a:ext cx="405402" cy="44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3A2C87B-EADC-9C90-7091-7B2D1768E508}"/>
              </a:ext>
            </a:extLst>
          </p:cNvPr>
          <p:cNvSpPr/>
          <p:nvPr/>
        </p:nvSpPr>
        <p:spPr>
          <a:xfrm>
            <a:off x="762000" y="2514600"/>
            <a:ext cx="10942320" cy="24385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893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2D4916D-7BC7-7A04-C20E-6ECE2BFD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97485"/>
            <a:ext cx="1170432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二次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イオン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質量分析法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(SIMS)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F21F5E-4B3C-A827-96AF-550A64CA2B48}"/>
              </a:ext>
            </a:extLst>
          </p:cNvPr>
          <p:cNvSpPr txBox="1"/>
          <p:nvPr/>
        </p:nvSpPr>
        <p:spPr>
          <a:xfrm>
            <a:off x="0" y="6462802"/>
            <a:ext cx="669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Ref.: </a:t>
            </a:r>
            <a:r>
              <a:rPr lang="zh-TW" altLang="en-US" dirty="0"/>
              <a:t>https://www.nanoanalysis.co.jp/business/surface/06/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42843FA-7681-3D01-9E78-A83E2214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304" y="2655604"/>
            <a:ext cx="3310531" cy="271463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7AACFD-B6CB-98BB-E7EA-AB4A20C67844}"/>
              </a:ext>
            </a:extLst>
          </p:cNvPr>
          <p:cNvSpPr txBox="1"/>
          <p:nvPr/>
        </p:nvSpPr>
        <p:spPr>
          <a:xfrm>
            <a:off x="1653540" y="1408703"/>
            <a:ext cx="8862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二次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イオン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質量分析</a:t>
            </a:r>
            <a:r>
              <a:rPr lang="en-US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SIMS)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は、</a:t>
            </a:r>
            <a:r>
              <a:rPr lang="en" altLang="zh-TW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ppb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レベルの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極微量不純物元素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を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同定・定量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できる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非常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高感度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な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分析手法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です。 スパッタリングしながら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測定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するため、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膜中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の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不純物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の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深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さ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方向分布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を</a:t>
            </a:r>
            <a:r>
              <a:rPr lang="zh-TW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得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ることができます。</a:t>
            </a:r>
            <a:endParaRPr lang="zh-TW" altLang="en-US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818DA96-F936-8C5C-F6BE-6169ABB96831}"/>
              </a:ext>
            </a:extLst>
          </p:cNvPr>
          <p:cNvSpPr txBox="1"/>
          <p:nvPr/>
        </p:nvSpPr>
        <p:spPr>
          <a:xfrm>
            <a:off x="5052060" y="5438150"/>
            <a:ext cx="611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二次</a:t>
            </a:r>
            <a:r>
              <a:rPr lang="ja-JP" altLang="en-US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イオン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放出模式図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D18FAC-9FF7-4BBF-A2E4-D4C05C0DC7D2}"/>
              </a:ext>
            </a:extLst>
          </p:cNvPr>
          <p:cNvSpPr txBox="1"/>
          <p:nvPr/>
        </p:nvSpPr>
        <p:spPr>
          <a:xfrm>
            <a:off x="3604260" y="5693137"/>
            <a:ext cx="611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試料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から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放出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された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二次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イオンの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質量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を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分析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することにより、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元素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の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種類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とその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濃度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を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明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らかにします。</a:t>
            </a:r>
            <a:endParaRPr lang="zh-TW" altLang="en-US" dirty="0"/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50A45AC4-2CFA-0763-9D5B-CF15445CF40B}"/>
              </a:ext>
            </a:extLst>
          </p:cNvPr>
          <p:cNvSpPr/>
          <p:nvPr/>
        </p:nvSpPr>
        <p:spPr>
          <a:xfrm>
            <a:off x="426720" y="1523048"/>
            <a:ext cx="1051560" cy="6553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紹介</a:t>
            </a:r>
          </a:p>
        </p:txBody>
      </p:sp>
    </p:spTree>
    <p:extLst>
      <p:ext uri="{BB962C8B-B14F-4D97-AF65-F5344CB8AC3E}">
        <p14:creationId xmlns:p14="http://schemas.microsoft.com/office/powerpoint/2010/main" val="1530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2D4916D-7BC7-7A04-C20E-6ECE2BFD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97485"/>
            <a:ext cx="1170432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二次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イオン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質量分析法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(SIMS)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B2215A-EEA3-D59A-E351-0BE1A876AEA5}"/>
              </a:ext>
            </a:extLst>
          </p:cNvPr>
          <p:cNvSpPr txBox="1"/>
          <p:nvPr/>
        </p:nvSpPr>
        <p:spPr>
          <a:xfrm>
            <a:off x="1645920" y="16965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TW" altLang="en-US" sz="2400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絶縁物中</a:t>
            </a:r>
            <a:r>
              <a:rPr lang="ja-JP" altLang="en-US" sz="2400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の</a:t>
            </a:r>
            <a:r>
              <a:rPr lang="en" altLang="zh-TW" sz="2400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F</a:t>
            </a:r>
            <a:r>
              <a:rPr lang="ja-JP" altLang="en-US" sz="2400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の</a:t>
            </a:r>
            <a:r>
              <a:rPr lang="zh-TW" altLang="en-US" sz="2400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深</a:t>
            </a:r>
            <a:r>
              <a:rPr lang="ja-JP" altLang="en-US" sz="2400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さ</a:t>
            </a:r>
            <a:r>
              <a:rPr lang="zh-TW" altLang="en-US" sz="2400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方向分析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680BF844-69AE-CB43-9FDB-1B6D532E0795}"/>
              </a:ext>
            </a:extLst>
          </p:cNvPr>
          <p:cNvSpPr/>
          <p:nvPr/>
        </p:nvSpPr>
        <p:spPr>
          <a:xfrm>
            <a:off x="426720" y="1523048"/>
            <a:ext cx="1051560" cy="6553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応用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D0B67F6-8BD3-2584-2E16-01CA593F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1619875"/>
            <a:ext cx="4191000" cy="43434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EA47B33-EBC9-2EB5-474A-CEAA396E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3143241"/>
            <a:ext cx="2667000" cy="15875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F35F3B7-E859-1067-CA18-151A81273489}"/>
              </a:ext>
            </a:extLst>
          </p:cNvPr>
          <p:cNvSpPr txBox="1"/>
          <p:nvPr/>
        </p:nvSpPr>
        <p:spPr>
          <a:xfrm>
            <a:off x="2354580" y="4868793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試料構造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20F76F-89F6-E9CB-037D-0227515C3F15}"/>
              </a:ext>
            </a:extLst>
          </p:cNvPr>
          <p:cNvSpPr txBox="1"/>
          <p:nvPr/>
        </p:nvSpPr>
        <p:spPr>
          <a:xfrm>
            <a:off x="7170420" y="6039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絶縁物中</a:t>
            </a:r>
            <a:r>
              <a:rPr lang="ja-JP" altLang="en-US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の</a:t>
            </a:r>
            <a:r>
              <a:rPr lang="en" altLang="zh-TW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F</a:t>
            </a:r>
            <a:r>
              <a:rPr lang="ja-JP" altLang="en-US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の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深</a:t>
            </a:r>
            <a:r>
              <a:rPr lang="ja-JP" altLang="en-US" b="1" i="0" u="none" strike="noStrike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さ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方向分析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F21F5E-4B3C-A827-96AF-550A64CA2B48}"/>
              </a:ext>
            </a:extLst>
          </p:cNvPr>
          <p:cNvSpPr txBox="1"/>
          <p:nvPr/>
        </p:nvSpPr>
        <p:spPr>
          <a:xfrm>
            <a:off x="0" y="6462802"/>
            <a:ext cx="669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Ref.: </a:t>
            </a:r>
            <a:r>
              <a:rPr lang="zh-TW" altLang="en-US" dirty="0"/>
              <a:t>https://www.nanoanalysis.co.jp/business/surface/06/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3F6BCE-48D6-79BD-DD7E-327BC821A14E}"/>
              </a:ext>
            </a:extLst>
          </p:cNvPr>
          <p:cNvSpPr txBox="1"/>
          <p:nvPr/>
        </p:nvSpPr>
        <p:spPr>
          <a:xfrm>
            <a:off x="426720" y="58014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TW" altLang="en-US" sz="24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パラメーター：濃度、深さ、時間？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17290B-BCB7-130A-68C4-7BEEF869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-4477083"/>
            <a:ext cx="7772400" cy="319517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C750BB-79DD-1F14-DEA0-03CA990E1558}"/>
              </a:ext>
            </a:extLst>
          </p:cNvPr>
          <p:cNvSpPr txBox="1"/>
          <p:nvPr/>
        </p:nvSpPr>
        <p:spPr>
          <a:xfrm>
            <a:off x="1882140" y="-1212878"/>
            <a:ext cx="665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https://www.toray-research.co.jp/technical-info/analysis/surface/sur_004.html</a:t>
            </a:r>
          </a:p>
        </p:txBody>
      </p:sp>
    </p:spTree>
    <p:extLst>
      <p:ext uri="{BB962C8B-B14F-4D97-AF65-F5344CB8AC3E}">
        <p14:creationId xmlns:p14="http://schemas.microsoft.com/office/powerpoint/2010/main" val="42337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010EAD1-413F-71D8-089B-9AF0569F938D}"/>
              </a:ext>
            </a:extLst>
          </p:cNvPr>
          <p:cNvSpPr txBox="1">
            <a:spLocks/>
          </p:cNvSpPr>
          <p:nvPr/>
        </p:nvSpPr>
        <p:spPr>
          <a:xfrm>
            <a:off x="274320" y="-272534"/>
            <a:ext cx="4236720" cy="128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dirty="0">
                <a:latin typeface="MS Gothic" panose="020B0609070205080204" pitchFamily="49" charset="-128"/>
                <a:ea typeface="MS Gothic" panose="020B0609070205080204" pitchFamily="49" charset="-128"/>
              </a:rPr>
              <a:t>スケジュール</a:t>
            </a:r>
            <a:endParaRPr lang="en-US" altLang="zh-TW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7F6C42-7AC0-60F7-A3CD-207BD2362B23}"/>
              </a:ext>
            </a:extLst>
          </p:cNvPr>
          <p:cNvSpPr txBox="1"/>
          <p:nvPr/>
        </p:nvSpPr>
        <p:spPr>
          <a:xfrm>
            <a:off x="274320" y="2749978"/>
            <a:ext cx="2270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数学の勉強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38BBA1F-08E5-17C7-65C5-57C3B41A5B21}"/>
              </a:ext>
            </a:extLst>
          </p:cNvPr>
          <p:cNvCxnSpPr>
            <a:cxnSpLocks/>
          </p:cNvCxnSpPr>
          <p:nvPr/>
        </p:nvCxnSpPr>
        <p:spPr>
          <a:xfrm>
            <a:off x="-213360" y="3947160"/>
            <a:ext cx="1184148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AB65B73-6E17-7BED-AA6D-C479A2ECAFE8}"/>
              </a:ext>
            </a:extLst>
          </p:cNvPr>
          <p:cNvSpPr/>
          <p:nvPr/>
        </p:nvSpPr>
        <p:spPr>
          <a:xfrm>
            <a:off x="563880" y="3421380"/>
            <a:ext cx="1219200" cy="12942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11</a:t>
            </a:r>
            <a:r>
              <a:rPr kumimoji="1"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月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C51B843-72A5-7A3F-E484-1DAF172A5D9D}"/>
              </a:ext>
            </a:extLst>
          </p:cNvPr>
          <p:cNvSpPr/>
          <p:nvPr/>
        </p:nvSpPr>
        <p:spPr>
          <a:xfrm>
            <a:off x="3598544" y="3429000"/>
            <a:ext cx="1219200" cy="12942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12</a:t>
            </a:r>
            <a:r>
              <a:rPr kumimoji="1"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月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DB1EFE7-CC35-C048-937E-B3C0FA9BC861}"/>
              </a:ext>
            </a:extLst>
          </p:cNvPr>
          <p:cNvSpPr/>
          <p:nvPr/>
        </p:nvSpPr>
        <p:spPr>
          <a:xfrm>
            <a:off x="6644639" y="3429000"/>
            <a:ext cx="1219200" cy="12942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月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06A20E2-953C-D383-2A1C-B0DC8D290459}"/>
              </a:ext>
            </a:extLst>
          </p:cNvPr>
          <p:cNvSpPr/>
          <p:nvPr/>
        </p:nvSpPr>
        <p:spPr>
          <a:xfrm>
            <a:off x="9433560" y="3429000"/>
            <a:ext cx="1219200" cy="12942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r>
            <a:r>
              <a:rPr kumimoji="1"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月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7B6F9-3DF7-B01A-3B7A-9E758AB230DB}"/>
              </a:ext>
            </a:extLst>
          </p:cNvPr>
          <p:cNvSpPr txBox="1"/>
          <p:nvPr/>
        </p:nvSpPr>
        <p:spPr>
          <a:xfrm>
            <a:off x="2882264" y="4890783"/>
            <a:ext cx="34861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MATLAB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を学ぶこと</a:t>
            </a:r>
            <a:endParaRPr lang="en-US" altLang="zh-TW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論文を読むこと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38B3CA-1D1C-E313-9AFD-3D39D628B139}"/>
              </a:ext>
            </a:extLst>
          </p:cNvPr>
          <p:cNvSpPr txBox="1"/>
          <p:nvPr/>
        </p:nvSpPr>
        <p:spPr>
          <a:xfrm>
            <a:off x="2636521" y="24218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スパース推定法</a:t>
            </a:r>
            <a:endParaRPr lang="en-US" altLang="zh-TW" sz="1800" b="1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モンテカルロ統計計算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信号処理（</a:t>
            </a:r>
            <a:r>
              <a:rPr lang="ja-JP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フーリエ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解析、</a:t>
            </a:r>
            <a:r>
              <a:rPr lang="ja-JP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ウェーブレット）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A30BF-675E-BA88-1F1D-818A301C85CB}"/>
              </a:ext>
            </a:extLst>
          </p:cNvPr>
          <p:cNvSpPr/>
          <p:nvPr/>
        </p:nvSpPr>
        <p:spPr>
          <a:xfrm>
            <a:off x="2545080" y="2458156"/>
            <a:ext cx="106681" cy="8207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FB907-185F-2068-C83C-8DBE8BECB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1E943-871F-58B6-8AB8-1048FF08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60447"/>
            <a:ext cx="11751276" cy="1004042"/>
          </a:xfrm>
        </p:spPr>
        <p:txBody>
          <a:bodyPr/>
          <a:lstStyle/>
          <a:p>
            <a:r>
              <a:rPr kumimoji="1" lang="ja-JP" altLang="en-US" sz="4400">
                <a:latin typeface="MS Gothic" panose="020B0609070205080204" pitchFamily="49" charset="-128"/>
                <a:ea typeface="MS Gothic" panose="020B0609070205080204" pitchFamily="49" charset="-128"/>
              </a:rPr>
              <a:t>目標２：２次元</a:t>
            </a:r>
            <a:r>
              <a:rPr kumimoji="1" lang="en-US" altLang="ja-JP" sz="4400" dirty="0">
                <a:latin typeface="MS Gothic" panose="020B0609070205080204" pitchFamily="49" charset="-128"/>
                <a:ea typeface="MS Gothic" panose="020B0609070205080204" pitchFamily="49" charset="-128"/>
              </a:rPr>
              <a:t>SIMS</a:t>
            </a:r>
            <a:r>
              <a:rPr kumimoji="1" lang="ja-JP" altLang="en-US" sz="4400">
                <a:latin typeface="MS Gothic" panose="020B0609070205080204" pitchFamily="49" charset="-128"/>
                <a:ea typeface="MS Gothic" panose="020B0609070205080204" pitchFamily="49" charset="-128"/>
              </a:rPr>
              <a:t>計測のシミュレーション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1D1DAF-AB3F-38FD-025D-D2B016BB49DB}"/>
              </a:ext>
            </a:extLst>
          </p:cNvPr>
          <p:cNvSpPr txBox="1"/>
          <p:nvPr/>
        </p:nvSpPr>
        <p:spPr>
          <a:xfrm>
            <a:off x="763029" y="948979"/>
            <a:ext cx="103951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400" dirty="0" err="1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ToF</a:t>
            </a:r>
            <a:r>
              <a:rPr lang="en" altLang="ja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-SIMS element</a:t>
            </a:r>
            <a:r>
              <a:rPr lang="en-US" altLang="ja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mapping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のシミュレーション　</a:t>
            </a:r>
            <a:r>
              <a:rPr lang="en" altLang="ja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M.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 err="1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Senoner</a:t>
            </a:r>
            <a:r>
              <a:rPr lang="en" altLang="ja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et al. J. Anal. At. </a:t>
            </a:r>
            <a:r>
              <a:rPr lang="en" altLang="ja-JP" sz="2400" dirty="0" err="1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Spectrom</a:t>
            </a:r>
            <a:r>
              <a:rPr lang="en" altLang="ja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(2010</a:t>
            </a:r>
            <a:r>
              <a:rPr lang="en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en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0" name="図 9" descr="時計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498FBFBA-B86D-964E-5D8F-25249203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05" y="1859178"/>
            <a:ext cx="3350038" cy="4123592"/>
          </a:xfrm>
          <a:prstGeom prst="rect">
            <a:avLst/>
          </a:prstGeom>
        </p:spPr>
      </p:pic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8923F13D-F6E8-5B76-43C0-0034BCBAF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47" y="1982750"/>
            <a:ext cx="5715342" cy="40192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265E93-90FA-ABD8-AD0A-63E7C05B0D85}"/>
              </a:ext>
            </a:extLst>
          </p:cNvPr>
          <p:cNvSpPr txBox="1"/>
          <p:nvPr/>
        </p:nvSpPr>
        <p:spPr>
          <a:xfrm>
            <a:off x="157549" y="6198624"/>
            <a:ext cx="1198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この論文ではデルタ層に焦点。本件の条件に合わせた局在不純物の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SIMS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像のシミュレーションを実現。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21A0E8-64BA-770A-9BED-59C22D41E086}"/>
              </a:ext>
            </a:extLst>
          </p:cNvPr>
          <p:cNvSpPr txBox="1"/>
          <p:nvPr/>
        </p:nvSpPr>
        <p:spPr>
          <a:xfrm>
            <a:off x="6845643" y="1519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ノイズ付加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D78522-65A7-0FF3-CF80-A31B5655655D}"/>
              </a:ext>
            </a:extLst>
          </p:cNvPr>
          <p:cNvSpPr/>
          <p:nvPr/>
        </p:nvSpPr>
        <p:spPr>
          <a:xfrm>
            <a:off x="438539" y="1698171"/>
            <a:ext cx="5355771" cy="42845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EDEA81-D46F-EFAE-F793-BB28D8B94893}"/>
              </a:ext>
            </a:extLst>
          </p:cNvPr>
          <p:cNvSpPr txBox="1"/>
          <p:nvPr/>
        </p:nvSpPr>
        <p:spPr>
          <a:xfrm>
            <a:off x="438539" y="1779976"/>
            <a:ext cx="124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chemeClr val="accent2"/>
                </a:solidFill>
              </a:rPr>
              <a:t>11/7</a:t>
            </a:r>
            <a:endParaRPr kumimoji="1" lang="zh-TW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35628F-1374-D175-EFC9-2A9CF41E7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9" y="1398616"/>
            <a:ext cx="1298541" cy="10071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18F96DC-4AF0-0E15-D9BF-12781BD04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94" y="843101"/>
            <a:ext cx="2389181" cy="376249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EAAAC70E-3DA1-021D-C5F8-45ECB09C99E3}"/>
              </a:ext>
            </a:extLst>
          </p:cNvPr>
          <p:cNvSpPr txBox="1">
            <a:spLocks/>
          </p:cNvSpPr>
          <p:nvPr/>
        </p:nvSpPr>
        <p:spPr>
          <a:xfrm>
            <a:off x="165979" y="366756"/>
            <a:ext cx="2380328" cy="376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8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2D </a:t>
            </a:r>
            <a:r>
              <a:rPr lang="en-US" altLang="zh-TW" sz="1800" dirty="0" err="1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Guassian</a:t>
            </a:r>
            <a:r>
              <a:rPr lang="en-US" altLang="zh-TW" sz="18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function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393D78F-5D39-01CB-D65D-7D5162D1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865" y="1398616"/>
            <a:ext cx="1602053" cy="114773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DD872DA-0115-66D0-DDC1-67F91ACEE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865" y="3419546"/>
            <a:ext cx="1527676" cy="1046741"/>
          </a:xfrm>
          <a:prstGeom prst="rect">
            <a:avLst/>
          </a:prstGeom>
        </p:spPr>
      </p:pic>
      <p:cxnSp>
        <p:nvCxnSpPr>
          <p:cNvPr id="22" name="直線接點 7">
            <a:extLst>
              <a:ext uri="{FF2B5EF4-FFF2-40B4-BE49-F238E27FC236}">
                <a16:creationId xmlns:a16="http://schemas.microsoft.com/office/drawing/2014/main" id="{EC1BD5C5-FF72-AA28-F89E-55F5F75FB59A}"/>
              </a:ext>
            </a:extLst>
          </p:cNvPr>
          <p:cNvCxnSpPr>
            <a:cxnSpLocks/>
          </p:cNvCxnSpPr>
          <p:nvPr/>
        </p:nvCxnSpPr>
        <p:spPr>
          <a:xfrm>
            <a:off x="3566833" y="2663263"/>
            <a:ext cx="1" cy="581827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FC3133-0967-C454-E030-ECF472A3F754}"/>
              </a:ext>
            </a:extLst>
          </p:cNvPr>
          <p:cNvSpPr txBox="1"/>
          <p:nvPr/>
        </p:nvSpPr>
        <p:spPr>
          <a:xfrm>
            <a:off x="3813026" y="2679480"/>
            <a:ext cx="15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Sigma</a:t>
            </a:r>
            <a:r>
              <a:rPr kumimoji="1" lang="zh-TW" altLang="en-US" dirty="0"/>
              <a:t> </a:t>
            </a:r>
            <a:r>
              <a:rPr kumimoji="1" lang="en-US" altLang="zh-TW" dirty="0"/>
              <a:t>= 1.5</a:t>
            </a:r>
            <a:endParaRPr kumimoji="1" lang="ja-JP" altLang="en-US"/>
          </a:p>
        </p:txBody>
      </p:sp>
      <p:cxnSp>
        <p:nvCxnSpPr>
          <p:cNvPr id="24" name="直線接點 7">
            <a:extLst>
              <a:ext uri="{FF2B5EF4-FFF2-40B4-BE49-F238E27FC236}">
                <a16:creationId xmlns:a16="http://schemas.microsoft.com/office/drawing/2014/main" id="{047F45F5-77D1-2E39-E347-E888BBBF38CE}"/>
              </a:ext>
            </a:extLst>
          </p:cNvPr>
          <p:cNvCxnSpPr>
            <a:cxnSpLocks/>
          </p:cNvCxnSpPr>
          <p:nvPr/>
        </p:nvCxnSpPr>
        <p:spPr>
          <a:xfrm>
            <a:off x="3603784" y="4598759"/>
            <a:ext cx="1" cy="581827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541F8A-359C-AD74-5D10-75E1AECBEA22}"/>
              </a:ext>
            </a:extLst>
          </p:cNvPr>
          <p:cNvSpPr txBox="1"/>
          <p:nvPr/>
        </p:nvSpPr>
        <p:spPr>
          <a:xfrm>
            <a:off x="3908562" y="4586636"/>
            <a:ext cx="72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/sum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A71C58A1-604D-54C0-DE27-F010663C4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094" y="5313058"/>
            <a:ext cx="1493253" cy="104674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24B69D5-9D03-FB09-8122-FD1132B20C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0543" y="561083"/>
            <a:ext cx="5873081" cy="3311888"/>
          </a:xfrm>
          <a:prstGeom prst="rect">
            <a:avLst/>
          </a:prstGeom>
        </p:spPr>
      </p:pic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91B56B2D-189E-3162-7D6B-2835165DF1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934" y="4006096"/>
            <a:ext cx="5757054" cy="19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字型, 白色, 行 的圖片&#10;&#10;自動產生的描述">
            <a:extLst>
              <a:ext uri="{FF2B5EF4-FFF2-40B4-BE49-F238E27FC236}">
                <a16:creationId xmlns:a16="http://schemas.microsoft.com/office/drawing/2014/main" id="{D6444B0B-0EDF-8575-98E6-083CE919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1" y="506186"/>
            <a:ext cx="6956799" cy="1518556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DF8B5751-840B-0612-9834-097EB395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1" y="2227035"/>
            <a:ext cx="9137804" cy="2230665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5BA98DEB-564D-984E-2116-E499B146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121" y="4833257"/>
            <a:ext cx="3678365" cy="11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74BF6-D619-68BF-FE00-D75A2D9E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5" y="63521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SIMS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の点像分布関数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0A194F-AB29-5753-6F8E-BEBA960E0961}"/>
              </a:ext>
            </a:extLst>
          </p:cNvPr>
          <p:cNvSpPr txBox="1"/>
          <p:nvPr/>
        </p:nvSpPr>
        <p:spPr>
          <a:xfrm>
            <a:off x="92755" y="114035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２次元点像分布関数の候補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E5A1C9-7953-21BA-A366-6546F0CD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" y="4752258"/>
            <a:ext cx="5097585" cy="188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4D9BE4-AD69-8915-54A6-120C0E78BD1B}"/>
              </a:ext>
            </a:extLst>
          </p:cNvPr>
          <p:cNvSpPr txBox="1"/>
          <p:nvPr/>
        </p:nvSpPr>
        <p:spPr>
          <a:xfrm>
            <a:off x="260410" y="3791289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Depth Resolution Function(DRF)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の候補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DA55EE9-914E-947E-A92B-58443CA0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28" y="4575152"/>
            <a:ext cx="2205136" cy="20711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1FF1F5-BF28-A717-A813-27ACE67CE20E}"/>
              </a:ext>
            </a:extLst>
          </p:cNvPr>
          <p:cNvSpPr txBox="1"/>
          <p:nvPr/>
        </p:nvSpPr>
        <p:spPr>
          <a:xfrm>
            <a:off x="1566043" y="1699787"/>
            <a:ext cx="755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Top hat function</a:t>
            </a:r>
            <a:r>
              <a:rPr kumimoji="1" lang="ja-JP" altLang="en-US" sz="2400"/>
              <a:t>　　　　　　</a:t>
            </a:r>
            <a:r>
              <a:rPr kumimoji="1" lang="en-US" altLang="ja-JP" sz="2400" dirty="0"/>
              <a:t>Gaussian distributions</a:t>
            </a:r>
          </a:p>
        </p:txBody>
      </p:sp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F0E555EC-2C77-A9B1-BD38-E1E3BBFA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770" y="2325570"/>
            <a:ext cx="4025900" cy="1181100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D802C3E-6207-D986-5BF2-A17AE2C44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670" y="2320250"/>
            <a:ext cx="3467100" cy="558800"/>
          </a:xfrm>
          <a:prstGeom prst="rect">
            <a:avLst/>
          </a:prstGeom>
        </p:spPr>
      </p:pic>
      <p:pic>
        <p:nvPicPr>
          <p:cNvPr id="15" name="図 14" descr="屋内, コンピュータ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706D6003-4612-FEBB-E80A-2154B0482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172" y="2229520"/>
            <a:ext cx="1790700" cy="1524000"/>
          </a:xfrm>
          <a:prstGeom prst="rect">
            <a:avLst/>
          </a:prstGeom>
        </p:spPr>
      </p:pic>
      <p:pic>
        <p:nvPicPr>
          <p:cNvPr id="17" name="図 16" descr="グラフ, 等高線グラフ&#10;&#10;自動的に生成された説明">
            <a:extLst>
              <a:ext uri="{FF2B5EF4-FFF2-40B4-BE49-F238E27FC236}">
                <a16:creationId xmlns:a16="http://schemas.microsoft.com/office/drawing/2014/main" id="{D5766731-33A7-84C5-B33A-D38110A96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7763" y="75878"/>
            <a:ext cx="2001860" cy="214833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1219955-3F89-A26E-163F-FBA33A3C9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713" y="4446506"/>
            <a:ext cx="5750292" cy="227511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D88433-8A35-88CC-37BF-E6DFCC7698CF}"/>
              </a:ext>
            </a:extLst>
          </p:cNvPr>
          <p:cNvSpPr txBox="1"/>
          <p:nvPr/>
        </p:nvSpPr>
        <p:spPr>
          <a:xfrm>
            <a:off x="8128994" y="4139398"/>
            <a:ext cx="327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1" dirty="0">
                <a:effectLst/>
                <a:latin typeface="Times"/>
              </a:rPr>
              <a:t>S.Y. Lian</a:t>
            </a:r>
            <a:r>
              <a:rPr lang="en-US" altLang="ja-JP" sz="1800" i="1" dirty="0">
                <a:latin typeface="Times"/>
              </a:rPr>
              <a:t> et al.</a:t>
            </a:r>
            <a:r>
              <a:rPr lang="en" altLang="ja-JP" dirty="0">
                <a:latin typeface="Times"/>
              </a:rPr>
              <a:t> </a:t>
            </a:r>
            <a:r>
              <a:rPr lang="en" altLang="ja-JP" sz="1800" dirty="0">
                <a:latin typeface="Times"/>
              </a:rPr>
              <a:t>Vacuum (2019)</a:t>
            </a:r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1D0FC2-8A95-69B1-1635-5828809E4D3F}"/>
              </a:ext>
            </a:extLst>
          </p:cNvPr>
          <p:cNvSpPr txBox="1"/>
          <p:nvPr/>
        </p:nvSpPr>
        <p:spPr>
          <a:xfrm>
            <a:off x="423219" y="4318285"/>
            <a:ext cx="5248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dirty="0">
                <a:latin typeface="Helvetica" pitchFamily="2" charset="0"/>
              </a:rPr>
              <a:t>J.W. Lee, et al. Journal of Surface Analysis</a:t>
            </a:r>
            <a:r>
              <a:rPr lang="en" altLang="ja-JP" dirty="0">
                <a:latin typeface="Helvetica" pitchFamily="2" charset="0"/>
              </a:rPr>
              <a:t> </a:t>
            </a:r>
            <a:r>
              <a:rPr lang="en" altLang="ja-JP" sz="1800" dirty="0">
                <a:latin typeface="Helvetica" pitchFamily="2" charset="0"/>
              </a:rPr>
              <a:t>(2003)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8470E5-6493-BC03-9C30-F4AD6DD450E7}"/>
              </a:ext>
            </a:extLst>
          </p:cNvPr>
          <p:cNvSpPr txBox="1"/>
          <p:nvPr/>
        </p:nvSpPr>
        <p:spPr>
          <a:xfrm>
            <a:off x="6018220" y="541433"/>
            <a:ext cx="3651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dirty="0">
                <a:effectLst/>
                <a:latin typeface="Helvetica" pitchFamily="2" charset="0"/>
              </a:rPr>
              <a:t>M. P. </a:t>
            </a:r>
            <a:r>
              <a:rPr lang="en" altLang="ja-JP" dirty="0" err="1">
                <a:effectLst/>
                <a:latin typeface="Helvetica" pitchFamily="2" charset="0"/>
              </a:rPr>
              <a:t>Seah</a:t>
            </a:r>
            <a:r>
              <a:rPr lang="en" altLang="ja-JP" dirty="0">
                <a:effectLst/>
                <a:latin typeface="Helvetica" pitchFamily="2" charset="0"/>
              </a:rPr>
              <a:t>, </a:t>
            </a:r>
            <a:r>
              <a:rPr lang="en" altLang="ja-JP" dirty="0">
                <a:effectLst/>
                <a:latin typeface="Times"/>
              </a:rPr>
              <a:t>SURFACE AND INTERFACE ANALYSIS (2002)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15321B-97CC-5A82-9D8B-8F80A0B21EDB}"/>
              </a:ext>
            </a:extLst>
          </p:cNvPr>
          <p:cNvSpPr txBox="1"/>
          <p:nvPr/>
        </p:nvSpPr>
        <p:spPr>
          <a:xfrm>
            <a:off x="3774192" y="333212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hat</a:t>
            </a:r>
            <a:r>
              <a:rPr kumimoji="1" lang="ja-JP" altLang="en-US"/>
              <a:t>だと分解能向上は困難</a:t>
            </a:r>
          </a:p>
        </p:txBody>
      </p:sp>
    </p:spTree>
    <p:extLst>
      <p:ext uri="{BB962C8B-B14F-4D97-AF65-F5344CB8AC3E}">
        <p14:creationId xmlns:p14="http://schemas.microsoft.com/office/powerpoint/2010/main" val="181072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665</Words>
  <Application>Microsoft Macintosh PowerPoint</Application>
  <PresentationFormat>ワイド画面</PresentationFormat>
  <Paragraphs>90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MS PGothic</vt:lpstr>
      <vt:lpstr>MS Gothic</vt:lpstr>
      <vt:lpstr>Times</vt:lpstr>
      <vt:lpstr>メイリオ</vt:lpstr>
      <vt:lpstr>游ゴシック</vt:lpstr>
      <vt:lpstr>Aptos</vt:lpstr>
      <vt:lpstr>Aptos Display</vt:lpstr>
      <vt:lpstr>Arial</vt:lpstr>
      <vt:lpstr>Cambria Math</vt:lpstr>
      <vt:lpstr>Helvetica</vt:lpstr>
      <vt:lpstr>Menlo</vt:lpstr>
      <vt:lpstr>Office 佈景主題</vt:lpstr>
      <vt:lpstr>PowerPoint プレゼンテーション</vt:lpstr>
      <vt:lpstr>目標３：逆畳み込み法の確立</vt:lpstr>
      <vt:lpstr>二次イオン質量分析法(SIMS)</vt:lpstr>
      <vt:lpstr>二次イオン質量分析法(SIMS)</vt:lpstr>
      <vt:lpstr>PowerPoint プレゼンテーション</vt:lpstr>
      <vt:lpstr>目標２：２次元SIMS計測のシミュレーション</vt:lpstr>
      <vt:lpstr>PowerPoint プレゼンテーション</vt:lpstr>
      <vt:lpstr>PowerPoint プレゼンテーション</vt:lpstr>
      <vt:lpstr>SIMSの点像分布関数</vt:lpstr>
      <vt:lpstr>目標３：逆畳み込み法の確立</vt:lpstr>
      <vt:lpstr>正規化</vt:lpstr>
      <vt:lpstr>正規化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o2311038</dc:creator>
  <cp:lastModifiedBy>王　孟琪</cp:lastModifiedBy>
  <cp:revision>18</cp:revision>
  <dcterms:created xsi:type="dcterms:W3CDTF">2024-11-06T15:08:07Z</dcterms:created>
  <dcterms:modified xsi:type="dcterms:W3CDTF">2024-12-19T08:40:38Z</dcterms:modified>
</cp:coreProperties>
</file>