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a66700d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a66700d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a66700d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a66700d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2c21d7c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2c21d7c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2c21d7c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2c21d7c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2c21d7c9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2c21d7c9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2c21d7c9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2c21d7c9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2c21d7c9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2c21d7c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2c21d7c9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2c21d7c9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2c21d7c9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2c21d7c9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2c21d7c9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2c21d7c9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2c21d7c9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2c21d7c9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2c21d7c9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2c21d7c9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2c21d7c9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2c21d7c9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2c21d7c9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2c21d7c9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2c21d7c9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02c21d7c9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2c21d7c9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2c21d7c9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2c21d7c9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2c21d7c9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2c21d7c9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2c21d7c9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8836341c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8836341c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8836341c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8836341c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a66700d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a66700d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8836341c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8836341c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8836341c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8836341c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1431803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143180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2c21d7c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2c21d7c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68300" lvl="0" marL="457200">
              <a:spcBef>
                <a:spcPts val="0"/>
              </a:spcBef>
              <a:spcAft>
                <a:spcPts val="0"/>
              </a:spcAft>
              <a:buSzPts val="2200"/>
              <a:buChar char="●"/>
              <a:defRPr sz="22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ncbi.nlm.nih.gov/pmc/articles/PMC6027901/" TargetMode="Externa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ncbi.nlm.nih.gov/pmc/articles/PMC6027901/" TargetMode="Externa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53774"/>
            <a:ext cx="6085200" cy="328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Emotion (Valence and Arousal) Prediction </a:t>
            </a:r>
            <a:r>
              <a:rPr lang="en"/>
              <a:t>from DEAP Dataset </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906375" y="2854800"/>
            <a:ext cx="4255500" cy="147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Mr. Jirasak Buranathawornsom</a:t>
            </a:r>
            <a:endParaRPr sz="17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Mr. Arnajak Tungchoksongchai</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Mr. Sunny Kumar Tuladhar</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Mr. Amanda Raj Shrestha</a:t>
            </a:r>
            <a:endParaRPr sz="1800">
              <a:solidFill>
                <a:srgbClr val="000000"/>
              </a:solidFill>
              <a:latin typeface="Arial"/>
              <a:ea typeface="Arial"/>
              <a:cs typeface="Arial"/>
              <a:sym typeface="Arial"/>
            </a:endParaRPr>
          </a:p>
          <a:p>
            <a:pPr indent="0" lvl="0" marL="0" rtl="0" algn="l">
              <a:lnSpc>
                <a:spcPct val="90000"/>
              </a:lnSpc>
              <a:spcBef>
                <a:spcPts val="0"/>
              </a:spcBef>
              <a:spcAft>
                <a:spcPts val="0"/>
              </a:spcAft>
              <a:buSzPts val="358"/>
              <a:buNone/>
            </a:pPr>
            <a:r>
              <a:t/>
            </a:r>
            <a:endParaRPr sz="1725">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69471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brainwave frequencies</a:t>
            </a:r>
            <a:endParaRPr/>
          </a:p>
        </p:txBody>
      </p:sp>
      <p:sp>
        <p:nvSpPr>
          <p:cNvPr id="343" name="Google Shape;343;p22"/>
          <p:cNvSpPr txBox="1"/>
          <p:nvPr>
            <p:ph idx="1" type="body"/>
          </p:nvPr>
        </p:nvSpPr>
        <p:spPr>
          <a:xfrm>
            <a:off x="930075" y="1260150"/>
            <a:ext cx="7497600" cy="3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D1117"/>
                </a:solidFill>
                <a:latin typeface="Arial"/>
                <a:ea typeface="Arial"/>
                <a:cs typeface="Arial"/>
                <a:sym typeface="Arial"/>
              </a:rPr>
              <a:t>Theta brainwaves (4-7 Hz)</a:t>
            </a:r>
            <a:r>
              <a:rPr lang="en" sz="1500">
                <a:solidFill>
                  <a:srgbClr val="0D1117"/>
                </a:solidFill>
                <a:latin typeface="Arial"/>
                <a:ea typeface="Arial"/>
                <a:cs typeface="Arial"/>
                <a:sym typeface="Arial"/>
              </a:rPr>
              <a:t> represent a day dreamy, spacey state of mind mental inefficiency. At very slow levels, theta brain wave activity is a very relaxed state, representing the twilight zone between waking and sleep.</a:t>
            </a:r>
            <a:endParaRPr sz="1500">
              <a:solidFill>
                <a:srgbClr val="0D1117"/>
              </a:solidFill>
              <a:latin typeface="Arial"/>
              <a:ea typeface="Arial"/>
              <a:cs typeface="Arial"/>
              <a:sym typeface="Arial"/>
            </a:endParaRPr>
          </a:p>
          <a:p>
            <a:pPr indent="0" lvl="0" marL="0" rtl="0" algn="l">
              <a:spcBef>
                <a:spcPts val="1200"/>
              </a:spcBef>
              <a:spcAft>
                <a:spcPts val="0"/>
              </a:spcAft>
              <a:buNone/>
            </a:pPr>
            <a:r>
              <a:rPr b="1" lang="en" sz="1500">
                <a:solidFill>
                  <a:srgbClr val="0D1117"/>
                </a:solidFill>
                <a:latin typeface="Arial"/>
                <a:ea typeface="Arial"/>
                <a:cs typeface="Arial"/>
                <a:sym typeface="Arial"/>
              </a:rPr>
              <a:t>Alpha brainwaves (8-12 Hz.)</a:t>
            </a:r>
            <a:r>
              <a:rPr lang="en" sz="1500">
                <a:solidFill>
                  <a:srgbClr val="0D1117"/>
                </a:solidFill>
                <a:latin typeface="Arial"/>
                <a:ea typeface="Arial"/>
                <a:cs typeface="Arial"/>
                <a:sym typeface="Arial"/>
              </a:rPr>
              <a:t> are slower and larger. Associated with a state of relaxation and represent the brain shifting into an idling gear, waiting to respond when needed. If we close our eyes and begin picturing something peaceful, there is an increase in alpha brainwave</a:t>
            </a:r>
            <a:endParaRPr sz="1500">
              <a:solidFill>
                <a:srgbClr val="0D1117"/>
              </a:solidFill>
              <a:latin typeface="Arial"/>
              <a:ea typeface="Arial"/>
              <a:cs typeface="Arial"/>
              <a:sym typeface="Arial"/>
            </a:endParaRPr>
          </a:p>
          <a:p>
            <a:pPr indent="0" lvl="0" marL="0" rtl="0" algn="l">
              <a:spcBef>
                <a:spcPts val="1200"/>
              </a:spcBef>
              <a:spcAft>
                <a:spcPts val="0"/>
              </a:spcAft>
              <a:buNone/>
            </a:pPr>
            <a:r>
              <a:rPr b="1" lang="en" sz="1500">
                <a:solidFill>
                  <a:srgbClr val="0D1117"/>
                </a:solidFill>
                <a:latin typeface="Arial"/>
                <a:ea typeface="Arial"/>
                <a:cs typeface="Arial"/>
                <a:sym typeface="Arial"/>
              </a:rPr>
              <a:t>Beta brainwaves (13 – 38 Hz)</a:t>
            </a:r>
            <a:r>
              <a:rPr lang="en" sz="1500">
                <a:solidFill>
                  <a:srgbClr val="0D1117"/>
                </a:solidFill>
                <a:latin typeface="Arial"/>
                <a:ea typeface="Arial"/>
                <a:cs typeface="Arial"/>
                <a:sym typeface="Arial"/>
              </a:rPr>
              <a:t> are small, faster brainwaves associated with a state of mental, intellectual activity and outwardly focused concentration. This is basically state of alertness.</a:t>
            </a:r>
            <a:endParaRPr sz="1500">
              <a:solidFill>
                <a:srgbClr val="0D1117"/>
              </a:solidFill>
              <a:latin typeface="Arial"/>
              <a:ea typeface="Arial"/>
              <a:cs typeface="Arial"/>
              <a:sym typeface="Arial"/>
            </a:endParaRPr>
          </a:p>
          <a:p>
            <a:pPr indent="0" lvl="0" marL="0" rtl="0" algn="l">
              <a:spcBef>
                <a:spcPts val="1200"/>
              </a:spcBef>
              <a:spcAft>
                <a:spcPts val="0"/>
              </a:spcAft>
              <a:buNone/>
            </a:pPr>
            <a:r>
              <a:rPr b="1" lang="en" sz="1500">
                <a:solidFill>
                  <a:srgbClr val="0D1117"/>
                </a:solidFill>
                <a:latin typeface="Arial"/>
                <a:ea typeface="Arial"/>
                <a:cs typeface="Arial"/>
                <a:sym typeface="Arial"/>
              </a:rPr>
              <a:t>Gamma brainwaves (39 – 42 Hz)</a:t>
            </a:r>
            <a:r>
              <a:rPr lang="en" sz="1500">
                <a:solidFill>
                  <a:srgbClr val="0D1117"/>
                </a:solidFill>
                <a:latin typeface="Arial"/>
                <a:ea typeface="Arial"/>
                <a:cs typeface="Arial"/>
                <a:sym typeface="Arial"/>
              </a:rPr>
              <a:t> are the fastest and most subtle brain waves. Gamma rhythms modulate perception and consciousness.</a:t>
            </a:r>
            <a:endParaRPr sz="1500">
              <a:solidFill>
                <a:srgbClr val="0D1117"/>
              </a:solidFill>
              <a:latin typeface="Arial"/>
              <a:ea typeface="Arial"/>
              <a:cs typeface="Arial"/>
              <a:sym typeface="Arial"/>
            </a:endParaRPr>
          </a:p>
          <a:p>
            <a:pPr indent="0" lvl="0" marL="0" rtl="0" algn="l">
              <a:spcBef>
                <a:spcPts val="1200"/>
              </a:spcBef>
              <a:spcAft>
                <a:spcPts val="1200"/>
              </a:spcAft>
              <a:buNone/>
            </a:pPr>
            <a:r>
              <a:t/>
            </a:r>
            <a:endParaRPr>
              <a:solidFill>
                <a:srgbClr val="0D111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Power Spectral Density</a:t>
            </a:r>
            <a:endParaRPr/>
          </a:p>
        </p:txBody>
      </p:sp>
      <p:sp>
        <p:nvSpPr>
          <p:cNvPr id="349" name="Google Shape;349;p23"/>
          <p:cNvSpPr txBox="1"/>
          <p:nvPr/>
        </p:nvSpPr>
        <p:spPr>
          <a:xfrm>
            <a:off x="1139175" y="4602825"/>
            <a:ext cx="63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Welch’s periodogram for the 1st channel of the first person’s 1st video.</a:t>
            </a:r>
            <a:endParaRPr>
              <a:latin typeface="Nunito"/>
              <a:ea typeface="Nunito"/>
              <a:cs typeface="Nunito"/>
              <a:sym typeface="Nunito"/>
            </a:endParaRPr>
          </a:p>
        </p:txBody>
      </p:sp>
      <p:pic>
        <p:nvPicPr>
          <p:cNvPr id="350" name="Google Shape;350;p23"/>
          <p:cNvPicPr preferRelativeResize="0"/>
          <p:nvPr/>
        </p:nvPicPr>
        <p:blipFill>
          <a:blip r:embed="rId3">
            <a:alphaModFix/>
          </a:blip>
          <a:stretch>
            <a:fillRect/>
          </a:stretch>
        </p:blipFill>
        <p:spPr>
          <a:xfrm>
            <a:off x="3766650" y="1350950"/>
            <a:ext cx="5141425" cy="2922400"/>
          </a:xfrm>
          <a:prstGeom prst="rect">
            <a:avLst/>
          </a:prstGeom>
          <a:noFill/>
          <a:ln>
            <a:noFill/>
          </a:ln>
        </p:spPr>
      </p:pic>
      <p:sp>
        <p:nvSpPr>
          <p:cNvPr id="351" name="Google Shape;351;p23"/>
          <p:cNvSpPr txBox="1"/>
          <p:nvPr>
            <p:ph idx="1" type="body"/>
          </p:nvPr>
        </p:nvSpPr>
        <p:spPr>
          <a:xfrm>
            <a:off x="930075" y="1260150"/>
            <a:ext cx="2471700" cy="3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D1117"/>
                </a:solidFill>
                <a:latin typeface="Arial"/>
                <a:ea typeface="Arial"/>
                <a:cs typeface="Arial"/>
                <a:sym typeface="Arial"/>
              </a:rPr>
              <a:t>Each channel was converted to the band power of each of these frequencies. A window of 4 seconds was chosen for the PSD extraction.</a:t>
            </a:r>
            <a:endParaRPr b="1" sz="1500">
              <a:solidFill>
                <a:srgbClr val="0D1117"/>
              </a:solidFill>
              <a:latin typeface="Arial"/>
              <a:ea typeface="Arial"/>
              <a:cs typeface="Arial"/>
              <a:sym typeface="Arial"/>
            </a:endParaRPr>
          </a:p>
          <a:p>
            <a:pPr indent="0" lvl="0" marL="0" rtl="0" algn="l">
              <a:spcBef>
                <a:spcPts val="1200"/>
              </a:spcBef>
              <a:spcAft>
                <a:spcPts val="1200"/>
              </a:spcAft>
              <a:buNone/>
            </a:pPr>
            <a:r>
              <a:t/>
            </a:r>
            <a:endParaRPr b="1" sz="1500">
              <a:solidFill>
                <a:srgbClr val="0D1117"/>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57" name="Google Shape;357;p24"/>
          <p:cNvPicPr preferRelativeResize="0"/>
          <p:nvPr/>
        </p:nvPicPr>
        <p:blipFill>
          <a:blip r:embed="rId3">
            <a:alphaModFix/>
          </a:blip>
          <a:stretch>
            <a:fillRect/>
          </a:stretch>
        </p:blipFill>
        <p:spPr>
          <a:xfrm>
            <a:off x="4693225" y="2912475"/>
            <a:ext cx="4086002" cy="2272575"/>
          </a:xfrm>
          <a:prstGeom prst="rect">
            <a:avLst/>
          </a:prstGeom>
          <a:noFill/>
          <a:ln>
            <a:noFill/>
          </a:ln>
        </p:spPr>
      </p:pic>
      <p:pic>
        <p:nvPicPr>
          <p:cNvPr id="358" name="Google Shape;358;p24"/>
          <p:cNvPicPr preferRelativeResize="0"/>
          <p:nvPr/>
        </p:nvPicPr>
        <p:blipFill>
          <a:blip r:embed="rId4">
            <a:alphaModFix/>
          </a:blip>
          <a:stretch>
            <a:fillRect/>
          </a:stretch>
        </p:blipFill>
        <p:spPr>
          <a:xfrm>
            <a:off x="323435" y="115663"/>
            <a:ext cx="3786551" cy="2121950"/>
          </a:xfrm>
          <a:prstGeom prst="rect">
            <a:avLst/>
          </a:prstGeom>
          <a:noFill/>
          <a:ln>
            <a:noFill/>
          </a:ln>
        </p:spPr>
      </p:pic>
      <p:pic>
        <p:nvPicPr>
          <p:cNvPr id="359" name="Google Shape;359;p24"/>
          <p:cNvPicPr preferRelativeResize="0"/>
          <p:nvPr/>
        </p:nvPicPr>
        <p:blipFill>
          <a:blip r:embed="rId5">
            <a:alphaModFix/>
          </a:blip>
          <a:stretch>
            <a:fillRect/>
          </a:stretch>
        </p:blipFill>
        <p:spPr>
          <a:xfrm>
            <a:off x="399625" y="2923224"/>
            <a:ext cx="3786549" cy="2194075"/>
          </a:xfrm>
          <a:prstGeom prst="rect">
            <a:avLst/>
          </a:prstGeom>
          <a:noFill/>
          <a:ln>
            <a:noFill/>
          </a:ln>
        </p:spPr>
      </p:pic>
      <p:pic>
        <p:nvPicPr>
          <p:cNvPr id="360" name="Google Shape;360;p24"/>
          <p:cNvPicPr preferRelativeResize="0"/>
          <p:nvPr/>
        </p:nvPicPr>
        <p:blipFill rotWithShape="1">
          <a:blip r:embed="rId6">
            <a:alphaModFix/>
          </a:blip>
          <a:srcRect b="3334" l="0" r="1487" t="0"/>
          <a:stretch/>
        </p:blipFill>
        <p:spPr>
          <a:xfrm>
            <a:off x="4701450" y="-38075"/>
            <a:ext cx="4074355" cy="2272575"/>
          </a:xfrm>
          <a:prstGeom prst="rect">
            <a:avLst/>
          </a:prstGeom>
          <a:noFill/>
          <a:ln>
            <a:noFill/>
          </a:ln>
        </p:spPr>
      </p:pic>
      <p:sp>
        <p:nvSpPr>
          <p:cNvPr id="361" name="Google Shape;361;p24"/>
          <p:cNvSpPr txBox="1"/>
          <p:nvPr/>
        </p:nvSpPr>
        <p:spPr>
          <a:xfrm>
            <a:off x="499525" y="2371650"/>
            <a:ext cx="73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Periodogram for the 1st subject in the 1st channel of four clips that caused four emotions</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PSD + Machine Learning</a:t>
            </a:r>
            <a:endParaRPr/>
          </a:p>
        </p:txBody>
      </p:sp>
      <p:sp>
        <p:nvSpPr>
          <p:cNvPr id="367" name="Google Shape;367;p25"/>
          <p:cNvSpPr txBox="1"/>
          <p:nvPr>
            <p:ph idx="1" type="body"/>
          </p:nvPr>
        </p:nvSpPr>
        <p:spPr>
          <a:xfrm>
            <a:off x="859450" y="1448475"/>
            <a:ext cx="7591500" cy="30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was split into 25 Train subjects and 7 test subjects.</a:t>
            </a:r>
            <a:endParaRPr/>
          </a:p>
          <a:p>
            <a:pPr indent="0" lvl="0" marL="0" rtl="0" algn="l">
              <a:spcBef>
                <a:spcPts val="1200"/>
              </a:spcBef>
              <a:spcAft>
                <a:spcPts val="0"/>
              </a:spcAft>
              <a:buNone/>
            </a:pPr>
            <a:r>
              <a:rPr lang="en"/>
              <a:t>Then 4 freq power bands were extracted from the signal.</a:t>
            </a:r>
            <a:endParaRPr/>
          </a:p>
          <a:p>
            <a:pPr indent="0" lvl="0" marL="0" rtl="0" algn="l">
              <a:spcBef>
                <a:spcPts val="1200"/>
              </a:spcBef>
              <a:spcAft>
                <a:spcPts val="0"/>
              </a:spcAft>
              <a:buNone/>
            </a:pPr>
            <a:r>
              <a:rPr lang="en"/>
              <a:t>First</a:t>
            </a:r>
            <a:r>
              <a:rPr b="1" lang="en"/>
              <a:t> each isolated power band</a:t>
            </a:r>
            <a:r>
              <a:rPr lang="en"/>
              <a:t>  from the </a:t>
            </a:r>
            <a:r>
              <a:rPr b="1" lang="en"/>
              <a:t>32 channels</a:t>
            </a:r>
            <a:r>
              <a:rPr lang="en"/>
              <a:t> was taken as the feature separately and fed into ML algorithms(SVM, NVB, KNN, XGBoost)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26"/>
          <p:cNvPicPr preferRelativeResize="0"/>
          <p:nvPr/>
        </p:nvPicPr>
        <p:blipFill>
          <a:blip r:embed="rId3">
            <a:alphaModFix/>
          </a:blip>
          <a:stretch>
            <a:fillRect/>
          </a:stretch>
        </p:blipFill>
        <p:spPr>
          <a:xfrm>
            <a:off x="1661750" y="209550"/>
            <a:ext cx="5467350" cy="472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PSD all bands + ML</a:t>
            </a:r>
            <a:endParaRPr/>
          </a:p>
        </p:txBody>
      </p:sp>
      <p:pic>
        <p:nvPicPr>
          <p:cNvPr id="378" name="Google Shape;378;p27"/>
          <p:cNvPicPr preferRelativeResize="0"/>
          <p:nvPr/>
        </p:nvPicPr>
        <p:blipFill>
          <a:blip r:embed="rId3">
            <a:alphaModFix/>
          </a:blip>
          <a:stretch>
            <a:fillRect/>
          </a:stretch>
        </p:blipFill>
        <p:spPr>
          <a:xfrm>
            <a:off x="854400" y="2884425"/>
            <a:ext cx="7111000" cy="1439575"/>
          </a:xfrm>
          <a:prstGeom prst="rect">
            <a:avLst/>
          </a:prstGeom>
          <a:noFill/>
          <a:ln>
            <a:noFill/>
          </a:ln>
        </p:spPr>
      </p:pic>
      <p:sp>
        <p:nvSpPr>
          <p:cNvPr id="379" name="Google Shape;379;p27"/>
          <p:cNvSpPr txBox="1"/>
          <p:nvPr/>
        </p:nvSpPr>
        <p:spPr>
          <a:xfrm>
            <a:off x="1299750" y="1753750"/>
            <a:ext cx="65445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2"/>
                </a:solidFill>
                <a:latin typeface="Nunito"/>
                <a:ea typeface="Nunito"/>
                <a:cs typeface="Nunito"/>
                <a:sym typeface="Nunito"/>
              </a:rPr>
              <a:t>Later all </a:t>
            </a:r>
            <a:r>
              <a:rPr b="1" lang="en" sz="2200">
                <a:solidFill>
                  <a:schemeClr val="dk2"/>
                </a:solidFill>
                <a:latin typeface="Nunito"/>
                <a:ea typeface="Nunito"/>
                <a:cs typeface="Nunito"/>
                <a:sym typeface="Nunito"/>
              </a:rPr>
              <a:t>4 bands</a:t>
            </a:r>
            <a:r>
              <a:rPr lang="en" sz="2200">
                <a:solidFill>
                  <a:schemeClr val="dk2"/>
                </a:solidFill>
                <a:latin typeface="Nunito"/>
                <a:ea typeface="Nunito"/>
                <a:cs typeface="Nunito"/>
                <a:sym typeface="Nunito"/>
              </a:rPr>
              <a:t> of each of the </a:t>
            </a:r>
            <a:r>
              <a:rPr b="1" lang="en" sz="2200">
                <a:solidFill>
                  <a:schemeClr val="dk2"/>
                </a:solidFill>
                <a:latin typeface="Nunito"/>
                <a:ea typeface="Nunito"/>
                <a:cs typeface="Nunito"/>
                <a:sym typeface="Nunito"/>
              </a:rPr>
              <a:t>32 channel  (32 x 4 = 128 features)</a:t>
            </a:r>
            <a:r>
              <a:rPr lang="en" sz="2200">
                <a:solidFill>
                  <a:schemeClr val="dk2"/>
                </a:solidFill>
                <a:latin typeface="Nunito"/>
                <a:ea typeface="Nunito"/>
                <a:cs typeface="Nunito"/>
                <a:sym typeface="Nunito"/>
              </a:rPr>
              <a:t> was fed into the ML algorithms.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PSD + ANN</a:t>
            </a:r>
            <a:endParaRPr/>
          </a:p>
        </p:txBody>
      </p:sp>
      <p:sp>
        <p:nvSpPr>
          <p:cNvPr id="385" name="Google Shape;385;p28"/>
          <p:cNvSpPr txBox="1"/>
          <p:nvPr/>
        </p:nvSpPr>
        <p:spPr>
          <a:xfrm>
            <a:off x="1130000" y="1491925"/>
            <a:ext cx="65445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2"/>
                </a:solidFill>
                <a:latin typeface="Nunito"/>
                <a:ea typeface="Nunito"/>
                <a:cs typeface="Nunito"/>
                <a:sym typeface="Nunito"/>
              </a:rPr>
              <a:t>Next the PSD with 128 features was run through this Neural Network</a:t>
            </a:r>
            <a:endParaRPr/>
          </a:p>
        </p:txBody>
      </p:sp>
      <p:pic>
        <p:nvPicPr>
          <p:cNvPr id="386" name="Google Shape;386;p28"/>
          <p:cNvPicPr preferRelativeResize="0"/>
          <p:nvPr/>
        </p:nvPicPr>
        <p:blipFill>
          <a:blip r:embed="rId3">
            <a:alphaModFix/>
          </a:blip>
          <a:stretch>
            <a:fillRect/>
          </a:stretch>
        </p:blipFill>
        <p:spPr>
          <a:xfrm>
            <a:off x="639125" y="2454038"/>
            <a:ext cx="6877050" cy="246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PSD + ANN on Valence</a:t>
            </a:r>
            <a:endParaRPr/>
          </a:p>
        </p:txBody>
      </p:sp>
      <p:sp>
        <p:nvSpPr>
          <p:cNvPr id="392" name="Google Shape;392;p29"/>
          <p:cNvSpPr txBox="1"/>
          <p:nvPr/>
        </p:nvSpPr>
        <p:spPr>
          <a:xfrm>
            <a:off x="805425" y="4206450"/>
            <a:ext cx="70305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2"/>
                </a:solidFill>
                <a:latin typeface="Nunito"/>
                <a:ea typeface="Nunito"/>
                <a:cs typeface="Nunito"/>
                <a:sym typeface="Nunito"/>
              </a:rPr>
              <a:t>Final validation accuracy on Valence was 0.61 after 200 epochs</a:t>
            </a:r>
            <a:endParaRPr/>
          </a:p>
        </p:txBody>
      </p:sp>
      <p:pic>
        <p:nvPicPr>
          <p:cNvPr id="393" name="Google Shape;393;p29"/>
          <p:cNvPicPr preferRelativeResize="0"/>
          <p:nvPr/>
        </p:nvPicPr>
        <p:blipFill rotWithShape="1">
          <a:blip r:embed="rId3">
            <a:alphaModFix/>
          </a:blip>
          <a:srcRect b="0" l="0" r="7927" t="0"/>
          <a:stretch/>
        </p:blipFill>
        <p:spPr>
          <a:xfrm>
            <a:off x="599650" y="1365575"/>
            <a:ext cx="3814350" cy="2628175"/>
          </a:xfrm>
          <a:prstGeom prst="rect">
            <a:avLst/>
          </a:prstGeom>
          <a:noFill/>
          <a:ln>
            <a:noFill/>
          </a:ln>
        </p:spPr>
      </p:pic>
      <p:pic>
        <p:nvPicPr>
          <p:cNvPr id="394" name="Google Shape;394;p29"/>
          <p:cNvPicPr preferRelativeResize="0"/>
          <p:nvPr/>
        </p:nvPicPr>
        <p:blipFill>
          <a:blip r:embed="rId4">
            <a:alphaModFix/>
          </a:blip>
          <a:stretch>
            <a:fillRect/>
          </a:stretch>
        </p:blipFill>
        <p:spPr>
          <a:xfrm>
            <a:off x="4801550" y="1308175"/>
            <a:ext cx="3757065" cy="262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PSD + ANN on Arousal</a:t>
            </a:r>
            <a:endParaRPr/>
          </a:p>
        </p:txBody>
      </p:sp>
      <p:sp>
        <p:nvSpPr>
          <p:cNvPr id="400" name="Google Shape;400;p30"/>
          <p:cNvSpPr txBox="1"/>
          <p:nvPr/>
        </p:nvSpPr>
        <p:spPr>
          <a:xfrm>
            <a:off x="805425" y="4206450"/>
            <a:ext cx="70305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2"/>
                </a:solidFill>
                <a:latin typeface="Nunito"/>
                <a:ea typeface="Nunito"/>
                <a:cs typeface="Nunito"/>
                <a:sym typeface="Nunito"/>
              </a:rPr>
              <a:t>Final validation accuracy on Arousal was 0.49 after 500 epochs</a:t>
            </a:r>
            <a:endParaRPr/>
          </a:p>
        </p:txBody>
      </p:sp>
      <p:pic>
        <p:nvPicPr>
          <p:cNvPr id="401" name="Google Shape;401;p30"/>
          <p:cNvPicPr preferRelativeResize="0"/>
          <p:nvPr/>
        </p:nvPicPr>
        <p:blipFill>
          <a:blip r:embed="rId3">
            <a:alphaModFix/>
          </a:blip>
          <a:stretch>
            <a:fillRect/>
          </a:stretch>
        </p:blipFill>
        <p:spPr>
          <a:xfrm>
            <a:off x="4439825" y="1419849"/>
            <a:ext cx="3834705" cy="2521450"/>
          </a:xfrm>
          <a:prstGeom prst="rect">
            <a:avLst/>
          </a:prstGeom>
          <a:noFill/>
          <a:ln>
            <a:noFill/>
          </a:ln>
        </p:spPr>
      </p:pic>
      <p:pic>
        <p:nvPicPr>
          <p:cNvPr id="402" name="Google Shape;402;p30"/>
          <p:cNvPicPr preferRelativeResize="0"/>
          <p:nvPr/>
        </p:nvPicPr>
        <p:blipFill>
          <a:blip r:embed="rId4">
            <a:alphaModFix/>
          </a:blip>
          <a:stretch>
            <a:fillRect/>
          </a:stretch>
        </p:blipFill>
        <p:spPr>
          <a:xfrm>
            <a:off x="458605" y="1419850"/>
            <a:ext cx="3527656" cy="230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PSD Conclusion</a:t>
            </a:r>
            <a:endParaRPr/>
          </a:p>
        </p:txBody>
      </p:sp>
      <p:sp>
        <p:nvSpPr>
          <p:cNvPr id="408" name="Google Shape;408;p3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From the above results we have see that PSD of band features combined with Machine Learning does not perform well in predicting Valence and Arousal with </a:t>
            </a:r>
            <a:r>
              <a:rPr b="1" lang="en"/>
              <a:t>single </a:t>
            </a:r>
            <a:r>
              <a:rPr lang="en"/>
              <a:t>or </a:t>
            </a:r>
            <a:r>
              <a:rPr b="1" lang="en"/>
              <a:t>all </a:t>
            </a:r>
            <a:r>
              <a:rPr lang="en"/>
              <a:t>of the frequency bands.</a:t>
            </a:r>
            <a:endParaRPr/>
          </a:p>
          <a:p>
            <a:pPr indent="0" lvl="0" marL="0" rtl="0" algn="l">
              <a:spcBef>
                <a:spcPts val="1200"/>
              </a:spcBef>
              <a:spcAft>
                <a:spcPts val="0"/>
              </a:spcAft>
              <a:buNone/>
            </a:pPr>
            <a:r>
              <a:rPr lang="en"/>
              <a:t> KNN seems to be performing the best among them with 0.56 and 0.63 accuracy. </a:t>
            </a:r>
            <a:endParaRPr/>
          </a:p>
          <a:p>
            <a:pPr indent="0" lvl="0" marL="0" rtl="0" algn="l">
              <a:spcBef>
                <a:spcPts val="1200"/>
              </a:spcBef>
              <a:spcAft>
                <a:spcPts val="0"/>
              </a:spcAft>
              <a:buNone/>
            </a:pPr>
            <a:r>
              <a:rPr lang="en"/>
              <a:t>It could be due to lack of temporal data in the extracted features and that emotion is temporal. Possibility.</a:t>
            </a:r>
            <a:endParaRPr/>
          </a:p>
          <a:p>
            <a:pPr indent="0" lvl="0" marL="0" rtl="0" algn="l">
              <a:spcBef>
                <a:spcPts val="1200"/>
              </a:spcBef>
              <a:spcAft>
                <a:spcPts val="1200"/>
              </a:spcAft>
              <a:buNone/>
            </a:pPr>
            <a:r>
              <a:rPr lang="en"/>
              <a:t> So next we try STFT with 3dCNN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84" name="Google Shape;284;p14"/>
          <p:cNvSpPr txBox="1"/>
          <p:nvPr>
            <p:ph idx="1" type="body"/>
          </p:nvPr>
        </p:nvSpPr>
        <p:spPr>
          <a:xfrm>
            <a:off x="1303800" y="1519100"/>
            <a:ext cx="3345600" cy="301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Try to predict the Emotion from DEAP dataset using various features and machine learning methods.</a:t>
            </a:r>
            <a:endParaRPr/>
          </a:p>
        </p:txBody>
      </p:sp>
      <p:pic>
        <p:nvPicPr>
          <p:cNvPr id="285" name="Google Shape;285;p14"/>
          <p:cNvPicPr preferRelativeResize="0"/>
          <p:nvPr/>
        </p:nvPicPr>
        <p:blipFill>
          <a:blip r:embed="rId3">
            <a:alphaModFix/>
          </a:blip>
          <a:stretch>
            <a:fillRect/>
          </a:stretch>
        </p:blipFill>
        <p:spPr>
          <a:xfrm>
            <a:off x="4813575" y="997000"/>
            <a:ext cx="4189800" cy="28833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Short Term Fourier Transform</a:t>
            </a:r>
            <a:endParaRPr/>
          </a:p>
        </p:txBody>
      </p:sp>
      <p:sp>
        <p:nvSpPr>
          <p:cNvPr id="414" name="Google Shape;414;p32"/>
          <p:cNvSpPr txBox="1"/>
          <p:nvPr>
            <p:ph idx="1" type="body"/>
          </p:nvPr>
        </p:nvSpPr>
        <p:spPr>
          <a:xfrm>
            <a:off x="1303800" y="1354325"/>
            <a:ext cx="3268200" cy="31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Next STFT was performed on all 32 EEG channels with a window of 4 secs, 512 samples as recommended by </a:t>
            </a:r>
            <a:r>
              <a:rPr lang="en" sz="1700" u="sng">
                <a:solidFill>
                  <a:schemeClr val="hlink"/>
                </a:solidFill>
                <a:hlinkClick r:id="rId3"/>
              </a:rPr>
              <a:t>this</a:t>
            </a:r>
            <a:r>
              <a:rPr lang="en" sz="1700"/>
              <a:t>.</a:t>
            </a:r>
            <a:endParaRPr sz="1700"/>
          </a:p>
          <a:p>
            <a:pPr indent="0" lvl="0" marL="0" rtl="0" algn="l">
              <a:spcBef>
                <a:spcPts val="1200"/>
              </a:spcBef>
              <a:spcAft>
                <a:spcPts val="1200"/>
              </a:spcAft>
              <a:buNone/>
            </a:pPr>
            <a:r>
              <a:t/>
            </a:r>
            <a:endParaRPr sz="1700"/>
          </a:p>
        </p:txBody>
      </p:sp>
      <p:pic>
        <p:nvPicPr>
          <p:cNvPr id="415" name="Google Shape;415;p32"/>
          <p:cNvPicPr preferRelativeResize="0"/>
          <p:nvPr/>
        </p:nvPicPr>
        <p:blipFill>
          <a:blip r:embed="rId4">
            <a:alphaModFix/>
          </a:blip>
          <a:stretch>
            <a:fillRect/>
          </a:stretch>
        </p:blipFill>
        <p:spPr>
          <a:xfrm>
            <a:off x="5026575" y="1436013"/>
            <a:ext cx="3657600" cy="3095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33"/>
          <p:cNvPicPr preferRelativeResize="0"/>
          <p:nvPr/>
        </p:nvPicPr>
        <p:blipFill>
          <a:blip r:embed="rId3">
            <a:alphaModFix/>
          </a:blip>
          <a:stretch>
            <a:fillRect/>
          </a:stretch>
        </p:blipFill>
        <p:spPr>
          <a:xfrm>
            <a:off x="1401475" y="-164800"/>
            <a:ext cx="5705475" cy="4591050"/>
          </a:xfrm>
          <a:prstGeom prst="rect">
            <a:avLst/>
          </a:prstGeom>
          <a:noFill/>
          <a:ln>
            <a:noFill/>
          </a:ln>
        </p:spPr>
      </p:pic>
      <p:sp>
        <p:nvSpPr>
          <p:cNvPr id="421" name="Google Shape;421;p33"/>
          <p:cNvSpPr txBox="1"/>
          <p:nvPr>
            <p:ph idx="1" type="body"/>
          </p:nvPr>
        </p:nvSpPr>
        <p:spPr>
          <a:xfrm>
            <a:off x="797800" y="4379050"/>
            <a:ext cx="7394400" cy="90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Spectrogram visualisation of 4 emotions of same subjects when watching 4 different clips of channel 5.</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 electrodes for Emotion</a:t>
            </a:r>
            <a:endParaRPr/>
          </a:p>
        </p:txBody>
      </p:sp>
      <p:sp>
        <p:nvSpPr>
          <p:cNvPr id="427" name="Google Shape;427;p34"/>
          <p:cNvSpPr txBox="1"/>
          <p:nvPr>
            <p:ph idx="1" type="body"/>
          </p:nvPr>
        </p:nvSpPr>
        <p:spPr>
          <a:xfrm>
            <a:off x="1303800" y="1597875"/>
            <a:ext cx="28866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Next 10 electrodes were selected based on this </a:t>
            </a:r>
            <a:r>
              <a:rPr lang="en" sz="2000" u="sng">
                <a:solidFill>
                  <a:schemeClr val="hlink"/>
                </a:solidFill>
                <a:hlinkClick r:id="rId3"/>
              </a:rPr>
              <a:t>paper</a:t>
            </a:r>
            <a:r>
              <a:rPr lang="en" sz="2000"/>
              <a:t> which were most associated with emotion</a:t>
            </a:r>
            <a:endParaRPr sz="2000"/>
          </a:p>
        </p:txBody>
      </p:sp>
      <p:pic>
        <p:nvPicPr>
          <p:cNvPr id="428" name="Google Shape;428;p34"/>
          <p:cNvPicPr preferRelativeResize="0"/>
          <p:nvPr/>
        </p:nvPicPr>
        <p:blipFill>
          <a:blip r:embed="rId4">
            <a:alphaModFix/>
          </a:blip>
          <a:stretch>
            <a:fillRect/>
          </a:stretch>
        </p:blipFill>
        <p:spPr>
          <a:xfrm>
            <a:off x="4931300" y="1538400"/>
            <a:ext cx="3138610" cy="32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5"/>
          <p:cNvPicPr preferRelativeResize="0"/>
          <p:nvPr/>
        </p:nvPicPr>
        <p:blipFill rotWithShape="1">
          <a:blip r:embed="rId3">
            <a:alphaModFix/>
          </a:blip>
          <a:srcRect b="0" l="0" r="8659" t="0"/>
          <a:stretch/>
        </p:blipFill>
        <p:spPr>
          <a:xfrm>
            <a:off x="1494525" y="1107125"/>
            <a:ext cx="6046500" cy="3886800"/>
          </a:xfrm>
          <a:prstGeom prst="rect">
            <a:avLst/>
          </a:prstGeom>
          <a:noFill/>
          <a:ln>
            <a:noFill/>
          </a:ln>
        </p:spPr>
      </p:pic>
      <p:sp>
        <p:nvSpPr>
          <p:cNvPr id="434" name="Google Shape;43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STFT + 3dCNN</a:t>
            </a:r>
            <a:endParaRPr/>
          </a:p>
        </p:txBody>
      </p:sp>
      <p:sp>
        <p:nvSpPr>
          <p:cNvPr id="435" name="Google Shape;435;p35"/>
          <p:cNvSpPr txBox="1"/>
          <p:nvPr>
            <p:ph idx="1" type="body"/>
          </p:nvPr>
        </p:nvSpPr>
        <p:spPr>
          <a:xfrm>
            <a:off x="4987775" y="2026475"/>
            <a:ext cx="4016400" cy="204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Next we feed the spectrogram image  65 x 120 into a 3DCNN. Our input shape is 32chan x 65 x 120 x 1.</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STFT + 3dCNN (Valence)</a:t>
            </a:r>
            <a:endParaRPr/>
          </a:p>
        </p:txBody>
      </p:sp>
      <p:pic>
        <p:nvPicPr>
          <p:cNvPr id="441" name="Google Shape;441;p36"/>
          <p:cNvPicPr preferRelativeResize="0"/>
          <p:nvPr/>
        </p:nvPicPr>
        <p:blipFill>
          <a:blip r:embed="rId3">
            <a:alphaModFix/>
          </a:blip>
          <a:stretch>
            <a:fillRect/>
          </a:stretch>
        </p:blipFill>
        <p:spPr>
          <a:xfrm>
            <a:off x="407350" y="1597875"/>
            <a:ext cx="3867150" cy="2819400"/>
          </a:xfrm>
          <a:prstGeom prst="rect">
            <a:avLst/>
          </a:prstGeom>
          <a:noFill/>
          <a:ln>
            <a:noFill/>
          </a:ln>
        </p:spPr>
      </p:pic>
      <p:pic>
        <p:nvPicPr>
          <p:cNvPr id="442" name="Google Shape;442;p36"/>
          <p:cNvPicPr preferRelativeResize="0"/>
          <p:nvPr/>
        </p:nvPicPr>
        <p:blipFill>
          <a:blip r:embed="rId4">
            <a:alphaModFix/>
          </a:blip>
          <a:stretch>
            <a:fillRect/>
          </a:stretch>
        </p:blipFill>
        <p:spPr>
          <a:xfrm>
            <a:off x="4571988" y="1688350"/>
            <a:ext cx="4105275" cy="2638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STFT + 3dCNN (Arousal)</a:t>
            </a:r>
            <a:endParaRPr/>
          </a:p>
        </p:txBody>
      </p:sp>
      <p:pic>
        <p:nvPicPr>
          <p:cNvPr id="448" name="Google Shape;448;p37"/>
          <p:cNvPicPr preferRelativeResize="0"/>
          <p:nvPr/>
        </p:nvPicPr>
        <p:blipFill>
          <a:blip r:embed="rId3">
            <a:alphaModFix/>
          </a:blip>
          <a:stretch>
            <a:fillRect/>
          </a:stretch>
        </p:blipFill>
        <p:spPr>
          <a:xfrm>
            <a:off x="390388" y="1687750"/>
            <a:ext cx="3781425" cy="2686050"/>
          </a:xfrm>
          <a:prstGeom prst="rect">
            <a:avLst/>
          </a:prstGeom>
          <a:noFill/>
          <a:ln>
            <a:noFill/>
          </a:ln>
        </p:spPr>
      </p:pic>
      <p:pic>
        <p:nvPicPr>
          <p:cNvPr id="449" name="Google Shape;449;p37"/>
          <p:cNvPicPr preferRelativeResize="0"/>
          <p:nvPr/>
        </p:nvPicPr>
        <p:blipFill>
          <a:blip r:embed="rId4">
            <a:alphaModFix/>
          </a:blip>
          <a:stretch>
            <a:fillRect/>
          </a:stretch>
        </p:blipFill>
        <p:spPr>
          <a:xfrm>
            <a:off x="4572000" y="1687750"/>
            <a:ext cx="3981450" cy="274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STFT+3dCNN Conclusion</a:t>
            </a:r>
            <a:endParaRPr/>
          </a:p>
        </p:txBody>
      </p:sp>
      <p:sp>
        <p:nvSpPr>
          <p:cNvPr id="455" name="Google Shape;455;p38"/>
          <p:cNvSpPr txBox="1"/>
          <p:nvPr>
            <p:ph idx="1" type="body"/>
          </p:nvPr>
        </p:nvSpPr>
        <p:spPr>
          <a:xfrm>
            <a:off x="1177225" y="1597875"/>
            <a:ext cx="7157100" cy="31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seems that even with STFT and temporal data the model is not performing well. More research, other methods of feature extraction and different models could be tried to get better results</a:t>
            </a:r>
            <a:endParaRPr/>
          </a:p>
          <a:p>
            <a:pPr indent="0" lvl="0" marL="0" rtl="0" algn="l">
              <a:spcBef>
                <a:spcPts val="1200"/>
              </a:spcBef>
              <a:spcAft>
                <a:spcPts val="1200"/>
              </a:spcAft>
              <a:buNone/>
            </a:pPr>
            <a:r>
              <a:rPr lang="en"/>
              <a:t>Also combining the Valence and Arousal into one emotion label with HAHV, HALV, LAHV and LALV as the 4 classes in the label could also be tried 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DEAP Dataset</a:t>
            </a:r>
            <a:endParaRPr/>
          </a:p>
        </p:txBody>
      </p:sp>
      <p:sp>
        <p:nvSpPr>
          <p:cNvPr id="291" name="Google Shape;291;p15"/>
          <p:cNvSpPr txBox="1"/>
          <p:nvPr>
            <p:ph idx="1" type="body"/>
          </p:nvPr>
        </p:nvSpPr>
        <p:spPr>
          <a:xfrm>
            <a:off x="1303800" y="1597875"/>
            <a:ext cx="42630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database for Emotion Analysis using Physiological Signals.</a:t>
            </a:r>
            <a:endParaRPr sz="1700"/>
          </a:p>
          <a:p>
            <a:pPr indent="0" lvl="0" marL="0" rtl="0" algn="l">
              <a:spcBef>
                <a:spcPts val="1200"/>
              </a:spcBef>
              <a:spcAft>
                <a:spcPts val="1200"/>
              </a:spcAft>
              <a:buNone/>
            </a:pPr>
            <a:r>
              <a:rPr lang="en" sz="1700"/>
              <a:t>Main Goal of the dataset to create an adaptive music video recommendation system. </a:t>
            </a:r>
            <a:br>
              <a:rPr lang="en" sz="1700"/>
            </a:br>
            <a:r>
              <a:rPr lang="en" sz="1700"/>
              <a:t>Uses </a:t>
            </a:r>
            <a:r>
              <a:rPr b="1" lang="en" sz="1700"/>
              <a:t>Valence-Arousal </a:t>
            </a:r>
            <a:r>
              <a:rPr lang="en" sz="1700"/>
              <a:t>Scale by </a:t>
            </a:r>
            <a:r>
              <a:rPr b="1" lang="en" sz="1700"/>
              <a:t>Russell </a:t>
            </a:r>
            <a:r>
              <a:rPr lang="en" sz="1700"/>
              <a:t>for emotion categorisation</a:t>
            </a:r>
            <a:endParaRPr sz="1700"/>
          </a:p>
        </p:txBody>
      </p:sp>
      <p:pic>
        <p:nvPicPr>
          <p:cNvPr id="292" name="Google Shape;292;p15"/>
          <p:cNvPicPr preferRelativeResize="0"/>
          <p:nvPr/>
        </p:nvPicPr>
        <p:blipFill>
          <a:blip r:embed="rId3">
            <a:alphaModFix/>
          </a:blip>
          <a:stretch>
            <a:fillRect/>
          </a:stretch>
        </p:blipFill>
        <p:spPr>
          <a:xfrm>
            <a:off x="5566800" y="1750275"/>
            <a:ext cx="3424801" cy="2336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Valence and Arousal</a:t>
            </a:r>
            <a:endParaRPr/>
          </a:p>
        </p:txBody>
      </p:sp>
      <p:pic>
        <p:nvPicPr>
          <p:cNvPr id="298" name="Google Shape;298;p16"/>
          <p:cNvPicPr preferRelativeResize="0"/>
          <p:nvPr/>
        </p:nvPicPr>
        <p:blipFill>
          <a:blip r:embed="rId3">
            <a:alphaModFix/>
          </a:blip>
          <a:stretch>
            <a:fillRect/>
          </a:stretch>
        </p:blipFill>
        <p:spPr>
          <a:xfrm>
            <a:off x="1765100" y="1357479"/>
            <a:ext cx="4932275" cy="336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7"/>
          <p:cNvPicPr preferRelativeResize="0"/>
          <p:nvPr/>
        </p:nvPicPr>
        <p:blipFill>
          <a:blip r:embed="rId3">
            <a:alphaModFix/>
          </a:blip>
          <a:stretch>
            <a:fillRect/>
          </a:stretch>
        </p:blipFill>
        <p:spPr>
          <a:xfrm>
            <a:off x="3617100" y="1189525"/>
            <a:ext cx="4281400" cy="3789550"/>
          </a:xfrm>
          <a:prstGeom prst="rect">
            <a:avLst/>
          </a:prstGeom>
          <a:noFill/>
          <a:ln>
            <a:noFill/>
          </a:ln>
        </p:spPr>
      </p:pic>
      <p:sp>
        <p:nvSpPr>
          <p:cNvPr id="304" name="Google Shape;304;p17"/>
          <p:cNvSpPr txBox="1"/>
          <p:nvPr>
            <p:ph idx="1" type="body"/>
          </p:nvPr>
        </p:nvSpPr>
        <p:spPr>
          <a:xfrm>
            <a:off x="1690238" y="2445938"/>
            <a:ext cx="2333400" cy="65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t>AROUSAL</a:t>
            </a:r>
            <a:endParaRPr b="1" sz="2200"/>
          </a:p>
        </p:txBody>
      </p:sp>
      <p:sp>
        <p:nvSpPr>
          <p:cNvPr id="305" name="Google Shape;305;p17"/>
          <p:cNvSpPr txBox="1"/>
          <p:nvPr>
            <p:ph idx="1" type="body"/>
          </p:nvPr>
        </p:nvSpPr>
        <p:spPr>
          <a:xfrm>
            <a:off x="1528013" y="3212950"/>
            <a:ext cx="2333400" cy="65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t>DOMINANCE</a:t>
            </a:r>
            <a:endParaRPr b="1" sz="2200"/>
          </a:p>
        </p:txBody>
      </p:sp>
      <p:sp>
        <p:nvSpPr>
          <p:cNvPr id="306" name="Google Shape;306;p17"/>
          <p:cNvSpPr txBox="1"/>
          <p:nvPr>
            <p:ph idx="1" type="body"/>
          </p:nvPr>
        </p:nvSpPr>
        <p:spPr>
          <a:xfrm>
            <a:off x="1608588" y="4142175"/>
            <a:ext cx="2333400" cy="65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t>LIKING</a:t>
            </a:r>
            <a:endParaRPr b="1" sz="2200"/>
          </a:p>
        </p:txBody>
      </p:sp>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filled by participants</a:t>
            </a:r>
            <a:endParaRPr/>
          </a:p>
        </p:txBody>
      </p:sp>
      <p:sp>
        <p:nvSpPr>
          <p:cNvPr id="308" name="Google Shape;308;p17"/>
          <p:cNvSpPr txBox="1"/>
          <p:nvPr/>
        </p:nvSpPr>
        <p:spPr>
          <a:xfrm>
            <a:off x="245000" y="1740450"/>
            <a:ext cx="120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Major predictors of emotion</a:t>
            </a:r>
            <a:endParaRPr>
              <a:latin typeface="Nunito"/>
              <a:ea typeface="Nunito"/>
              <a:cs typeface="Nunito"/>
              <a:sym typeface="Nunito"/>
            </a:endParaRPr>
          </a:p>
        </p:txBody>
      </p:sp>
      <p:sp>
        <p:nvSpPr>
          <p:cNvPr id="309" name="Google Shape;309;p17"/>
          <p:cNvSpPr txBox="1"/>
          <p:nvPr>
            <p:ph idx="1" type="body"/>
          </p:nvPr>
        </p:nvSpPr>
        <p:spPr>
          <a:xfrm>
            <a:off x="1785588" y="1597863"/>
            <a:ext cx="2333400" cy="65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VALENCE</a:t>
            </a:r>
            <a:endParaRPr b="1" sz="2200"/>
          </a:p>
        </p:txBody>
      </p:sp>
      <p:pic>
        <p:nvPicPr>
          <p:cNvPr id="310" name="Google Shape;310;p17"/>
          <p:cNvPicPr preferRelativeResize="0"/>
          <p:nvPr/>
        </p:nvPicPr>
        <p:blipFill>
          <a:blip r:embed="rId4">
            <a:alphaModFix/>
          </a:blip>
          <a:stretch>
            <a:fillRect/>
          </a:stretch>
        </p:blipFill>
        <p:spPr>
          <a:xfrm>
            <a:off x="1215789" y="1597877"/>
            <a:ext cx="706885" cy="999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dataset</a:t>
            </a:r>
            <a:endParaRPr/>
          </a:p>
        </p:txBody>
      </p:sp>
      <p:sp>
        <p:nvSpPr>
          <p:cNvPr id="316" name="Google Shape;316;p18"/>
          <p:cNvSpPr txBox="1"/>
          <p:nvPr>
            <p:ph idx="1" type="body"/>
          </p:nvPr>
        </p:nvSpPr>
        <p:spPr>
          <a:xfrm>
            <a:off x="1153700" y="1460250"/>
            <a:ext cx="4331400" cy="3095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32 participants. 32 EEG electrodes (10-20 system) sampled originally at 512 Hz and 8 peripheral physiological signals recorded.</a:t>
            </a:r>
            <a:endParaRPr/>
          </a:p>
          <a:p>
            <a:pPr indent="0" lvl="0" marL="0" rtl="0" algn="l">
              <a:spcBef>
                <a:spcPts val="1200"/>
              </a:spcBef>
              <a:spcAft>
                <a:spcPts val="0"/>
              </a:spcAft>
              <a:buNone/>
            </a:pPr>
            <a:r>
              <a:rPr lang="en"/>
              <a:t>40 videos(stimuli) of 1 minute each shown to each participant with a break after 20 mins.</a:t>
            </a:r>
            <a:endParaRPr/>
          </a:p>
          <a:p>
            <a:pPr indent="0" lvl="0" marL="0" rtl="0" algn="l">
              <a:spcBef>
                <a:spcPts val="1200"/>
              </a:spcBef>
              <a:spcAft>
                <a:spcPts val="1200"/>
              </a:spcAft>
              <a:buNone/>
            </a:pPr>
            <a:r>
              <a:rPr lang="en"/>
              <a:t>Videos were music videos selected on basis of LALV/LAHV/HALV/HAHV and other many criterias of excitement.</a:t>
            </a:r>
            <a:endParaRPr/>
          </a:p>
        </p:txBody>
      </p:sp>
      <p:pic>
        <p:nvPicPr>
          <p:cNvPr id="317" name="Google Shape;317;p18"/>
          <p:cNvPicPr preferRelativeResize="0"/>
          <p:nvPr/>
        </p:nvPicPr>
        <p:blipFill>
          <a:blip r:embed="rId3">
            <a:alphaModFix/>
          </a:blip>
          <a:stretch>
            <a:fillRect/>
          </a:stretch>
        </p:blipFill>
        <p:spPr>
          <a:xfrm>
            <a:off x="5591100" y="1220625"/>
            <a:ext cx="3000325" cy="1759242"/>
          </a:xfrm>
          <a:prstGeom prst="rect">
            <a:avLst/>
          </a:prstGeom>
          <a:noFill/>
          <a:ln>
            <a:noFill/>
          </a:ln>
        </p:spPr>
      </p:pic>
      <p:sp>
        <p:nvSpPr>
          <p:cNvPr id="318" name="Google Shape;318;p18"/>
          <p:cNvSpPr txBox="1"/>
          <p:nvPr/>
        </p:nvSpPr>
        <p:spPr>
          <a:xfrm>
            <a:off x="5661600" y="2907975"/>
            <a:ext cx="3330000" cy="1708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Nunito"/>
                <a:ea typeface="Nunito"/>
                <a:cs typeface="Nunito"/>
                <a:sym typeface="Nunito"/>
              </a:rPr>
              <a:t>Placement of peripheral physiological sensors.</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For Electrodes were used to record EOG and 4 for EMG</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(zygomaticus major and trapezius muscles). In addition,</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GSR, blood volume pressure (BVP), temperature and</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respiration were measured.</a:t>
            </a:r>
            <a:endParaRPr sz="1100">
              <a:latin typeface="Nunito"/>
              <a:ea typeface="Nunito"/>
              <a:cs typeface="Nunito"/>
              <a:sym typeface="Nunito"/>
            </a:endParaRPr>
          </a:p>
          <a:p>
            <a:pPr indent="0" lvl="0" marL="0" rtl="0" algn="ctr">
              <a:spcBef>
                <a:spcPts val="0"/>
              </a:spcBef>
              <a:spcAft>
                <a:spcPts val="0"/>
              </a:spcAft>
              <a:buNone/>
            </a:pPr>
            <a:r>
              <a:t/>
            </a:r>
            <a:endParaRPr sz="11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dataset (Preprocesssed)</a:t>
            </a:r>
            <a:endParaRPr/>
          </a:p>
        </p:txBody>
      </p:sp>
      <p:pic>
        <p:nvPicPr>
          <p:cNvPr id="324" name="Google Shape;324;p19"/>
          <p:cNvPicPr preferRelativeResize="0"/>
          <p:nvPr/>
        </p:nvPicPr>
        <p:blipFill>
          <a:blip r:embed="rId3">
            <a:alphaModFix/>
          </a:blip>
          <a:stretch>
            <a:fillRect/>
          </a:stretch>
        </p:blipFill>
        <p:spPr>
          <a:xfrm>
            <a:off x="564375" y="1347450"/>
            <a:ext cx="7905750" cy="1047750"/>
          </a:xfrm>
          <a:prstGeom prst="rect">
            <a:avLst/>
          </a:prstGeom>
          <a:noFill/>
          <a:ln>
            <a:noFill/>
          </a:ln>
        </p:spPr>
      </p:pic>
      <p:sp>
        <p:nvSpPr>
          <p:cNvPr id="325" name="Google Shape;325;p19"/>
          <p:cNvSpPr txBox="1"/>
          <p:nvPr/>
        </p:nvSpPr>
        <p:spPr>
          <a:xfrm>
            <a:off x="695975" y="2338200"/>
            <a:ext cx="7905900" cy="2805300"/>
          </a:xfrm>
          <a:prstGeom prst="rect">
            <a:avLst/>
          </a:prstGeom>
          <a:noFill/>
          <a:ln>
            <a:noFill/>
          </a:ln>
        </p:spPr>
        <p:txBody>
          <a:bodyPr anchorCtr="0" anchor="t" bIns="91425" lIns="91425" spcFirstLastPara="1" rIns="91425" wrap="square" tIns="91425">
            <a:spAutoFit/>
          </a:bodyPr>
          <a:lstStyle/>
          <a:p>
            <a:pPr indent="-323850" lvl="0" marL="736600" rtl="0" algn="l">
              <a:lnSpc>
                <a:spcPct val="115000"/>
              </a:lnSpc>
              <a:spcBef>
                <a:spcPts val="0"/>
              </a:spcBef>
              <a:spcAft>
                <a:spcPts val="0"/>
              </a:spcAft>
              <a:buClr>
                <a:srgbClr val="585858"/>
              </a:buClr>
              <a:buSzPts val="1500"/>
              <a:buFont typeface="Trebuchet MS"/>
              <a:buAutoNum type="arabicPeriod"/>
            </a:pPr>
            <a:r>
              <a:rPr lang="en" sz="1500">
                <a:solidFill>
                  <a:srgbClr val="585858"/>
                </a:solidFill>
                <a:latin typeface="Trebuchet MS"/>
                <a:ea typeface="Trebuchet MS"/>
                <a:cs typeface="Trebuchet MS"/>
                <a:sym typeface="Trebuchet MS"/>
              </a:rPr>
              <a:t>The data was downsampled to 128Hz from 512 tto 256 and then to 128.</a:t>
            </a:r>
            <a:endParaRPr sz="1500">
              <a:solidFill>
                <a:srgbClr val="585858"/>
              </a:solidFill>
              <a:latin typeface="Trebuchet MS"/>
              <a:ea typeface="Trebuchet MS"/>
              <a:cs typeface="Trebuchet MS"/>
              <a:sym typeface="Trebuchet MS"/>
            </a:endParaRPr>
          </a:p>
          <a:p>
            <a:pPr indent="-323850" lvl="0" marL="736600" rtl="0" algn="l">
              <a:lnSpc>
                <a:spcPct val="115000"/>
              </a:lnSpc>
              <a:spcBef>
                <a:spcPts val="0"/>
              </a:spcBef>
              <a:spcAft>
                <a:spcPts val="0"/>
              </a:spcAft>
              <a:buClr>
                <a:srgbClr val="585858"/>
              </a:buClr>
              <a:buSzPts val="1500"/>
              <a:buFont typeface="Trebuchet MS"/>
              <a:buAutoNum type="arabicPeriod"/>
            </a:pPr>
            <a:r>
              <a:rPr lang="en" sz="1500">
                <a:solidFill>
                  <a:srgbClr val="585858"/>
                </a:solidFill>
                <a:latin typeface="Trebuchet MS"/>
                <a:ea typeface="Trebuchet MS"/>
                <a:cs typeface="Trebuchet MS"/>
                <a:sym typeface="Trebuchet MS"/>
              </a:rPr>
              <a:t>EOG artefacts were removed. </a:t>
            </a:r>
            <a:r>
              <a:rPr b="1" i="1" lang="en" sz="1200">
                <a:solidFill>
                  <a:srgbClr val="202124"/>
                </a:solidFill>
                <a:highlight>
                  <a:srgbClr val="FFFFFF"/>
                </a:highlight>
              </a:rPr>
              <a:t>electrooculogram</a:t>
            </a:r>
            <a:r>
              <a:rPr i="1" lang="en" sz="1200">
                <a:solidFill>
                  <a:srgbClr val="202124"/>
                </a:solidFill>
                <a:highlight>
                  <a:srgbClr val="FFFFFF"/>
                </a:highlight>
              </a:rPr>
              <a:t> (EOG) represents the eyeblinking signals</a:t>
            </a:r>
            <a:endParaRPr i="1" sz="1500">
              <a:solidFill>
                <a:srgbClr val="585858"/>
              </a:solidFill>
              <a:latin typeface="Trebuchet MS"/>
              <a:ea typeface="Trebuchet MS"/>
              <a:cs typeface="Trebuchet MS"/>
              <a:sym typeface="Trebuchet MS"/>
            </a:endParaRPr>
          </a:p>
          <a:p>
            <a:pPr indent="-323850" lvl="0" marL="736600" rtl="0" algn="l">
              <a:lnSpc>
                <a:spcPct val="115000"/>
              </a:lnSpc>
              <a:spcBef>
                <a:spcPts val="0"/>
              </a:spcBef>
              <a:spcAft>
                <a:spcPts val="0"/>
              </a:spcAft>
              <a:buClr>
                <a:srgbClr val="585858"/>
              </a:buClr>
              <a:buSzPts val="1500"/>
              <a:buFont typeface="Trebuchet MS"/>
              <a:buAutoNum type="arabicPeriod"/>
            </a:pPr>
            <a:r>
              <a:rPr lang="en" sz="1500">
                <a:solidFill>
                  <a:srgbClr val="585858"/>
                </a:solidFill>
                <a:latin typeface="Trebuchet MS"/>
                <a:ea typeface="Trebuchet MS"/>
                <a:cs typeface="Trebuchet MS"/>
                <a:sym typeface="Trebuchet MS"/>
              </a:rPr>
              <a:t>A bandpass frequency filter from 4.0-45.0Hz was applied.</a:t>
            </a:r>
            <a:endParaRPr sz="1500">
              <a:solidFill>
                <a:srgbClr val="585858"/>
              </a:solidFill>
              <a:latin typeface="Trebuchet MS"/>
              <a:ea typeface="Trebuchet MS"/>
              <a:cs typeface="Trebuchet MS"/>
              <a:sym typeface="Trebuchet MS"/>
            </a:endParaRPr>
          </a:p>
          <a:p>
            <a:pPr indent="-323850" lvl="0" marL="736600" rtl="0" algn="l">
              <a:lnSpc>
                <a:spcPct val="115000"/>
              </a:lnSpc>
              <a:spcBef>
                <a:spcPts val="0"/>
              </a:spcBef>
              <a:spcAft>
                <a:spcPts val="0"/>
              </a:spcAft>
              <a:buClr>
                <a:srgbClr val="585858"/>
              </a:buClr>
              <a:buSzPts val="1500"/>
              <a:buFont typeface="Trebuchet MS"/>
              <a:buAutoNum type="arabicPeriod"/>
            </a:pPr>
            <a:r>
              <a:rPr lang="en" sz="1500">
                <a:solidFill>
                  <a:srgbClr val="585858"/>
                </a:solidFill>
                <a:latin typeface="Trebuchet MS"/>
                <a:ea typeface="Trebuchet MS"/>
                <a:cs typeface="Trebuchet MS"/>
                <a:sym typeface="Trebuchet MS"/>
              </a:rPr>
              <a:t>The data was averaged to the common reference.</a:t>
            </a:r>
            <a:endParaRPr sz="1500">
              <a:solidFill>
                <a:srgbClr val="585858"/>
              </a:solidFill>
              <a:latin typeface="Trebuchet MS"/>
              <a:ea typeface="Trebuchet MS"/>
              <a:cs typeface="Trebuchet MS"/>
              <a:sym typeface="Trebuchet MS"/>
            </a:endParaRPr>
          </a:p>
          <a:p>
            <a:pPr indent="-323850" lvl="0" marL="736600" rtl="0" algn="l">
              <a:lnSpc>
                <a:spcPct val="115000"/>
              </a:lnSpc>
              <a:spcBef>
                <a:spcPts val="0"/>
              </a:spcBef>
              <a:spcAft>
                <a:spcPts val="0"/>
              </a:spcAft>
              <a:buClr>
                <a:srgbClr val="585858"/>
              </a:buClr>
              <a:buSzPts val="1500"/>
              <a:buFont typeface="Trebuchet MS"/>
              <a:buAutoNum type="arabicPeriod"/>
            </a:pPr>
            <a:r>
              <a:rPr lang="en" sz="1500">
                <a:solidFill>
                  <a:srgbClr val="585858"/>
                </a:solidFill>
                <a:latin typeface="Trebuchet MS"/>
                <a:ea typeface="Trebuchet MS"/>
                <a:cs typeface="Trebuchet MS"/>
                <a:sym typeface="Trebuchet MS"/>
              </a:rPr>
              <a:t>The EEG channels were reordered so that they all follow the Geneva order as above.</a:t>
            </a:r>
            <a:endParaRPr sz="1500">
              <a:solidFill>
                <a:srgbClr val="585858"/>
              </a:solidFill>
              <a:latin typeface="Trebuchet MS"/>
              <a:ea typeface="Trebuchet MS"/>
              <a:cs typeface="Trebuchet MS"/>
              <a:sym typeface="Trebuchet MS"/>
            </a:endParaRPr>
          </a:p>
          <a:p>
            <a:pPr indent="-323850" lvl="0" marL="736600" rtl="0" algn="l">
              <a:lnSpc>
                <a:spcPct val="115000"/>
              </a:lnSpc>
              <a:spcBef>
                <a:spcPts val="0"/>
              </a:spcBef>
              <a:spcAft>
                <a:spcPts val="0"/>
              </a:spcAft>
              <a:buClr>
                <a:srgbClr val="585858"/>
              </a:buClr>
              <a:buSzPts val="1500"/>
              <a:buFont typeface="Trebuchet MS"/>
              <a:buAutoNum type="arabicPeriod"/>
            </a:pPr>
            <a:r>
              <a:rPr lang="en" sz="1500">
                <a:solidFill>
                  <a:srgbClr val="585858"/>
                </a:solidFill>
                <a:latin typeface="Trebuchet MS"/>
                <a:ea typeface="Trebuchet MS"/>
                <a:cs typeface="Trebuchet MS"/>
                <a:sym typeface="Trebuchet MS"/>
              </a:rPr>
              <a:t>The data was segmented into 60 second trials and a 3 second pre-trial baseline removed. 63 x 128 = 8064</a:t>
            </a:r>
            <a:endParaRPr sz="1500">
              <a:solidFill>
                <a:srgbClr val="585858"/>
              </a:solidFill>
              <a:latin typeface="Trebuchet MS"/>
              <a:ea typeface="Trebuchet MS"/>
              <a:cs typeface="Trebuchet MS"/>
              <a:sym typeface="Trebuchet MS"/>
            </a:endParaRPr>
          </a:p>
          <a:p>
            <a:pPr indent="-323850" lvl="0" marL="736600" rtl="0" algn="l">
              <a:lnSpc>
                <a:spcPct val="115000"/>
              </a:lnSpc>
              <a:spcBef>
                <a:spcPts val="0"/>
              </a:spcBef>
              <a:spcAft>
                <a:spcPts val="0"/>
              </a:spcAft>
              <a:buClr>
                <a:srgbClr val="585858"/>
              </a:buClr>
              <a:buSzPts val="1500"/>
              <a:buFont typeface="Trebuchet MS"/>
              <a:buAutoNum type="arabicPeriod"/>
            </a:pPr>
            <a:r>
              <a:rPr lang="en" sz="1500">
                <a:solidFill>
                  <a:srgbClr val="585858"/>
                </a:solidFill>
                <a:latin typeface="Trebuchet MS"/>
                <a:ea typeface="Trebuchet MS"/>
                <a:cs typeface="Trebuchet MS"/>
                <a:sym typeface="Trebuchet MS"/>
              </a:rPr>
              <a:t>The trials were reordered from presentation order to video (Experiment_id) order.</a:t>
            </a:r>
            <a:endParaRPr sz="1500">
              <a:solidFill>
                <a:srgbClr val="585858"/>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t>Experiments</a:t>
            </a:r>
            <a:endParaRPr sz="4300"/>
          </a:p>
        </p:txBody>
      </p:sp>
      <p:sp>
        <p:nvSpPr>
          <p:cNvPr id="331" name="Google Shape;33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Power Spectral Density (PSD) + Machine Learning</a:t>
            </a:r>
            <a:r>
              <a:rPr lang="en"/>
              <a:t>(SVM, NVB, KNN, XGBoost)</a:t>
            </a:r>
            <a:endParaRPr/>
          </a:p>
          <a:p>
            <a:pPr indent="-368300" lvl="0" marL="457200" rtl="0" algn="l">
              <a:spcBef>
                <a:spcPts val="0"/>
              </a:spcBef>
              <a:spcAft>
                <a:spcPts val="0"/>
              </a:spcAft>
              <a:buSzPts val="2200"/>
              <a:buAutoNum type="arabicPeriod"/>
            </a:pPr>
            <a:r>
              <a:rPr lang="en" sz="1900"/>
              <a:t>Power Spectral Density (PSD) + ANN</a:t>
            </a:r>
            <a:endParaRPr/>
          </a:p>
          <a:p>
            <a:pPr indent="-349250" lvl="0" marL="457200" rtl="0" algn="l">
              <a:spcBef>
                <a:spcPts val="0"/>
              </a:spcBef>
              <a:spcAft>
                <a:spcPts val="0"/>
              </a:spcAft>
              <a:buSzPts val="1900"/>
              <a:buAutoNum type="arabicPeriod"/>
            </a:pPr>
            <a:r>
              <a:rPr lang="en" sz="1900"/>
              <a:t>Short Term Fourier Transform + 3dCNN</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PSD using Welch’s Periodogram</a:t>
            </a:r>
            <a:endParaRPr/>
          </a:p>
        </p:txBody>
      </p:sp>
      <p:sp>
        <p:nvSpPr>
          <p:cNvPr id="337" name="Google Shape;337;p21"/>
          <p:cNvSpPr txBox="1"/>
          <p:nvPr>
            <p:ph idx="1" type="body"/>
          </p:nvPr>
        </p:nvSpPr>
        <p:spPr>
          <a:xfrm>
            <a:off x="479900" y="1706300"/>
            <a:ext cx="7253100" cy="29202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sz="1900"/>
              <a:t>Power Spectral Density was extracted from the signal.  Our signal is sampled at 128 Hz and has a band pass at 4.0-45.0Hz .</a:t>
            </a:r>
            <a:endParaRPr sz="1900"/>
          </a:p>
          <a:p>
            <a:pPr indent="0" lvl="0" marL="457200" rtl="0" algn="l">
              <a:spcBef>
                <a:spcPts val="1200"/>
              </a:spcBef>
              <a:spcAft>
                <a:spcPts val="0"/>
              </a:spcAft>
              <a:buNone/>
            </a:pPr>
            <a:r>
              <a:rPr lang="en" sz="1900"/>
              <a:t>The original array is 32 subjects x 40 clips x 40 channels x 8064 channels.</a:t>
            </a:r>
            <a:endParaRPr sz="1900"/>
          </a:p>
          <a:p>
            <a:pPr indent="0" lvl="0" marL="457200" rtl="0" algn="l">
              <a:spcBef>
                <a:spcPts val="1200"/>
              </a:spcBef>
              <a:spcAft>
                <a:spcPts val="0"/>
              </a:spcAft>
              <a:buNone/>
            </a:pPr>
            <a:r>
              <a:rPr lang="en" sz="1900"/>
              <a:t>This was converted to first to 32sub x 40 clips x 32 eegchannels x 7680 signals</a:t>
            </a:r>
            <a:endParaRPr sz="1900"/>
          </a:p>
          <a:p>
            <a:pPr indent="0" lvl="0" marL="457200" rtl="0" algn="l">
              <a:spcBef>
                <a:spcPts val="1200"/>
              </a:spcBef>
              <a:spcAft>
                <a:spcPts val="1200"/>
              </a:spcAft>
              <a:buNone/>
            </a:pPr>
            <a:r>
              <a:rPr lang="en" sz="1900"/>
              <a:t>(first 3 seconds are baseline so 3 x 128 were removed)</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