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715423-A6F1-964E-B5CD-C5A8C43B1380}">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n-Chen Ye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275" autoAdjust="0"/>
  </p:normalViewPr>
  <p:slideViewPr>
    <p:cSldViewPr snapToGrid="0" snapToObjects="1">
      <p:cViewPr varScale="1">
        <p:scale>
          <a:sx n="81" d="100"/>
          <a:sy n="81" d="100"/>
        </p:scale>
        <p:origin x="-224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DC5E4D-0E3F-9940-8F14-535ED051D206}" type="datetimeFigureOut">
              <a:rPr lang="en-US" smtClean="0"/>
              <a:t>5/3/16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D0036-A738-DE40-8985-119F5857569C}" type="slidenum">
              <a:rPr lang="en-US" smtClean="0"/>
              <a:t>‹#›</a:t>
            </a:fld>
            <a:endParaRPr lang="en-US"/>
          </a:p>
        </p:txBody>
      </p:sp>
    </p:spTree>
    <p:extLst>
      <p:ext uri="{BB962C8B-B14F-4D97-AF65-F5344CB8AC3E}">
        <p14:creationId xmlns:p14="http://schemas.microsoft.com/office/powerpoint/2010/main" val="40319859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outline for my presentation. First I will briefly talk about the motivation, then each of the works and its results will be shown in this presentation. Finally I will conclude the presentation by some points.</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2</a:t>
            </a:fld>
            <a:endParaRPr lang="en-US"/>
          </a:p>
        </p:txBody>
      </p:sp>
    </p:spTree>
    <p:extLst>
      <p:ext uri="{BB962C8B-B14F-4D97-AF65-F5344CB8AC3E}">
        <p14:creationId xmlns:p14="http://schemas.microsoft.com/office/powerpoint/2010/main" val="2627379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a:t>
            </a:r>
            <a:r>
              <a:rPr lang="en-US" baseline="0" dirty="0" smtClean="0"/>
              <a:t> buffer utilization for hot spot traffic. </a:t>
            </a:r>
          </a:p>
          <a:p>
            <a:r>
              <a:rPr lang="en-US" baseline="0" dirty="0" smtClean="0"/>
              <a:t>As we can see, the relative buffer utilization for all injection rate is mostly distributed along the edges, </a:t>
            </a:r>
          </a:p>
          <a:p>
            <a:r>
              <a:rPr lang="en-US" baseline="0" dirty="0" smtClean="0"/>
              <a:t>so the we can expect that the saturation point is much lower than other traffic patterns. </a:t>
            </a:r>
          </a:p>
          <a:p>
            <a:r>
              <a:rPr lang="en-US" baseline="0" dirty="0" smtClean="0"/>
              <a:t>Besides, we can find that there are more buffer occupied in </a:t>
            </a:r>
            <a:r>
              <a:rPr lang="en-US" baseline="0" dirty="0" smtClean="0"/>
              <a:t>the vertical edges than in horizontal edges. </a:t>
            </a:r>
          </a:p>
          <a:p>
            <a:r>
              <a:rPr lang="en-US" baseline="0" dirty="0" smtClean="0"/>
              <a:t>This is because we are using XY routing, so we know that the routing algorithm affects the buffer utilization very much. </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11</a:t>
            </a:fld>
            <a:endParaRPr lang="en-US"/>
          </a:p>
        </p:txBody>
      </p:sp>
    </p:spTree>
    <p:extLst>
      <p:ext uri="{BB962C8B-B14F-4D97-AF65-F5344CB8AC3E}">
        <p14:creationId xmlns:p14="http://schemas.microsoft.com/office/powerpoint/2010/main" val="312770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a:t>
            </a:r>
            <a:r>
              <a:rPr lang="en-US" baseline="0" dirty="0" smtClean="0"/>
              <a:t> summary for hot spot traffic pattern: </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12</a:t>
            </a:fld>
            <a:endParaRPr lang="en-US"/>
          </a:p>
        </p:txBody>
      </p:sp>
    </p:spTree>
    <p:extLst>
      <p:ext uri="{BB962C8B-B14F-4D97-AF65-F5344CB8AC3E}">
        <p14:creationId xmlns:p14="http://schemas.microsoft.com/office/powerpoint/2010/main" val="2916828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work</a:t>
            </a:r>
            <a:r>
              <a:rPr lang="en-US" baseline="0" dirty="0" smtClean="0"/>
              <a:t> is to implement multiple injection rate for mesh. </a:t>
            </a:r>
          </a:p>
          <a:p>
            <a:r>
              <a:rPr lang="en-US" baseline="0" dirty="0" smtClean="0"/>
              <a:t>So far in gem5, the setting for injection rate is for all the nodes in </a:t>
            </a:r>
            <a:r>
              <a:rPr lang="en-US" baseline="0" dirty="0" err="1" smtClean="0"/>
              <a:t>NoC</a:t>
            </a:r>
            <a:r>
              <a:rPr lang="en-US" baseline="0" dirty="0" smtClean="0"/>
              <a:t>. </a:t>
            </a:r>
          </a:p>
          <a:p>
            <a:r>
              <a:rPr lang="en-US" baseline="0" dirty="0" smtClean="0"/>
              <a:t>However in reality, it is possible that the injection rates are different for the nodes. </a:t>
            </a:r>
          </a:p>
          <a:p>
            <a:r>
              <a:rPr lang="en-US" baseline="0" dirty="0" smtClean="0"/>
              <a:t>In this project, different injection rates are applied on each of the quadrants. </a:t>
            </a:r>
          </a:p>
          <a:p>
            <a:r>
              <a:rPr lang="en-US" baseline="0" dirty="0" smtClean="0"/>
              <a:t>The first quadrant is using the original setting from user, and the second quadrant has two times of the injection rate, and so on.</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13</a:t>
            </a:fld>
            <a:endParaRPr lang="en-US"/>
          </a:p>
        </p:txBody>
      </p:sp>
    </p:spTree>
    <p:extLst>
      <p:ext uri="{BB962C8B-B14F-4D97-AF65-F5344CB8AC3E}">
        <p14:creationId xmlns:p14="http://schemas.microsoft.com/office/powerpoint/2010/main" val="3407167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14</a:t>
            </a:fld>
            <a:endParaRPr lang="en-US"/>
          </a:p>
        </p:txBody>
      </p:sp>
    </p:spTree>
    <p:extLst>
      <p:ext uri="{BB962C8B-B14F-4D97-AF65-F5344CB8AC3E}">
        <p14:creationId xmlns:p14="http://schemas.microsoft.com/office/powerpoint/2010/main" val="2299374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approach</a:t>
            </a:r>
            <a:r>
              <a:rPr lang="en-US" baseline="0" dirty="0" smtClean="0"/>
              <a:t> is to have the diagonal nodes with doubled bandwidth. </a:t>
            </a:r>
          </a:p>
          <a:p>
            <a:endParaRPr lang="en-US" baseline="0" dirty="0" smtClean="0"/>
          </a:p>
          <a:p>
            <a:r>
              <a:rPr lang="en-US" baseline="0" dirty="0" smtClean="0"/>
              <a:t>As we can see from the figure on the right, the red links has doubled bandwidth.</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15</a:t>
            </a:fld>
            <a:endParaRPr lang="en-US"/>
          </a:p>
        </p:txBody>
      </p:sp>
    </p:spTree>
    <p:extLst>
      <p:ext uri="{BB962C8B-B14F-4D97-AF65-F5344CB8AC3E}">
        <p14:creationId xmlns:p14="http://schemas.microsoft.com/office/powerpoint/2010/main" val="3432472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implementation method for this work is based on changing the latency of the links to model different bandwidth for the links. </a:t>
            </a:r>
          </a:p>
          <a:p>
            <a:r>
              <a:rPr lang="en-US" baseline="0" dirty="0" smtClean="0"/>
              <a:t>Therefore, for the links with twice bandwidth, we modify the latency of the corresponding link to half of the default value.</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16</a:t>
            </a:fld>
            <a:endParaRPr lang="en-US"/>
          </a:p>
        </p:txBody>
      </p:sp>
    </p:spTree>
    <p:extLst>
      <p:ext uri="{BB962C8B-B14F-4D97-AF65-F5344CB8AC3E}">
        <p14:creationId xmlns:p14="http://schemas.microsoft.com/office/powerpoint/2010/main" val="3288096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experiment shown in this slide is the improvement of this approach. </a:t>
            </a:r>
          </a:p>
          <a:p>
            <a:r>
              <a:rPr lang="en-US" baseline="0" dirty="0" smtClean="0"/>
              <a:t>The values in the heat map is the percentage of improvement in buffer occupancy, </a:t>
            </a:r>
          </a:p>
          <a:p>
            <a:r>
              <a:rPr lang="en-US" baseline="0" dirty="0" smtClean="0"/>
              <a:t>which is obtained by the difference of buffer utilization between the baseline and the proposed work divided by the baseline utilization.</a:t>
            </a:r>
          </a:p>
          <a:p>
            <a:r>
              <a:rPr lang="en-US" baseline="0" dirty="0" smtClean="0"/>
              <a:t>According to the results, we found that the buffer occupancy are reduced for all the routers, and the green router means it saves more buffers than the routers with red color. </a:t>
            </a:r>
          </a:p>
          <a:p>
            <a:r>
              <a:rPr lang="en-US" baseline="0" dirty="0" smtClean="0"/>
              <a:t>We can see that even when high injection rate, there is still improvement for the proposed work. </a:t>
            </a:r>
          </a:p>
          <a:p>
            <a:r>
              <a:rPr lang="en-US" baseline="0" dirty="0" smtClean="0"/>
              <a:t>The saturation point for this approach can be improved in some traffic patterns. The result is shown in my report. </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17</a:t>
            </a:fld>
            <a:endParaRPr lang="en-US"/>
          </a:p>
        </p:txBody>
      </p:sp>
    </p:spTree>
    <p:extLst>
      <p:ext uri="{BB962C8B-B14F-4D97-AF65-F5344CB8AC3E}">
        <p14:creationId xmlns:p14="http://schemas.microsoft.com/office/powerpoint/2010/main" val="2914391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have some analysis regarding the area and energy for the buffers. </a:t>
            </a:r>
          </a:p>
          <a:p>
            <a:r>
              <a:rPr lang="en-US" baseline="0" dirty="0" smtClean="0"/>
              <a:t>The area and read/write energy for a router is obtained from DSENT. </a:t>
            </a:r>
          </a:p>
          <a:p>
            <a:r>
              <a:rPr lang="en-US" baseline="0" dirty="0" smtClean="0"/>
              <a:t>Since we would like to know the energy and area saved from reducing the number of buffers.</a:t>
            </a:r>
          </a:p>
          <a:p>
            <a:r>
              <a:rPr lang="en-US" baseline="0" dirty="0" smtClean="0"/>
              <a:t>We calculated the energy and area per buffer, then multiply with the total number of buffers of an </a:t>
            </a:r>
            <a:r>
              <a:rPr lang="en-US" baseline="0" dirty="0" err="1" smtClean="0"/>
              <a:t>NoC</a:t>
            </a:r>
            <a:r>
              <a:rPr lang="en-US" baseline="0" dirty="0" smtClean="0"/>
              <a:t>. </a:t>
            </a:r>
          </a:p>
          <a:p>
            <a:r>
              <a:rPr lang="en-US" baseline="0" dirty="0" smtClean="0"/>
              <a:t>The buffer area is improved by 12% to 17%, for different injection rates.</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18</a:t>
            </a:fld>
            <a:endParaRPr lang="en-US"/>
          </a:p>
        </p:txBody>
      </p:sp>
    </p:spTree>
    <p:extLst>
      <p:ext uri="{BB962C8B-B14F-4D97-AF65-F5344CB8AC3E}">
        <p14:creationId xmlns:p14="http://schemas.microsoft.com/office/powerpoint/2010/main" val="1862474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buffer read and write energy can be improved by 17% for high injection rate.</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19</a:t>
            </a:fld>
            <a:endParaRPr lang="en-US"/>
          </a:p>
        </p:txBody>
      </p:sp>
    </p:spTree>
    <p:extLst>
      <p:ext uri="{BB962C8B-B14F-4D97-AF65-F5344CB8AC3E}">
        <p14:creationId xmlns:p14="http://schemas.microsoft.com/office/powerpoint/2010/main" val="4050417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summary for this work: </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20</a:t>
            </a:fld>
            <a:endParaRPr lang="en-US"/>
          </a:p>
        </p:txBody>
      </p:sp>
    </p:spTree>
    <p:extLst>
      <p:ext uri="{BB962C8B-B14F-4D97-AF65-F5344CB8AC3E}">
        <p14:creationId xmlns:p14="http://schemas.microsoft.com/office/powerpoint/2010/main" val="195975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Most of previous </a:t>
            </a:r>
            <a:r>
              <a:rPr lang="en-US" baseline="0" dirty="0" err="1" smtClean="0"/>
              <a:t>NoC</a:t>
            </a:r>
            <a:r>
              <a:rPr lang="en-US" baseline="0" dirty="0" smtClean="0"/>
              <a:t> design focus on the homogeneous design that every component is the same in the </a:t>
            </a:r>
            <a:r>
              <a:rPr lang="en-US" baseline="0" dirty="0" err="1" smtClean="0"/>
              <a:t>NoC</a:t>
            </a:r>
            <a:r>
              <a:rPr lang="en-US" baseline="0" dirty="0" smtClean="0"/>
              <a:t>. </a:t>
            </a:r>
          </a:p>
          <a:p>
            <a:r>
              <a:rPr lang="en-US" baseline="0" dirty="0" smtClean="0"/>
              <a:t>However, since the traffic characteristics for the applications running on multiple processors </a:t>
            </a:r>
            <a:r>
              <a:rPr lang="en-US" baseline="0" dirty="0" smtClean="0"/>
              <a:t>are different</a:t>
            </a:r>
            <a:r>
              <a:rPr lang="en-US" baseline="0" dirty="0" smtClean="0"/>
              <a:t>, there is no single optimization for all the scenarios. </a:t>
            </a:r>
          </a:p>
          <a:p>
            <a:r>
              <a:rPr lang="en-US" baseline="0" dirty="0" smtClean="0"/>
              <a:t>Therefore, we can have the heterogeneous design by configuring each of the components in </a:t>
            </a:r>
            <a:r>
              <a:rPr lang="en-US" baseline="0" dirty="0" err="1" smtClean="0"/>
              <a:t>NoC</a:t>
            </a:r>
            <a:r>
              <a:rPr lang="en-US" baseline="0" dirty="0" smtClean="0"/>
              <a:t> to optimize the system in energy and performance. </a:t>
            </a:r>
          </a:p>
          <a:p>
            <a:r>
              <a:rPr lang="en-US" baseline="0" dirty="0" smtClean="0"/>
              <a:t>Here are three questions we can think about before designing the heterogeneous architecture. </a:t>
            </a:r>
          </a:p>
          <a:p>
            <a:r>
              <a:rPr lang="en-US" baseline="0" dirty="0" smtClean="0"/>
              <a:t>The first one is how to evaluate the system to obtain some useful information from the simulators? </a:t>
            </a:r>
          </a:p>
          <a:p>
            <a:r>
              <a:rPr lang="en-US" baseline="0" dirty="0" smtClean="0"/>
              <a:t>And the second question is which elements or parameters in </a:t>
            </a:r>
            <a:r>
              <a:rPr lang="en-US" baseline="0" dirty="0" err="1" smtClean="0"/>
              <a:t>NoC</a:t>
            </a:r>
            <a:r>
              <a:rPr lang="en-US" baseline="0" dirty="0" smtClean="0"/>
              <a:t> can be configured?</a:t>
            </a:r>
          </a:p>
          <a:p>
            <a:r>
              <a:rPr lang="en-US" baseline="0" dirty="0" smtClean="0"/>
              <a:t>And the last one is what can be improved based on the above questions.</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3</a:t>
            </a:fld>
            <a:endParaRPr lang="en-US"/>
          </a:p>
        </p:txBody>
      </p:sp>
    </p:spTree>
    <p:extLst>
      <p:ext uri="{BB962C8B-B14F-4D97-AF65-F5344CB8AC3E}">
        <p14:creationId xmlns:p14="http://schemas.microsoft.com/office/powerpoint/2010/main" val="158491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let’s go back to the three questions. </a:t>
            </a:r>
          </a:p>
          <a:p>
            <a:r>
              <a:rPr lang="en-US" baseline="0" dirty="0" smtClean="0"/>
              <a:t>The answer to the first question, is the average buffer utilization is established on gem5, so we can know the buffer occupancy for each router in the </a:t>
            </a:r>
            <a:r>
              <a:rPr lang="en-US" baseline="0" dirty="0" err="1" smtClean="0"/>
              <a:t>NoC</a:t>
            </a:r>
            <a:r>
              <a:rPr lang="en-US" baseline="0" dirty="0" smtClean="0"/>
              <a:t>. </a:t>
            </a:r>
          </a:p>
          <a:p>
            <a:r>
              <a:rPr lang="en-US" baseline="0" dirty="0" smtClean="0"/>
              <a:t>Then what can be configured? </a:t>
            </a:r>
          </a:p>
          <a:p>
            <a:r>
              <a:rPr lang="en-US" baseline="0" dirty="0" smtClean="0"/>
              <a:t>First I implemented the hot spot traffic that making the nodes with different number of requests. </a:t>
            </a:r>
          </a:p>
          <a:p>
            <a:r>
              <a:rPr lang="en-US" baseline="0" dirty="0" smtClean="0"/>
              <a:t>Then the nodes can be injected packets in different probabilities, and the link bandwidth can be different on the diagonal nodes</a:t>
            </a:r>
          </a:p>
          <a:p>
            <a:r>
              <a:rPr lang="en-US" baseline="0" dirty="0" smtClean="0"/>
              <a:t>Finally the answer to the last question is that by knowing the buffer usage for each router, we can re-allocated the resource and save more energy and area for </a:t>
            </a:r>
            <a:r>
              <a:rPr lang="en-US" baseline="0" dirty="0" err="1" smtClean="0"/>
              <a:t>NoC</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21</a:t>
            </a:fld>
            <a:endParaRPr lang="en-US"/>
          </a:p>
        </p:txBody>
      </p:sp>
    </p:spTree>
    <p:extLst>
      <p:ext uri="{BB962C8B-B14F-4D97-AF65-F5344CB8AC3E}">
        <p14:creationId xmlns:p14="http://schemas.microsoft.com/office/powerpoint/2010/main" val="93212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proposed work is to know the average buffer utilization on gem5 simulator. </a:t>
            </a:r>
          </a:p>
          <a:p>
            <a:r>
              <a:rPr lang="en-US" baseline="0" dirty="0" smtClean="0"/>
              <a:t>The statistics from gem5 can be overall or average information, or for individual components such as routers and memory controllers.</a:t>
            </a:r>
          </a:p>
          <a:p>
            <a:r>
              <a:rPr lang="en-US" baseline="0" dirty="0" smtClean="0"/>
              <a:t>For a single router, the buffer information consists of buffer read and write. </a:t>
            </a:r>
          </a:p>
          <a:p>
            <a:r>
              <a:rPr lang="en-US" baseline="0" dirty="0" smtClean="0"/>
              <a:t>However, the read/write information is not accumulative, which can not be used to re-allocate the buffer resources. </a:t>
            </a:r>
          </a:p>
          <a:p>
            <a:r>
              <a:rPr lang="en-US" baseline="0" dirty="0" smtClean="0"/>
              <a:t>Therefore, we would like to know the buffer occupancy of the </a:t>
            </a:r>
            <a:r>
              <a:rPr lang="en-US" baseline="0" dirty="0" err="1" smtClean="0"/>
              <a:t>NoC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4</a:t>
            </a:fld>
            <a:endParaRPr lang="en-US"/>
          </a:p>
        </p:txBody>
      </p:sp>
    </p:spTree>
    <p:extLst>
      <p:ext uri="{BB962C8B-B14F-4D97-AF65-F5344CB8AC3E}">
        <p14:creationId xmlns:p14="http://schemas.microsoft.com/office/powerpoint/2010/main" val="709624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implement this feature, each router has a counter. </a:t>
            </a:r>
          </a:p>
          <a:p>
            <a:r>
              <a:rPr lang="en-US" baseline="0" dirty="0" smtClean="0"/>
              <a:t>The counter is increased by one if the VC status is active, which means the corresponding buffer is occupied. </a:t>
            </a:r>
          </a:p>
          <a:p>
            <a:r>
              <a:rPr lang="en-US" baseline="0" dirty="0" smtClean="0"/>
              <a:t>By accumulating the number of occupied buffer during each cycle time, we can average the utilization by dividing the number of running cycles. </a:t>
            </a:r>
          </a:p>
          <a:p>
            <a:r>
              <a:rPr lang="en-US" baseline="0" dirty="0" smtClean="0"/>
              <a:t>And the information will be stored in </a:t>
            </a:r>
            <a:r>
              <a:rPr lang="en-US" baseline="0" dirty="0" err="1" smtClean="0"/>
              <a:t>stat.txt</a:t>
            </a:r>
            <a:r>
              <a:rPr lang="en-US" baseline="0" dirty="0" smtClean="0"/>
              <a:t> file for each router. </a:t>
            </a:r>
          </a:p>
          <a:p>
            <a:endParaRPr lang="en-US" baseline="0" dirty="0" smtClean="0"/>
          </a:p>
          <a:p>
            <a:r>
              <a:rPr lang="en-US" baseline="0" dirty="0" smtClean="0"/>
              <a:t>The figure on the right shows the average buffer utilization in the format of heat map. The case is uniform random traffic for an 8 by 8 mesh with a low injection rate. </a:t>
            </a:r>
          </a:p>
          <a:p>
            <a:r>
              <a:rPr lang="en-US" baseline="0" dirty="0" smtClean="0"/>
              <a:t>The values in the routers represent the average buffer utilization, and the unit is buffers per cycle.</a:t>
            </a:r>
          </a:p>
          <a:p>
            <a:r>
              <a:rPr lang="en-US" baseline="0" dirty="0" smtClean="0"/>
              <a:t>The red color means higher buffer utilization, while the green color means lower occupancy. </a:t>
            </a:r>
          </a:p>
          <a:p>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5</a:t>
            </a:fld>
            <a:endParaRPr lang="en-US"/>
          </a:p>
        </p:txBody>
      </p:sp>
    </p:spTree>
    <p:extLst>
      <p:ext uri="{BB962C8B-B14F-4D97-AF65-F5344CB8AC3E}">
        <p14:creationId xmlns:p14="http://schemas.microsoft.com/office/powerpoint/2010/main" val="2132692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we are caring about is the utilization status for different injection rates. </a:t>
            </a:r>
          </a:p>
          <a:p>
            <a:r>
              <a:rPr lang="en-US" baseline="0" dirty="0" smtClean="0"/>
              <a:t>Here is the relationship between the injection rate and the latency, and we selected the low, medium, and high injection rates for each traffic patterns to execute the experiments.</a:t>
            </a:r>
          </a:p>
          <a:p>
            <a:r>
              <a:rPr lang="en-US" baseline="0" dirty="0" smtClean="0"/>
              <a:t>And the high injection rate is the point beyond the saturation point.</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6</a:t>
            </a:fld>
            <a:endParaRPr lang="en-US"/>
          </a:p>
        </p:txBody>
      </p:sp>
    </p:spTree>
    <p:extLst>
      <p:ext uri="{BB962C8B-B14F-4D97-AF65-F5344CB8AC3E}">
        <p14:creationId xmlns:p14="http://schemas.microsoft.com/office/powerpoint/2010/main" val="703486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this feature, first we are simulating the uniform random, tornado, and bit complement traffic. </a:t>
            </a:r>
          </a:p>
          <a:p>
            <a:r>
              <a:rPr lang="en-US" baseline="0" dirty="0" smtClean="0"/>
              <a:t>Here I only show the results of uniform random traffic. </a:t>
            </a:r>
          </a:p>
          <a:p>
            <a:r>
              <a:rPr lang="en-US" baseline="0" dirty="0" smtClean="0"/>
              <a:t>The injection rates are got from the previous slide. </a:t>
            </a:r>
          </a:p>
          <a:p>
            <a:r>
              <a:rPr lang="en-US" baseline="0" dirty="0" smtClean="0"/>
              <a:t>The left figure has the low injection rate, while the figure on the right is at the injection rate beyond saturation. </a:t>
            </a:r>
          </a:p>
          <a:p>
            <a:r>
              <a:rPr lang="en-US" baseline="0" dirty="0" smtClean="0"/>
              <a:t>We can see that for low and medium injection rate, the relative buffer utilization is similar to each other. </a:t>
            </a:r>
          </a:p>
          <a:p>
            <a:r>
              <a:rPr lang="en-US" baseline="0" dirty="0" smtClean="0"/>
              <a:t>However, the utilization of center routers for medium injection rate is approximately 32 times as in low injection rate. </a:t>
            </a:r>
          </a:p>
          <a:p>
            <a:r>
              <a:rPr lang="en-US" baseline="0" dirty="0" smtClean="0"/>
              <a:t>And for the high injection rate, the center routers have about 16 buffers, which is 100 times as in low injection rate. </a:t>
            </a:r>
          </a:p>
          <a:p>
            <a:r>
              <a:rPr lang="en-US" baseline="0" dirty="0" smtClean="0"/>
              <a:t>Besides, as we can see, the buffer utilization beyond saturation point is not distributed as the lower injection rates, the buffer utilization concentrates more on the center routers.</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7</a:t>
            </a:fld>
            <a:endParaRPr lang="en-US"/>
          </a:p>
        </p:txBody>
      </p:sp>
    </p:spTree>
    <p:extLst>
      <p:ext uri="{BB962C8B-B14F-4D97-AF65-F5344CB8AC3E}">
        <p14:creationId xmlns:p14="http://schemas.microsoft.com/office/powerpoint/2010/main" val="1430695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brief</a:t>
            </a:r>
            <a:r>
              <a:rPr lang="en-US" baseline="0" dirty="0" smtClean="0"/>
              <a:t> summary for this implementation: </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8</a:t>
            </a:fld>
            <a:endParaRPr lang="en-US"/>
          </a:p>
        </p:txBody>
      </p:sp>
    </p:spTree>
    <p:extLst>
      <p:ext uri="{BB962C8B-B14F-4D97-AF65-F5344CB8AC3E}">
        <p14:creationId xmlns:p14="http://schemas.microsoft.com/office/powerpoint/2010/main" val="254467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work</a:t>
            </a:r>
            <a:r>
              <a:rPr lang="en-US" baseline="0" dirty="0" smtClean="0"/>
              <a:t> is to implement hot spot traffic on gem5. </a:t>
            </a:r>
          </a:p>
          <a:p>
            <a:r>
              <a:rPr lang="en-US" baseline="0" dirty="0" smtClean="0"/>
              <a:t>The characteristics of a traffic pattern are affected by many factors, and one of the factors is the destination distribution, which depends on the network topology and the tasks mapping onto the cores for different applications. </a:t>
            </a:r>
          </a:p>
          <a:p>
            <a:r>
              <a:rPr lang="en-US" baseline="0" dirty="0" smtClean="0"/>
              <a:t>In reality, the traffic is not possible to be evenly distributed, instead, some extreme cases may result in hot spot traffic which has some nodes with more message requests than the rest, leading to more congestions. </a:t>
            </a:r>
          </a:p>
          <a:p>
            <a:r>
              <a:rPr lang="en-US" baseline="0" dirty="0" smtClean="0"/>
              <a:t>In this project, the corner routers are chosen to be the hot spots because it is known that the mesh topology has more traffic passing through the center routers and selecting the corners is easier for us to observe the scenario.</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9</a:t>
            </a:fld>
            <a:endParaRPr lang="en-US"/>
          </a:p>
        </p:txBody>
      </p:sp>
    </p:spTree>
    <p:extLst>
      <p:ext uri="{BB962C8B-B14F-4D97-AF65-F5344CB8AC3E}">
        <p14:creationId xmlns:p14="http://schemas.microsoft.com/office/powerpoint/2010/main" val="1314051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rule</a:t>
            </a:r>
            <a:r>
              <a:rPr lang="en-US" baseline="0" dirty="0" smtClean="0"/>
              <a:t> I implement the hot spot traffic: </a:t>
            </a:r>
          </a:p>
          <a:p>
            <a:r>
              <a:rPr lang="en-US" baseline="0" dirty="0" smtClean="0"/>
              <a:t>At the traffic generation time, the source node will generate a random number Rx, and if Rx is greater than a predefined threshold </a:t>
            </a:r>
          </a:p>
          <a:p>
            <a:r>
              <a:rPr lang="en-US" baseline="0" dirty="0" smtClean="0"/>
              <a:t>The destination node is determined by the random number Rx and a threshold </a:t>
            </a:r>
            <a:r>
              <a:rPr lang="en-US" baseline="0" dirty="0" err="1" smtClean="0"/>
              <a:t>Rth</a:t>
            </a:r>
            <a:r>
              <a:rPr lang="en-US" baseline="0" dirty="0" smtClean="0"/>
              <a:t>, if Rx is greater than </a:t>
            </a:r>
            <a:r>
              <a:rPr lang="en-US" baseline="0" dirty="0" err="1" smtClean="0"/>
              <a:t>Rth</a:t>
            </a:r>
            <a:r>
              <a:rPr lang="en-US" baseline="0" dirty="0" smtClean="0"/>
              <a:t>, the destination node will be chosen from one of the hot spots randomly,</a:t>
            </a:r>
          </a:p>
          <a:p>
            <a:r>
              <a:rPr lang="en-US" baseline="0" dirty="0" smtClean="0"/>
              <a:t>otherwise it is just like the uniform random traffic. </a:t>
            </a:r>
            <a:endParaRPr lang="en-US" dirty="0"/>
          </a:p>
        </p:txBody>
      </p:sp>
      <p:sp>
        <p:nvSpPr>
          <p:cNvPr id="4" name="Slide Number Placeholder 3"/>
          <p:cNvSpPr>
            <a:spLocks noGrp="1"/>
          </p:cNvSpPr>
          <p:nvPr>
            <p:ph type="sldNum" sz="quarter" idx="10"/>
          </p:nvPr>
        </p:nvSpPr>
        <p:spPr/>
        <p:txBody>
          <a:bodyPr/>
          <a:lstStyle/>
          <a:p>
            <a:fld id="{3B4D0036-A738-DE40-8985-119F5857569C}" type="slidenum">
              <a:rPr lang="en-US" smtClean="0"/>
              <a:t>10</a:t>
            </a:fld>
            <a:endParaRPr lang="en-US"/>
          </a:p>
        </p:txBody>
      </p:sp>
    </p:spTree>
    <p:extLst>
      <p:ext uri="{BB962C8B-B14F-4D97-AF65-F5344CB8AC3E}">
        <p14:creationId xmlns:p14="http://schemas.microsoft.com/office/powerpoint/2010/main" val="2959183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1DCC196-E1D8-9E43-8FAC-0A6922EDB603}" type="datetimeFigureOut">
              <a:rPr lang="en-US" smtClean="0"/>
              <a:t>5/3/16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1FE05-BEC9-F14B-96D7-46D98ED8334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81DCC196-E1D8-9E43-8FAC-0A6922EDB603}" type="datetimeFigureOut">
              <a:rPr lang="en-US" smtClean="0"/>
              <a:t>5/3/16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1FE05-BEC9-F14B-96D7-46D98ED8334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1DCC196-E1D8-9E43-8FAC-0A6922EDB603}" type="datetimeFigureOut">
              <a:rPr lang="en-US" smtClean="0"/>
              <a:t>5/3/16</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81DCC196-E1D8-9E43-8FAC-0A6922EDB603}" type="datetimeFigureOut">
              <a:rPr lang="en-US" smtClean="0"/>
              <a:t>5/3/16</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81DCC196-E1D8-9E43-8FAC-0A6922EDB603}" type="datetimeFigureOut">
              <a:rPr lang="en-US" smtClean="0"/>
              <a:t>5/3/16</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1DCC196-E1D8-9E43-8FAC-0A6922EDB603}" type="datetimeFigureOut">
              <a:rPr lang="en-US" smtClean="0"/>
              <a:t>5/3/16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1FE05-BEC9-F14B-96D7-46D98ED8334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1DCC196-E1D8-9E43-8FAC-0A6922EDB603}" type="datetimeFigureOut">
              <a:rPr lang="en-US" smtClean="0"/>
              <a:t>5/3/16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1FE05-BEC9-F14B-96D7-46D98ED8334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1DCC196-E1D8-9E43-8FAC-0A6922EDB603}" type="datetimeFigureOut">
              <a:rPr lang="en-US" smtClean="0"/>
              <a:t>5/3/16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1FE05-BEC9-F14B-96D7-46D98ED8334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1DCC196-E1D8-9E43-8FAC-0A6922EDB603}" type="datetimeFigureOut">
              <a:rPr lang="en-US" smtClean="0"/>
              <a:t>5/3/16</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DCC196-E1D8-9E43-8FAC-0A6922EDB603}" type="datetimeFigureOut">
              <a:rPr lang="en-US" smtClean="0"/>
              <a:t>5/3/16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1FE05-BEC9-F14B-96D7-46D98ED8334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81DCC196-E1D8-9E43-8FAC-0A6922EDB603}" type="datetimeFigureOut">
              <a:rPr lang="en-US" smtClean="0"/>
              <a:t>5/3/16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1FE05-BEC9-F14B-96D7-46D98ED8334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81DCC196-E1D8-9E43-8FAC-0A6922EDB603}" type="datetimeFigureOut">
              <a:rPr lang="en-US" smtClean="0"/>
              <a:t>5/3/16</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5781FE05-BEC9-F14B-96D7-46D98ED83348}"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1DCC196-E1D8-9E43-8FAC-0A6922EDB603}" type="datetimeFigureOut">
              <a:rPr lang="en-US" smtClean="0"/>
              <a:t>5/3/16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1FE05-BEC9-F14B-96D7-46D98ED8334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CC196-E1D8-9E43-8FAC-0A6922EDB603}" type="datetimeFigureOut">
              <a:rPr lang="en-US" smtClean="0"/>
              <a:t>5/3/16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1FE05-BEC9-F14B-96D7-46D98ED8334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81DCC196-E1D8-9E43-8FAC-0A6922EDB603}" type="datetimeFigureOut">
              <a:rPr lang="en-US" smtClean="0"/>
              <a:t>5/3/16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1FE05-BEC9-F14B-96D7-46D98ED8334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81DCC196-E1D8-9E43-8FAC-0A6922EDB603}" type="datetimeFigureOut">
              <a:rPr lang="en-US" smtClean="0"/>
              <a:t>5/3/16</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5781FE05-BEC9-F14B-96D7-46D98ED83348}"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emf"/><Relationship Id="rId5"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8"/>
            <a:ext cx="8915400" cy="1902069"/>
          </a:xfrm>
        </p:spPr>
        <p:txBody>
          <a:bodyPr>
            <a:normAutofit/>
          </a:bodyPr>
          <a:lstStyle/>
          <a:p>
            <a:r>
              <a:rPr lang="en-US" b="1" dirty="0" smtClean="0"/>
              <a:t>Heterogeneous Architecture Design for Mesh</a:t>
            </a:r>
            <a:endParaRPr lang="en-US" b="1" dirty="0"/>
          </a:p>
        </p:txBody>
      </p:sp>
      <p:sp>
        <p:nvSpPr>
          <p:cNvPr id="3" name="Subtitle 2"/>
          <p:cNvSpPr>
            <a:spLocks noGrp="1"/>
          </p:cNvSpPr>
          <p:nvPr>
            <p:ph type="subTitle" idx="1"/>
          </p:nvPr>
        </p:nvSpPr>
        <p:spPr>
          <a:xfrm>
            <a:off x="914400" y="4059387"/>
            <a:ext cx="8001000" cy="2798613"/>
          </a:xfrm>
        </p:spPr>
        <p:txBody>
          <a:bodyPr/>
          <a:lstStyle/>
          <a:p>
            <a:r>
              <a:rPr lang="en-US" dirty="0" smtClean="0"/>
              <a:t>ECE 8823 – Interconnection Networks Final </a:t>
            </a:r>
            <a:r>
              <a:rPr lang="en-US" dirty="0" err="1" smtClean="0"/>
              <a:t>Presentaion</a:t>
            </a:r>
            <a:endParaRPr lang="en-US" dirty="0" smtClean="0"/>
          </a:p>
          <a:p>
            <a:endParaRPr lang="en-US" dirty="0" smtClean="0"/>
          </a:p>
          <a:p>
            <a:pPr algn="ctr"/>
            <a:r>
              <a:rPr lang="en-US" dirty="0" smtClean="0"/>
              <a:t>Presented by: Wan-Chen Yeh</a:t>
            </a:r>
          </a:p>
          <a:p>
            <a:pPr algn="ctr"/>
            <a:r>
              <a:rPr lang="en-US" dirty="0" smtClean="0"/>
              <a:t>Instructor</a:t>
            </a:r>
            <a:r>
              <a:rPr lang="en-US" dirty="0"/>
              <a:t>: </a:t>
            </a:r>
            <a:r>
              <a:rPr lang="en-US" dirty="0" smtClean="0"/>
              <a:t>Dr. </a:t>
            </a:r>
            <a:r>
              <a:rPr lang="en-US" dirty="0" err="1" smtClean="0"/>
              <a:t>Tushar</a:t>
            </a:r>
            <a:r>
              <a:rPr lang="en-US" dirty="0" smtClean="0"/>
              <a:t> </a:t>
            </a:r>
            <a:r>
              <a:rPr lang="en-US" dirty="0"/>
              <a:t>Krishna</a:t>
            </a:r>
          </a:p>
        </p:txBody>
      </p:sp>
    </p:spTree>
    <p:extLst>
      <p:ext uri="{BB962C8B-B14F-4D97-AF65-F5344CB8AC3E}">
        <p14:creationId xmlns:p14="http://schemas.microsoft.com/office/powerpoint/2010/main" val="86300280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 Spot Traffic - </a:t>
            </a:r>
            <a:r>
              <a:rPr lang="en-US" dirty="0" smtClean="0"/>
              <a:t>2</a:t>
            </a:r>
            <a:endParaRPr lang="en-US" dirty="0"/>
          </a:p>
        </p:txBody>
      </p:sp>
      <p:sp>
        <p:nvSpPr>
          <p:cNvPr id="3" name="Content Placeholder 2"/>
          <p:cNvSpPr>
            <a:spLocks noGrp="1"/>
          </p:cNvSpPr>
          <p:nvPr>
            <p:ph idx="1"/>
          </p:nvPr>
        </p:nvSpPr>
        <p:spPr/>
        <p:txBody>
          <a:bodyPr/>
          <a:lstStyle/>
          <a:p>
            <a:pPr marL="0"/>
            <a:r>
              <a:rPr lang="en-US" dirty="0"/>
              <a:t>The destination node </a:t>
            </a:r>
            <a:r>
              <a:rPr lang="en-US" dirty="0" err="1"/>
              <a:t>N</a:t>
            </a:r>
            <a:r>
              <a:rPr lang="en-US" baseline="-25000" dirty="0" err="1"/>
              <a:t>d</a:t>
            </a:r>
            <a:r>
              <a:rPr lang="en-US" baseline="-25000" dirty="0"/>
              <a:t> </a:t>
            </a:r>
            <a:r>
              <a:rPr lang="en-US" dirty="0"/>
              <a:t>is </a:t>
            </a:r>
            <a:r>
              <a:rPr lang="en-US" dirty="0" smtClean="0"/>
              <a:t>determined as follows:</a:t>
            </a:r>
          </a:p>
          <a:p>
            <a:pPr marL="692150" lvl="2"/>
            <a:endParaRPr lang="en-US" dirty="0"/>
          </a:p>
          <a:p>
            <a:pPr marL="692150" lvl="2"/>
            <a:endParaRPr lang="en-US" dirty="0" smtClean="0"/>
          </a:p>
          <a:p>
            <a:pPr marL="692150" lvl="2"/>
            <a:endParaRPr lang="en-US" dirty="0" smtClean="0"/>
          </a:p>
          <a:p>
            <a:pPr marL="692150" lvl="2"/>
            <a:endParaRPr lang="en-US" dirty="0"/>
          </a:p>
          <a:p>
            <a:pPr marL="342900" lvl="1"/>
            <a:r>
              <a:rPr lang="en-US" dirty="0" smtClean="0"/>
              <a:t>The hot spot selection is performed randomly.</a:t>
            </a:r>
            <a:endParaRPr lang="en-US" dirty="0"/>
          </a:p>
        </p:txBody>
      </p:sp>
      <p:pic>
        <p:nvPicPr>
          <p:cNvPr id="4" name="Picture 3"/>
          <p:cNvPicPr>
            <a:picLocks noChangeAspect="1"/>
          </p:cNvPicPr>
          <p:nvPr/>
        </p:nvPicPr>
        <p:blipFill>
          <a:blip r:embed="rId3"/>
          <a:stretch>
            <a:fillRect/>
          </a:stretch>
        </p:blipFill>
        <p:spPr>
          <a:xfrm>
            <a:off x="2119947" y="3165343"/>
            <a:ext cx="4280094" cy="753782"/>
          </a:xfrm>
          <a:prstGeom prst="rect">
            <a:avLst/>
          </a:prstGeom>
        </p:spPr>
      </p:pic>
      <p:sp>
        <p:nvSpPr>
          <p:cNvPr id="5" name="Oval 4"/>
          <p:cNvSpPr/>
          <p:nvPr/>
        </p:nvSpPr>
        <p:spPr>
          <a:xfrm>
            <a:off x="5603144" y="3090630"/>
            <a:ext cx="547862" cy="508030"/>
          </a:xfrm>
          <a:prstGeom prst="ellipse">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TextBox 5"/>
          <p:cNvSpPr txBox="1"/>
          <p:nvPr/>
        </p:nvSpPr>
        <p:spPr>
          <a:xfrm>
            <a:off x="6269291" y="3090630"/>
            <a:ext cx="2246090" cy="307777"/>
          </a:xfrm>
          <a:prstGeom prst="rect">
            <a:avLst/>
          </a:prstGeom>
          <a:noFill/>
          <a:ln>
            <a:solidFill>
              <a:schemeClr val="accent4"/>
            </a:solidFill>
          </a:ln>
        </p:spPr>
        <p:txBody>
          <a:bodyPr wrap="none" rtlCol="0">
            <a:spAutoFit/>
          </a:bodyPr>
          <a:lstStyle/>
          <a:p>
            <a:r>
              <a:rPr lang="en-US" sz="1400" dirty="0" smtClean="0">
                <a:solidFill>
                  <a:schemeClr val="tx1">
                    <a:lumMod val="50000"/>
                    <a:lumOff val="50000"/>
                  </a:schemeClr>
                </a:solidFill>
              </a:rPr>
              <a:t>A pre-defined threshold</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116460395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 Spot Traffic - </a:t>
            </a:r>
            <a:r>
              <a:rPr lang="en-US" dirty="0" smtClean="0"/>
              <a:t>3</a:t>
            </a:r>
            <a:endParaRPr lang="en-US" dirty="0"/>
          </a:p>
        </p:txBody>
      </p:sp>
      <p:pic>
        <p:nvPicPr>
          <p:cNvPr id="4" name="Picture 3" descr="HotSpo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39" y="4297667"/>
            <a:ext cx="7458391" cy="2255178"/>
          </a:xfrm>
          <a:prstGeom prst="rect">
            <a:avLst/>
          </a:prstGeom>
        </p:spPr>
      </p:pic>
      <p:pic>
        <p:nvPicPr>
          <p:cNvPr id="5" name="Picture 4" descr="saturation_tabl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1829" y="2453067"/>
            <a:ext cx="3606800" cy="1600200"/>
          </a:xfrm>
          <a:prstGeom prst="rect">
            <a:avLst/>
          </a:prstGeom>
        </p:spPr>
      </p:pic>
      <p:sp>
        <p:nvSpPr>
          <p:cNvPr id="6" name="Rectangle 5"/>
          <p:cNvSpPr/>
          <p:nvPr/>
        </p:nvSpPr>
        <p:spPr>
          <a:xfrm>
            <a:off x="5071829" y="3729512"/>
            <a:ext cx="3606800" cy="323755"/>
          </a:xfrm>
          <a:prstGeom prst="rect">
            <a:avLst/>
          </a:prstGeom>
          <a:noFill/>
          <a:ln w="76200" cmpd="sng">
            <a:solidFill>
              <a:schemeClr val="accent5">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Content Placeholder 2"/>
          <p:cNvSpPr>
            <a:spLocks noGrp="1"/>
          </p:cNvSpPr>
          <p:nvPr>
            <p:ph idx="1"/>
          </p:nvPr>
        </p:nvSpPr>
        <p:spPr>
          <a:xfrm>
            <a:off x="684827" y="2292595"/>
            <a:ext cx="4113071" cy="1966026"/>
          </a:xfrm>
        </p:spPr>
        <p:txBody>
          <a:bodyPr/>
          <a:lstStyle/>
          <a:p>
            <a:r>
              <a:rPr lang="en-US" dirty="0" smtClean="0"/>
              <a:t>The saturation point for hot spot traffic is much lower than other traffic patterns.</a:t>
            </a:r>
          </a:p>
          <a:p>
            <a:r>
              <a:rPr lang="en-US" dirty="0" smtClean="0"/>
              <a:t>The routing algorithm affects buffer utilization very much.</a:t>
            </a:r>
            <a:endParaRPr lang="en-US" dirty="0"/>
          </a:p>
        </p:txBody>
      </p:sp>
    </p:spTree>
    <p:extLst>
      <p:ext uri="{BB962C8B-B14F-4D97-AF65-F5344CB8AC3E}">
        <p14:creationId xmlns:p14="http://schemas.microsoft.com/office/powerpoint/2010/main" val="5405856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 Spot Traffic - </a:t>
            </a:r>
            <a:r>
              <a:rPr lang="en-US" dirty="0" smtClean="0"/>
              <a:t>4</a:t>
            </a:r>
            <a:endParaRPr lang="en-US" dirty="0"/>
          </a:p>
        </p:txBody>
      </p:sp>
      <p:sp>
        <p:nvSpPr>
          <p:cNvPr id="3" name="Content Placeholder 2"/>
          <p:cNvSpPr>
            <a:spLocks noGrp="1"/>
          </p:cNvSpPr>
          <p:nvPr>
            <p:ph idx="1"/>
          </p:nvPr>
        </p:nvSpPr>
        <p:spPr/>
        <p:txBody>
          <a:bodyPr/>
          <a:lstStyle/>
          <a:p>
            <a:pPr>
              <a:lnSpc>
                <a:spcPct val="120000"/>
              </a:lnSpc>
            </a:pPr>
            <a:r>
              <a:rPr lang="en-US" dirty="0"/>
              <a:t>Brief </a:t>
            </a:r>
            <a:r>
              <a:rPr lang="en-US" dirty="0" smtClean="0"/>
              <a:t>summary</a:t>
            </a:r>
          </a:p>
          <a:p>
            <a:pPr lvl="1">
              <a:lnSpc>
                <a:spcPct val="120000"/>
              </a:lnSpc>
            </a:pPr>
            <a:r>
              <a:rPr lang="en-US" dirty="0" smtClean="0"/>
              <a:t>The hot spot traffic which has never been implemented on gem5 is completed. </a:t>
            </a:r>
          </a:p>
          <a:p>
            <a:pPr lvl="1">
              <a:lnSpc>
                <a:spcPct val="120000"/>
              </a:lnSpc>
            </a:pPr>
            <a:r>
              <a:rPr lang="en-US" dirty="0" smtClean="0"/>
              <a:t>This project demonstrated one of the possible hot spot cases. The location of hot spot and the probability of selection can be changed based on the </a:t>
            </a:r>
            <a:r>
              <a:rPr lang="en-US" b="1" dirty="0" smtClean="0"/>
              <a:t>application requirements</a:t>
            </a:r>
            <a:r>
              <a:rPr lang="en-US" dirty="0" smtClean="0"/>
              <a:t>.</a:t>
            </a:r>
          </a:p>
          <a:p>
            <a:pPr lvl="1">
              <a:lnSpc>
                <a:spcPct val="120000"/>
              </a:lnSpc>
            </a:pPr>
            <a:r>
              <a:rPr lang="en-US" dirty="0" smtClean="0"/>
              <a:t>With the buffer utilization information of hot spot, the </a:t>
            </a:r>
            <a:r>
              <a:rPr lang="en-US" b="1" dirty="0" smtClean="0"/>
              <a:t>optimization</a:t>
            </a:r>
            <a:r>
              <a:rPr lang="en-US" dirty="0" smtClean="0"/>
              <a:t> for routing algorithm is possible</a:t>
            </a:r>
          </a:p>
        </p:txBody>
      </p:sp>
    </p:spTree>
    <p:extLst>
      <p:ext uri="{BB962C8B-B14F-4D97-AF65-F5344CB8AC3E}">
        <p14:creationId xmlns:p14="http://schemas.microsoft.com/office/powerpoint/2010/main" val="415173822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Injection Rates - 1</a:t>
            </a:r>
            <a:endParaRPr lang="en-US" dirty="0"/>
          </a:p>
        </p:txBody>
      </p:sp>
      <p:sp>
        <p:nvSpPr>
          <p:cNvPr id="3" name="Content Placeholder 2"/>
          <p:cNvSpPr>
            <a:spLocks noGrp="1"/>
          </p:cNvSpPr>
          <p:nvPr>
            <p:ph idx="1"/>
          </p:nvPr>
        </p:nvSpPr>
        <p:spPr>
          <a:xfrm>
            <a:off x="591465" y="2707630"/>
            <a:ext cx="3828783" cy="3670767"/>
          </a:xfrm>
        </p:spPr>
        <p:txBody>
          <a:bodyPr/>
          <a:lstStyle/>
          <a:p>
            <a:r>
              <a:rPr lang="en-US" dirty="0" smtClean="0"/>
              <a:t>In gem5, the injection rate for each </a:t>
            </a:r>
            <a:r>
              <a:rPr lang="en-US" dirty="0" err="1" smtClean="0"/>
              <a:t>NoC</a:t>
            </a:r>
            <a:r>
              <a:rPr lang="en-US" dirty="0" smtClean="0"/>
              <a:t> is the same for all the routers.</a:t>
            </a:r>
          </a:p>
          <a:p>
            <a:r>
              <a:rPr lang="en-US" dirty="0" smtClean="0"/>
              <a:t>In reality, it is possible that the injection rates are different</a:t>
            </a:r>
          </a:p>
          <a:p>
            <a:r>
              <a:rPr lang="en-US" dirty="0" smtClean="0"/>
              <a:t>In this project, the injection rates are different for the </a:t>
            </a:r>
            <a:r>
              <a:rPr lang="en-US" dirty="0" smtClean="0"/>
              <a:t>four quadrants</a:t>
            </a:r>
            <a:r>
              <a:rPr lang="en-US" dirty="0" smtClean="0"/>
              <a:t>.</a:t>
            </a:r>
          </a:p>
        </p:txBody>
      </p:sp>
      <p:pic>
        <p:nvPicPr>
          <p:cNvPr id="4" name="Picture 3" descr="mul_inj_fig.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250" y="2953289"/>
            <a:ext cx="4427759" cy="2777599"/>
          </a:xfrm>
          <a:prstGeom prst="rect">
            <a:avLst/>
          </a:prstGeom>
        </p:spPr>
      </p:pic>
    </p:spTree>
    <p:extLst>
      <p:ext uri="{BB962C8B-B14F-4D97-AF65-F5344CB8AC3E}">
        <p14:creationId xmlns:p14="http://schemas.microsoft.com/office/powerpoint/2010/main" val="383082608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Injection Rates - </a:t>
            </a:r>
            <a:r>
              <a:rPr lang="en-US" dirty="0" smtClean="0"/>
              <a:t>2</a:t>
            </a:r>
            <a:endParaRPr lang="en-US" dirty="0"/>
          </a:p>
        </p:txBody>
      </p:sp>
      <p:pic>
        <p:nvPicPr>
          <p:cNvPr id="4" name="Picture 3" descr="Multi_inj.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98" y="4052568"/>
            <a:ext cx="8466955" cy="2526990"/>
          </a:xfrm>
          <a:prstGeom prst="rect">
            <a:avLst/>
          </a:prstGeom>
        </p:spPr>
      </p:pic>
      <p:sp>
        <p:nvSpPr>
          <p:cNvPr id="7" name="Content Placeholder 2"/>
          <p:cNvSpPr>
            <a:spLocks noGrp="1"/>
          </p:cNvSpPr>
          <p:nvPr>
            <p:ph idx="1"/>
          </p:nvPr>
        </p:nvSpPr>
        <p:spPr>
          <a:xfrm>
            <a:off x="1027264" y="2209546"/>
            <a:ext cx="7610476" cy="3670767"/>
          </a:xfrm>
        </p:spPr>
        <p:txBody>
          <a:bodyPr/>
          <a:lstStyle/>
          <a:p>
            <a:pPr>
              <a:lnSpc>
                <a:spcPct val="120000"/>
              </a:lnSpc>
            </a:pPr>
            <a:r>
              <a:rPr lang="en-US" dirty="0" smtClean="0"/>
              <a:t>The experiments are executed for low, medium, and high injection rates, with uniform random traffic</a:t>
            </a:r>
          </a:p>
          <a:p>
            <a:pPr>
              <a:lnSpc>
                <a:spcPct val="120000"/>
              </a:lnSpc>
            </a:pPr>
            <a:r>
              <a:rPr lang="en-US" dirty="0" smtClean="0"/>
              <a:t>The high injection rates make the boundaries </a:t>
            </a:r>
            <a:r>
              <a:rPr lang="en-US" dirty="0" smtClean="0"/>
              <a:t>between the </a:t>
            </a:r>
            <a:r>
              <a:rPr lang="en-US" dirty="0" smtClean="0"/>
              <a:t>quadrants obscure</a:t>
            </a:r>
          </a:p>
        </p:txBody>
      </p:sp>
    </p:spTree>
    <p:extLst>
      <p:ext uri="{BB962C8B-B14F-4D97-AF65-F5344CB8AC3E}">
        <p14:creationId xmlns:p14="http://schemas.microsoft.com/office/powerpoint/2010/main" val="122895942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Diagonals with 2x bandwidth - 1</a:t>
            </a:r>
            <a:endParaRPr lang="en-US" dirty="0"/>
          </a:p>
        </p:txBody>
      </p:sp>
      <p:sp>
        <p:nvSpPr>
          <p:cNvPr id="4" name="Rectangle 3"/>
          <p:cNvSpPr/>
          <p:nvPr/>
        </p:nvSpPr>
        <p:spPr>
          <a:xfrm>
            <a:off x="866519" y="6339949"/>
            <a:ext cx="8235437" cy="430887"/>
          </a:xfrm>
          <a:prstGeom prst="rect">
            <a:avLst/>
          </a:prstGeom>
        </p:spPr>
        <p:txBody>
          <a:bodyPr wrap="square">
            <a:spAutoFit/>
          </a:bodyPr>
          <a:lstStyle/>
          <a:p>
            <a:r>
              <a:rPr lang="en-US" sz="1100" dirty="0" smtClean="0">
                <a:solidFill>
                  <a:srgbClr val="7F7F7F"/>
                </a:solidFill>
              </a:rPr>
              <a:t>[1] A. K. Mishra, N. </a:t>
            </a:r>
            <a:r>
              <a:rPr lang="en-US" sz="1100" dirty="0" err="1" smtClean="0">
                <a:solidFill>
                  <a:srgbClr val="7F7F7F"/>
                </a:solidFill>
              </a:rPr>
              <a:t>Vijaykrishnan</a:t>
            </a:r>
            <a:r>
              <a:rPr lang="en-US" sz="1100" dirty="0" smtClean="0">
                <a:solidFill>
                  <a:srgbClr val="7F7F7F"/>
                </a:solidFill>
              </a:rPr>
              <a:t> and C. R. Das, "A case for heterogeneous on-chip interconnects for CMPs,” </a:t>
            </a:r>
            <a:r>
              <a:rPr lang="en-US" sz="1100" i="1" dirty="0" smtClean="0">
                <a:solidFill>
                  <a:srgbClr val="7F7F7F"/>
                </a:solidFill>
              </a:rPr>
              <a:t>Computer Architecture (ISCA)</a:t>
            </a:r>
            <a:r>
              <a:rPr lang="en-US" sz="1100" dirty="0" smtClean="0">
                <a:solidFill>
                  <a:srgbClr val="7F7F7F"/>
                </a:solidFill>
              </a:rPr>
              <a:t>, 2011 38th Annual International Symposium on, San Jose, CA, 2011, pp. 389-399.</a:t>
            </a:r>
            <a:endParaRPr lang="en-US" sz="1100" dirty="0">
              <a:solidFill>
                <a:srgbClr val="7F7F7F"/>
              </a:solidFill>
            </a:endParaRPr>
          </a:p>
        </p:txBody>
      </p:sp>
      <p:pic>
        <p:nvPicPr>
          <p:cNvPr id="5" name="Picture 4" descr="diag_fig.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655" y="2391099"/>
            <a:ext cx="3760866" cy="3882746"/>
          </a:xfrm>
          <a:prstGeom prst="rect">
            <a:avLst/>
          </a:prstGeom>
        </p:spPr>
      </p:pic>
      <p:sp>
        <p:nvSpPr>
          <p:cNvPr id="6" name="Content Placeholder 2"/>
          <p:cNvSpPr>
            <a:spLocks noGrp="1"/>
          </p:cNvSpPr>
          <p:nvPr>
            <p:ph idx="1"/>
          </p:nvPr>
        </p:nvSpPr>
        <p:spPr>
          <a:xfrm>
            <a:off x="435799" y="2366488"/>
            <a:ext cx="4259503" cy="3670767"/>
          </a:xfrm>
        </p:spPr>
        <p:txBody>
          <a:bodyPr/>
          <a:lstStyle/>
          <a:p>
            <a:pPr>
              <a:lnSpc>
                <a:spcPct val="120000"/>
              </a:lnSpc>
            </a:pPr>
            <a:r>
              <a:rPr lang="en-US" dirty="0" smtClean="0"/>
              <a:t>Previous work </a:t>
            </a:r>
            <a:r>
              <a:rPr lang="en-US" baseline="30000" dirty="0" smtClean="0"/>
              <a:t>[1] </a:t>
            </a:r>
            <a:r>
              <a:rPr lang="en-US" dirty="0" smtClean="0"/>
              <a:t>has shown that the diagonal nodes with more buffers and higher bandwidth can improve the performance</a:t>
            </a:r>
          </a:p>
          <a:p>
            <a:pPr>
              <a:lnSpc>
                <a:spcPct val="120000"/>
              </a:lnSpc>
            </a:pPr>
            <a:r>
              <a:rPr lang="en-US" dirty="0" smtClean="0"/>
              <a:t>In this project, only the link redistribution is implemented to verify the correctness</a:t>
            </a:r>
          </a:p>
        </p:txBody>
      </p:sp>
    </p:spTree>
    <p:extLst>
      <p:ext uri="{BB962C8B-B14F-4D97-AF65-F5344CB8AC3E}">
        <p14:creationId xmlns:p14="http://schemas.microsoft.com/office/powerpoint/2010/main" val="397639567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Diagonals with 2x bandwidth - </a:t>
            </a:r>
            <a:r>
              <a:rPr lang="en-US" dirty="0" smtClean="0"/>
              <a:t>2</a:t>
            </a:r>
            <a:endParaRPr lang="en-US" dirty="0"/>
          </a:p>
        </p:txBody>
      </p:sp>
      <p:sp>
        <p:nvSpPr>
          <p:cNvPr id="5" name="Content Placeholder 2"/>
          <p:cNvSpPr>
            <a:spLocks noGrp="1"/>
          </p:cNvSpPr>
          <p:nvPr>
            <p:ph idx="1"/>
          </p:nvPr>
        </p:nvSpPr>
        <p:spPr>
          <a:xfrm>
            <a:off x="877847" y="2340996"/>
            <a:ext cx="7610476" cy="3972223"/>
          </a:xfrm>
        </p:spPr>
        <p:txBody>
          <a:bodyPr/>
          <a:lstStyle/>
          <a:p>
            <a:pPr>
              <a:lnSpc>
                <a:spcPct val="120000"/>
              </a:lnSpc>
            </a:pPr>
            <a:r>
              <a:rPr lang="en-US" dirty="0" smtClean="0"/>
              <a:t>Implementation:</a:t>
            </a:r>
          </a:p>
          <a:p>
            <a:pPr lvl="1">
              <a:lnSpc>
                <a:spcPct val="140000"/>
              </a:lnSpc>
            </a:pPr>
            <a:r>
              <a:rPr lang="en-US" dirty="0" smtClean="0"/>
              <a:t>To </a:t>
            </a:r>
            <a:r>
              <a:rPr lang="en-US" dirty="0" smtClean="0"/>
              <a:t>model different bandwidths for the links, we choose to change the latency for each link. </a:t>
            </a:r>
          </a:p>
          <a:p>
            <a:pPr lvl="1">
              <a:lnSpc>
                <a:spcPct val="140000"/>
              </a:lnSpc>
            </a:pPr>
            <a:r>
              <a:rPr lang="en-US" dirty="0" smtClean="0"/>
              <a:t>For the links with 2x bandwidth, we modify the latency of the corresponding link to half of the default value.</a:t>
            </a:r>
          </a:p>
        </p:txBody>
      </p:sp>
    </p:spTree>
    <p:extLst>
      <p:ext uri="{BB962C8B-B14F-4D97-AF65-F5344CB8AC3E}">
        <p14:creationId xmlns:p14="http://schemas.microsoft.com/office/powerpoint/2010/main" val="142395088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Diagonals with 2x bandwidth - </a:t>
            </a:r>
            <a:r>
              <a:rPr lang="en-US" dirty="0" smtClean="0"/>
              <a:t>3</a:t>
            </a:r>
            <a:endParaRPr lang="en-US" dirty="0"/>
          </a:p>
        </p:txBody>
      </p:sp>
      <p:sp>
        <p:nvSpPr>
          <p:cNvPr id="3" name="Content Placeholder 2"/>
          <p:cNvSpPr>
            <a:spLocks noGrp="1"/>
          </p:cNvSpPr>
          <p:nvPr>
            <p:ph idx="1"/>
          </p:nvPr>
        </p:nvSpPr>
        <p:spPr>
          <a:xfrm>
            <a:off x="728430" y="2246903"/>
            <a:ext cx="7610476" cy="3670767"/>
          </a:xfrm>
        </p:spPr>
        <p:txBody>
          <a:bodyPr/>
          <a:lstStyle/>
          <a:p>
            <a:r>
              <a:rPr lang="en-US" dirty="0" smtClean="0"/>
              <a:t>The improvement of buffer utilization are calculated by:</a:t>
            </a:r>
          </a:p>
          <a:p>
            <a:pPr lvl="1"/>
            <a:endParaRPr lang="en-US" dirty="0" smtClean="0"/>
          </a:p>
          <a:p>
            <a:pPr marL="349250" lvl="1" indent="0">
              <a:buNone/>
            </a:pPr>
            <a:endParaRPr lang="en-US" dirty="0" smtClean="0"/>
          </a:p>
          <a:p>
            <a:pPr marL="349250" lvl="1" indent="0">
              <a:buNone/>
            </a:pPr>
            <a:endParaRPr lang="en-US" sz="800" dirty="0" smtClean="0"/>
          </a:p>
          <a:p>
            <a:pPr lvl="1"/>
            <a:r>
              <a:rPr lang="en-US" dirty="0" smtClean="0"/>
              <a:t>Green: utilization is greatly reduced due to higher </a:t>
            </a:r>
            <a:r>
              <a:rPr lang="en-US" dirty="0"/>
              <a:t>b</a:t>
            </a:r>
            <a:r>
              <a:rPr lang="en-US" dirty="0" smtClean="0"/>
              <a:t>andwidth links</a:t>
            </a:r>
          </a:p>
        </p:txBody>
      </p:sp>
      <p:pic>
        <p:nvPicPr>
          <p:cNvPr id="4" name="Picture 3" descr="diag_improv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07" y="4238652"/>
            <a:ext cx="8230378" cy="2489297"/>
          </a:xfrm>
          <a:prstGeom prst="rect">
            <a:avLst/>
          </a:prstGeom>
        </p:spPr>
      </p:pic>
      <p:pic>
        <p:nvPicPr>
          <p:cNvPr id="5" name="Picture 4"/>
          <p:cNvPicPr>
            <a:picLocks noChangeAspect="1"/>
          </p:cNvPicPr>
          <p:nvPr/>
        </p:nvPicPr>
        <p:blipFill>
          <a:blip r:embed="rId4"/>
          <a:stretch>
            <a:fillRect/>
          </a:stretch>
        </p:blipFill>
        <p:spPr>
          <a:xfrm>
            <a:off x="1964035" y="2773032"/>
            <a:ext cx="2689341" cy="678698"/>
          </a:xfrm>
          <a:prstGeom prst="rect">
            <a:avLst/>
          </a:prstGeom>
        </p:spPr>
      </p:pic>
      <p:pic>
        <p:nvPicPr>
          <p:cNvPr id="6" name="Picture 5"/>
          <p:cNvPicPr>
            <a:picLocks noChangeAspect="1"/>
          </p:cNvPicPr>
          <p:nvPr/>
        </p:nvPicPr>
        <p:blipFill>
          <a:blip r:embed="rId5"/>
          <a:stretch>
            <a:fillRect/>
          </a:stretch>
        </p:blipFill>
        <p:spPr>
          <a:xfrm>
            <a:off x="5017831" y="2993483"/>
            <a:ext cx="2739396" cy="240449"/>
          </a:xfrm>
          <a:prstGeom prst="rect">
            <a:avLst/>
          </a:prstGeom>
        </p:spPr>
      </p:pic>
    </p:spTree>
    <p:extLst>
      <p:ext uri="{BB962C8B-B14F-4D97-AF65-F5344CB8AC3E}">
        <p14:creationId xmlns:p14="http://schemas.microsoft.com/office/powerpoint/2010/main" val="221914134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Diagonals with 2x bandwidth - </a:t>
            </a:r>
            <a:r>
              <a:rPr lang="en-US" dirty="0" smtClean="0"/>
              <a:t>4</a:t>
            </a:r>
            <a:endParaRPr lang="en-US" dirty="0"/>
          </a:p>
        </p:txBody>
      </p:sp>
      <p:pic>
        <p:nvPicPr>
          <p:cNvPr id="4" name="Picture 3" descr="area.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90" y="2913282"/>
            <a:ext cx="4120023" cy="2685286"/>
          </a:xfrm>
          <a:prstGeom prst="rect">
            <a:avLst/>
          </a:prstGeom>
          <a:effectLst>
            <a:outerShdw blurRad="50800" dist="38100" dir="2700000" algn="tl" rotWithShape="0">
              <a:prstClr val="black">
                <a:alpha val="40000"/>
              </a:prstClr>
            </a:outerShdw>
          </a:effectLst>
        </p:spPr>
      </p:pic>
      <p:sp>
        <p:nvSpPr>
          <p:cNvPr id="7" name="Content Placeholder 2"/>
          <p:cNvSpPr>
            <a:spLocks noGrp="1"/>
          </p:cNvSpPr>
          <p:nvPr>
            <p:ph idx="1"/>
          </p:nvPr>
        </p:nvSpPr>
        <p:spPr>
          <a:xfrm>
            <a:off x="226022" y="2217095"/>
            <a:ext cx="4567768" cy="4375359"/>
          </a:xfrm>
        </p:spPr>
        <p:txBody>
          <a:bodyPr>
            <a:normAutofit lnSpcReduction="10000"/>
          </a:bodyPr>
          <a:lstStyle/>
          <a:p>
            <a:pPr>
              <a:lnSpc>
                <a:spcPct val="130000"/>
              </a:lnSpc>
            </a:pPr>
            <a:r>
              <a:rPr lang="en-US" dirty="0" smtClean="0"/>
              <a:t>We get the area and energy </a:t>
            </a:r>
            <a:r>
              <a:rPr lang="en-US" b="1" dirty="0" smtClean="0"/>
              <a:t>per </a:t>
            </a:r>
            <a:r>
              <a:rPr lang="en-US" b="1" dirty="0" smtClean="0"/>
              <a:t>router</a:t>
            </a:r>
            <a:r>
              <a:rPr lang="en-US" dirty="0" smtClean="0"/>
              <a:t> from DSENT</a:t>
            </a:r>
          </a:p>
          <a:p>
            <a:pPr lvl="1">
              <a:lnSpc>
                <a:spcPct val="130000"/>
              </a:lnSpc>
            </a:pPr>
            <a:r>
              <a:rPr lang="en-US" dirty="0" smtClean="0"/>
              <a:t>The value is </a:t>
            </a:r>
            <a:r>
              <a:rPr lang="en-US" dirty="0" smtClean="0"/>
              <a:t>divided by the </a:t>
            </a:r>
            <a:r>
              <a:rPr lang="en-US" b="1" dirty="0" smtClean="0"/>
              <a:t>number of buffers </a:t>
            </a:r>
            <a:r>
              <a:rPr lang="en-US" dirty="0" smtClean="0"/>
              <a:t>per router. </a:t>
            </a:r>
          </a:p>
          <a:p>
            <a:pPr lvl="1">
              <a:lnSpc>
                <a:spcPct val="130000"/>
              </a:lnSpc>
            </a:pPr>
            <a:r>
              <a:rPr lang="en-US" dirty="0" smtClean="0"/>
              <a:t>Then multiply with the total number of buffers we have for an </a:t>
            </a:r>
            <a:r>
              <a:rPr lang="en-US" dirty="0" err="1" smtClean="0"/>
              <a:t>NoC</a:t>
            </a:r>
            <a:endParaRPr lang="en-US" dirty="0"/>
          </a:p>
          <a:p>
            <a:pPr>
              <a:lnSpc>
                <a:spcPct val="130000"/>
              </a:lnSpc>
            </a:pPr>
            <a:r>
              <a:rPr lang="en-US" dirty="0" smtClean="0"/>
              <a:t>For </a:t>
            </a:r>
            <a:r>
              <a:rPr lang="en-US" dirty="0"/>
              <a:t>the buffer </a:t>
            </a:r>
            <a:r>
              <a:rPr lang="en-US" b="1" dirty="0"/>
              <a:t>area</a:t>
            </a:r>
            <a:r>
              <a:rPr lang="en-US" dirty="0"/>
              <a:t>, it is reduced approximately by </a:t>
            </a:r>
            <a:r>
              <a:rPr lang="en-US" dirty="0" smtClean="0"/>
              <a:t>17%, 16%, </a:t>
            </a:r>
            <a:r>
              <a:rPr lang="en-US" dirty="0"/>
              <a:t>and </a:t>
            </a:r>
            <a:r>
              <a:rPr lang="en-US" dirty="0" smtClean="0"/>
              <a:t>12% </a:t>
            </a:r>
            <a:r>
              <a:rPr lang="en-US" dirty="0"/>
              <a:t>for low, medium, and high injection rates, respectively. </a:t>
            </a:r>
            <a:endParaRPr lang="en-US" dirty="0" smtClean="0"/>
          </a:p>
        </p:txBody>
      </p:sp>
      <p:sp>
        <p:nvSpPr>
          <p:cNvPr id="3" name="TextBox 2"/>
          <p:cNvSpPr txBox="1"/>
          <p:nvPr/>
        </p:nvSpPr>
        <p:spPr>
          <a:xfrm>
            <a:off x="7366000" y="2913282"/>
            <a:ext cx="620683" cy="369332"/>
          </a:xfrm>
          <a:prstGeom prst="rect">
            <a:avLst/>
          </a:prstGeom>
          <a:noFill/>
        </p:spPr>
        <p:txBody>
          <a:bodyPr wrap="none" rtlCol="0">
            <a:spAutoFit/>
          </a:bodyPr>
          <a:lstStyle/>
          <a:p>
            <a:r>
              <a:rPr lang="en-US" dirty="0" smtClean="0"/>
              <a:t>12%</a:t>
            </a:r>
            <a:endParaRPr lang="en-US" dirty="0"/>
          </a:p>
        </p:txBody>
      </p:sp>
      <p:sp>
        <p:nvSpPr>
          <p:cNvPr id="6" name="TextBox 5"/>
          <p:cNvSpPr txBox="1"/>
          <p:nvPr/>
        </p:nvSpPr>
        <p:spPr>
          <a:xfrm>
            <a:off x="6456218" y="3989318"/>
            <a:ext cx="620683" cy="369332"/>
          </a:xfrm>
          <a:prstGeom prst="rect">
            <a:avLst/>
          </a:prstGeom>
          <a:noFill/>
        </p:spPr>
        <p:txBody>
          <a:bodyPr wrap="none" rtlCol="0">
            <a:spAutoFit/>
          </a:bodyPr>
          <a:lstStyle/>
          <a:p>
            <a:r>
              <a:rPr lang="en-US" dirty="0" smtClean="0"/>
              <a:t>16%</a:t>
            </a:r>
            <a:endParaRPr lang="en-US" dirty="0"/>
          </a:p>
        </p:txBody>
      </p:sp>
      <p:sp>
        <p:nvSpPr>
          <p:cNvPr id="8" name="TextBox 7"/>
          <p:cNvSpPr txBox="1"/>
          <p:nvPr/>
        </p:nvSpPr>
        <p:spPr>
          <a:xfrm>
            <a:off x="5486400" y="4647410"/>
            <a:ext cx="620683" cy="369332"/>
          </a:xfrm>
          <a:prstGeom prst="rect">
            <a:avLst/>
          </a:prstGeom>
          <a:noFill/>
        </p:spPr>
        <p:txBody>
          <a:bodyPr wrap="none" rtlCol="0">
            <a:spAutoFit/>
          </a:bodyPr>
          <a:lstStyle/>
          <a:p>
            <a:r>
              <a:rPr lang="en-US" dirty="0" smtClean="0"/>
              <a:t>17%</a:t>
            </a:r>
            <a:endParaRPr lang="en-US" dirty="0"/>
          </a:p>
        </p:txBody>
      </p:sp>
    </p:spTree>
    <p:extLst>
      <p:ext uri="{BB962C8B-B14F-4D97-AF65-F5344CB8AC3E}">
        <p14:creationId xmlns:p14="http://schemas.microsoft.com/office/powerpoint/2010/main" val="397425721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Diagonals with 2x bandwidth - </a:t>
            </a:r>
            <a:r>
              <a:rPr lang="en-US" dirty="0" smtClean="0"/>
              <a:t>5</a:t>
            </a:r>
            <a:endParaRPr lang="en-US" dirty="0"/>
          </a:p>
        </p:txBody>
      </p:sp>
      <p:sp>
        <p:nvSpPr>
          <p:cNvPr id="3" name="Content Placeholder 2"/>
          <p:cNvSpPr>
            <a:spLocks noGrp="1"/>
          </p:cNvSpPr>
          <p:nvPr>
            <p:ph idx="1"/>
          </p:nvPr>
        </p:nvSpPr>
        <p:spPr>
          <a:xfrm>
            <a:off x="1114424" y="2334068"/>
            <a:ext cx="7610476" cy="3670767"/>
          </a:xfrm>
        </p:spPr>
        <p:txBody>
          <a:bodyPr/>
          <a:lstStyle/>
          <a:p>
            <a:r>
              <a:rPr lang="en-US" dirty="0"/>
              <a:t>The buffer read and write energy for high injection rate </a:t>
            </a:r>
            <a:r>
              <a:rPr lang="en-US" dirty="0" smtClean="0"/>
              <a:t>can reach 17% </a:t>
            </a:r>
            <a:r>
              <a:rPr lang="en-US" dirty="0"/>
              <a:t>when low injection </a:t>
            </a:r>
            <a:r>
              <a:rPr lang="en-US" dirty="0" smtClean="0"/>
              <a:t>rate.</a:t>
            </a:r>
            <a:endParaRPr lang="en-US" dirty="0"/>
          </a:p>
        </p:txBody>
      </p:sp>
      <p:pic>
        <p:nvPicPr>
          <p:cNvPr id="4" name="Picture 3" descr="energy.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828" y="3306709"/>
            <a:ext cx="4270834" cy="304075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5205549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114424" y="2346520"/>
            <a:ext cx="7610476" cy="3670767"/>
          </a:xfrm>
        </p:spPr>
        <p:txBody>
          <a:bodyPr/>
          <a:lstStyle/>
          <a:p>
            <a:r>
              <a:rPr lang="en-US" dirty="0" smtClean="0">
                <a:solidFill>
                  <a:schemeClr val="bg2">
                    <a:lumMod val="25000"/>
                  </a:schemeClr>
                </a:solidFill>
              </a:rPr>
              <a:t>Motivation</a:t>
            </a:r>
          </a:p>
          <a:p>
            <a:r>
              <a:rPr lang="en-US" dirty="0" smtClean="0">
                <a:solidFill>
                  <a:schemeClr val="bg2">
                    <a:lumMod val="25000"/>
                  </a:schemeClr>
                </a:solidFill>
              </a:rPr>
              <a:t>Proposed Works</a:t>
            </a:r>
          </a:p>
          <a:p>
            <a:pPr lvl="1"/>
            <a:r>
              <a:rPr lang="en-US" dirty="0" smtClean="0">
                <a:solidFill>
                  <a:schemeClr val="bg2">
                    <a:lumMod val="25000"/>
                  </a:schemeClr>
                </a:solidFill>
              </a:rPr>
              <a:t>Buffer utilization</a:t>
            </a:r>
          </a:p>
          <a:p>
            <a:pPr lvl="1"/>
            <a:r>
              <a:rPr lang="en-US" dirty="0" smtClean="0">
                <a:solidFill>
                  <a:schemeClr val="bg2">
                    <a:lumMod val="25000"/>
                  </a:schemeClr>
                </a:solidFill>
              </a:rPr>
              <a:t>Hot spot Traffic </a:t>
            </a:r>
            <a:r>
              <a:rPr lang="en-US" dirty="0">
                <a:solidFill>
                  <a:schemeClr val="bg2">
                    <a:lumMod val="25000"/>
                  </a:schemeClr>
                </a:solidFill>
              </a:rPr>
              <a:t>G</a:t>
            </a:r>
            <a:r>
              <a:rPr lang="en-US" dirty="0" smtClean="0">
                <a:solidFill>
                  <a:schemeClr val="bg2">
                    <a:lumMod val="25000"/>
                  </a:schemeClr>
                </a:solidFill>
              </a:rPr>
              <a:t>eneration</a:t>
            </a:r>
          </a:p>
          <a:p>
            <a:pPr lvl="1"/>
            <a:r>
              <a:rPr lang="en-US" dirty="0" smtClean="0">
                <a:solidFill>
                  <a:schemeClr val="bg2">
                    <a:lumMod val="25000"/>
                  </a:schemeClr>
                </a:solidFill>
              </a:rPr>
              <a:t>Multiple Injection Rates</a:t>
            </a:r>
          </a:p>
          <a:p>
            <a:pPr lvl="1"/>
            <a:r>
              <a:rPr lang="en-US" dirty="0" smtClean="0">
                <a:solidFill>
                  <a:schemeClr val="bg2">
                    <a:lumMod val="25000"/>
                  </a:schemeClr>
                </a:solidFill>
              </a:rPr>
              <a:t>Diagonals with 2x bandwidth</a:t>
            </a:r>
          </a:p>
          <a:p>
            <a:r>
              <a:rPr lang="en-US" dirty="0" smtClean="0">
                <a:solidFill>
                  <a:schemeClr val="bg2">
                    <a:lumMod val="25000"/>
                  </a:schemeClr>
                </a:solidFill>
              </a:rPr>
              <a:t>Conclusion</a:t>
            </a:r>
            <a:endParaRPr lang="en-US" dirty="0">
              <a:solidFill>
                <a:schemeClr val="bg2">
                  <a:lumMod val="25000"/>
                </a:schemeClr>
              </a:solidFill>
            </a:endParaRPr>
          </a:p>
        </p:txBody>
      </p:sp>
    </p:spTree>
    <p:extLst>
      <p:ext uri="{BB962C8B-B14F-4D97-AF65-F5344CB8AC3E}">
        <p14:creationId xmlns:p14="http://schemas.microsoft.com/office/powerpoint/2010/main" val="382212584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Diagonals with 2x bandwidth - </a:t>
            </a:r>
            <a:r>
              <a:rPr lang="en-US" dirty="0" smtClean="0"/>
              <a:t>6</a:t>
            </a:r>
            <a:endParaRPr lang="en-US" dirty="0"/>
          </a:p>
        </p:txBody>
      </p:sp>
      <p:sp>
        <p:nvSpPr>
          <p:cNvPr id="3" name="Content Placeholder 2"/>
          <p:cNvSpPr>
            <a:spLocks noGrp="1"/>
          </p:cNvSpPr>
          <p:nvPr>
            <p:ph idx="1"/>
          </p:nvPr>
        </p:nvSpPr>
        <p:spPr/>
        <p:txBody>
          <a:bodyPr/>
          <a:lstStyle/>
          <a:p>
            <a:pPr>
              <a:lnSpc>
                <a:spcPct val="140000"/>
              </a:lnSpc>
            </a:pPr>
            <a:r>
              <a:rPr lang="en-US" dirty="0" smtClean="0"/>
              <a:t>Brief summary:</a:t>
            </a:r>
          </a:p>
          <a:p>
            <a:pPr lvl="1">
              <a:lnSpc>
                <a:spcPct val="140000"/>
              </a:lnSpc>
            </a:pPr>
            <a:r>
              <a:rPr lang="en-US" dirty="0" smtClean="0"/>
              <a:t>The diagonals with </a:t>
            </a:r>
            <a:r>
              <a:rPr lang="en-US" b="1" dirty="0" smtClean="0"/>
              <a:t>2x bandwidth links</a:t>
            </a:r>
            <a:r>
              <a:rPr lang="en-US" dirty="0" smtClean="0"/>
              <a:t> is implemented by modeling </a:t>
            </a:r>
            <a:r>
              <a:rPr lang="en-US" dirty="0" smtClean="0"/>
              <a:t>half of the </a:t>
            </a:r>
            <a:r>
              <a:rPr lang="en-US" dirty="0" smtClean="0"/>
              <a:t>latency </a:t>
            </a:r>
            <a:r>
              <a:rPr lang="en-US" dirty="0" smtClean="0"/>
              <a:t>of the corresponding links.</a:t>
            </a:r>
          </a:p>
          <a:p>
            <a:pPr lvl="1">
              <a:lnSpc>
                <a:spcPct val="140000"/>
              </a:lnSpc>
            </a:pPr>
            <a:r>
              <a:rPr lang="en-US" dirty="0" smtClean="0"/>
              <a:t>Even at high injection rate, the average buffer utilization can be reduced by 30% for the diagonal nodes. </a:t>
            </a:r>
          </a:p>
        </p:txBody>
      </p:sp>
    </p:spTree>
    <p:extLst>
      <p:ext uri="{BB962C8B-B14F-4D97-AF65-F5344CB8AC3E}">
        <p14:creationId xmlns:p14="http://schemas.microsoft.com/office/powerpoint/2010/main" val="125162764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b="1" dirty="0" smtClean="0">
                <a:solidFill>
                  <a:schemeClr val="bg2">
                    <a:lumMod val="25000"/>
                  </a:schemeClr>
                </a:solidFill>
              </a:rPr>
              <a:t>How to evaluate?</a:t>
            </a:r>
          </a:p>
          <a:p>
            <a:pPr lvl="1"/>
            <a:r>
              <a:rPr lang="en-US" dirty="0" smtClean="0">
                <a:solidFill>
                  <a:schemeClr val="tx2">
                    <a:lumMod val="75000"/>
                    <a:lumOff val="25000"/>
                  </a:schemeClr>
                </a:solidFill>
              </a:rPr>
              <a:t>Buffer utilization</a:t>
            </a:r>
          </a:p>
          <a:p>
            <a:r>
              <a:rPr lang="en-US" b="1" dirty="0" smtClean="0">
                <a:solidFill>
                  <a:schemeClr val="bg2">
                    <a:lumMod val="25000"/>
                  </a:schemeClr>
                </a:solidFill>
              </a:rPr>
              <a:t>What </a:t>
            </a:r>
            <a:r>
              <a:rPr lang="en-US" b="1" dirty="0">
                <a:solidFill>
                  <a:schemeClr val="bg2">
                    <a:lumMod val="25000"/>
                  </a:schemeClr>
                </a:solidFill>
              </a:rPr>
              <a:t>can be configured</a:t>
            </a:r>
            <a:r>
              <a:rPr lang="en-US" b="1" dirty="0" smtClean="0">
                <a:solidFill>
                  <a:schemeClr val="bg2">
                    <a:lumMod val="25000"/>
                  </a:schemeClr>
                </a:solidFill>
              </a:rPr>
              <a:t>?</a:t>
            </a:r>
          </a:p>
          <a:p>
            <a:pPr lvl="1"/>
            <a:r>
              <a:rPr lang="en-US" dirty="0">
                <a:solidFill>
                  <a:schemeClr val="tx2">
                    <a:lumMod val="75000"/>
                    <a:lumOff val="25000"/>
                  </a:schemeClr>
                </a:solidFill>
              </a:rPr>
              <a:t>Hot spot Traffic Generation</a:t>
            </a:r>
          </a:p>
          <a:p>
            <a:pPr lvl="1"/>
            <a:r>
              <a:rPr lang="en-US" dirty="0">
                <a:solidFill>
                  <a:schemeClr val="tx2">
                    <a:lumMod val="75000"/>
                    <a:lumOff val="25000"/>
                  </a:schemeClr>
                </a:solidFill>
              </a:rPr>
              <a:t>Multiple Injection Rates</a:t>
            </a:r>
          </a:p>
          <a:p>
            <a:pPr lvl="1"/>
            <a:r>
              <a:rPr lang="en-US" dirty="0">
                <a:solidFill>
                  <a:schemeClr val="tx2">
                    <a:lumMod val="75000"/>
                    <a:lumOff val="25000"/>
                  </a:schemeClr>
                </a:solidFill>
              </a:rPr>
              <a:t>Diagonals with 2x bandwidth</a:t>
            </a:r>
          </a:p>
          <a:p>
            <a:r>
              <a:rPr lang="en-US" b="1" dirty="0">
                <a:solidFill>
                  <a:schemeClr val="bg2">
                    <a:lumMod val="25000"/>
                  </a:schemeClr>
                </a:solidFill>
              </a:rPr>
              <a:t>What </a:t>
            </a:r>
            <a:r>
              <a:rPr lang="en-US" b="1" dirty="0" smtClean="0">
                <a:solidFill>
                  <a:schemeClr val="bg2">
                    <a:lumMod val="25000"/>
                  </a:schemeClr>
                </a:solidFill>
              </a:rPr>
              <a:t>can be improved</a:t>
            </a:r>
            <a:r>
              <a:rPr lang="en-US" b="1" dirty="0" smtClean="0">
                <a:solidFill>
                  <a:schemeClr val="bg2">
                    <a:lumMod val="25000"/>
                  </a:schemeClr>
                </a:solidFill>
              </a:rPr>
              <a:t>?</a:t>
            </a:r>
            <a:endParaRPr lang="en-US" b="1" dirty="0" smtClean="0">
              <a:solidFill>
                <a:schemeClr val="bg2">
                  <a:lumMod val="25000"/>
                </a:schemeClr>
              </a:solidFill>
            </a:endParaRPr>
          </a:p>
          <a:p>
            <a:pPr lvl="1"/>
            <a:r>
              <a:rPr lang="en-US" dirty="0">
                <a:solidFill>
                  <a:schemeClr val="tx2">
                    <a:lumMod val="75000"/>
                    <a:lumOff val="25000"/>
                  </a:schemeClr>
                </a:solidFill>
              </a:rPr>
              <a:t>Knowing the buffer utilization = Knowing how much area and energy can be saved!</a:t>
            </a:r>
          </a:p>
          <a:p>
            <a:pPr lvl="1"/>
            <a:endParaRPr lang="en-US" dirty="0">
              <a:solidFill>
                <a:schemeClr val="bg2">
                  <a:lumMod val="25000"/>
                </a:schemeClr>
              </a:solidFill>
            </a:endParaRPr>
          </a:p>
        </p:txBody>
      </p:sp>
    </p:spTree>
    <p:extLst>
      <p:ext uri="{BB962C8B-B14F-4D97-AF65-F5344CB8AC3E}">
        <p14:creationId xmlns:p14="http://schemas.microsoft.com/office/powerpoint/2010/main" val="395182671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Thanks for listening!</a:t>
            </a:r>
            <a:endParaRPr lang="en-US" dirty="0"/>
          </a:p>
        </p:txBody>
      </p:sp>
      <p:sp>
        <p:nvSpPr>
          <p:cNvPr id="5" name="Text Placeholder 4"/>
          <p:cNvSpPr>
            <a:spLocks noGrp="1"/>
          </p:cNvSpPr>
          <p:nvPr>
            <p:ph type="body" idx="1"/>
          </p:nvPr>
        </p:nvSpPr>
        <p:spPr/>
        <p:txBody>
          <a:bodyPr/>
          <a:lstStyle/>
          <a:p>
            <a:r>
              <a:rPr lang="en-US" dirty="0" smtClean="0"/>
              <a:t>Any Question?</a:t>
            </a:r>
            <a:endParaRPr lang="en-US" dirty="0"/>
          </a:p>
        </p:txBody>
      </p:sp>
      <p:sp>
        <p:nvSpPr>
          <p:cNvPr id="6" name="5-Point Star 5"/>
          <p:cNvSpPr/>
          <p:nvPr/>
        </p:nvSpPr>
        <p:spPr>
          <a:xfrm rot="2199485">
            <a:off x="6101192" y="4108036"/>
            <a:ext cx="1967322" cy="1967322"/>
          </a:xfrm>
          <a:prstGeom prst="star5">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5-Point Star 7"/>
          <p:cNvSpPr/>
          <p:nvPr/>
        </p:nvSpPr>
        <p:spPr>
          <a:xfrm rot="2930783">
            <a:off x="6101191" y="4108035"/>
            <a:ext cx="1967322" cy="1967322"/>
          </a:xfrm>
          <a:prstGeom prst="star5">
            <a:avLst/>
          </a:prstGeom>
          <a:solidFill>
            <a:schemeClr val="bg1">
              <a:lumMod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894712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err="1" smtClean="0"/>
              <a:t>NoC</a:t>
            </a:r>
            <a:r>
              <a:rPr lang="en-US" dirty="0" smtClean="0"/>
              <a:t> design with homogeneous architecture</a:t>
            </a:r>
          </a:p>
          <a:p>
            <a:pPr lvl="1"/>
            <a:r>
              <a:rPr lang="en-US" dirty="0"/>
              <a:t>Ease of implementation, general to all the designs</a:t>
            </a:r>
            <a:r>
              <a:rPr lang="en-US" dirty="0" smtClean="0">
                <a:solidFill>
                  <a:srgbClr val="008000"/>
                </a:solidFill>
              </a:rPr>
              <a:t> </a:t>
            </a:r>
            <a:r>
              <a:rPr lang="en-US" b="1" dirty="0" smtClean="0">
                <a:solidFill>
                  <a:srgbClr val="008000"/>
                </a:solidFill>
              </a:rPr>
              <a:t>(o)</a:t>
            </a:r>
          </a:p>
          <a:p>
            <a:pPr lvl="1"/>
            <a:r>
              <a:rPr lang="en-US" dirty="0" smtClean="0"/>
              <a:t>Optimization </a:t>
            </a:r>
          </a:p>
          <a:p>
            <a:pPr lvl="2"/>
            <a:r>
              <a:rPr lang="en-US" dirty="0" smtClean="0"/>
              <a:t>Based on different applications</a:t>
            </a:r>
          </a:p>
          <a:p>
            <a:pPr lvl="2"/>
            <a:r>
              <a:rPr lang="en-US" dirty="0"/>
              <a:t>Hard to have a general design for all the applications</a:t>
            </a:r>
            <a:r>
              <a:rPr lang="en-US" dirty="0" smtClean="0">
                <a:solidFill>
                  <a:srgbClr val="FF0000"/>
                </a:solidFill>
              </a:rPr>
              <a:t> </a:t>
            </a:r>
            <a:r>
              <a:rPr lang="en-US" b="1" dirty="0" smtClean="0">
                <a:solidFill>
                  <a:srgbClr val="FF0000"/>
                </a:solidFill>
              </a:rPr>
              <a:t>(x)</a:t>
            </a:r>
          </a:p>
          <a:p>
            <a:pPr>
              <a:buFont typeface="Wingdings" charset="0"/>
              <a:buChar char="è"/>
            </a:pPr>
            <a:r>
              <a:rPr lang="en-US" b="1" dirty="0" smtClean="0">
                <a:solidFill>
                  <a:schemeClr val="tx2"/>
                </a:solidFill>
              </a:rPr>
              <a:t>Configurable architecture: Heterogeneous Design!</a:t>
            </a:r>
          </a:p>
          <a:p>
            <a:pPr lvl="2"/>
            <a:r>
              <a:rPr lang="en-US" b="1" dirty="0" smtClean="0">
                <a:solidFill>
                  <a:schemeClr val="bg2">
                    <a:lumMod val="25000"/>
                  </a:schemeClr>
                </a:solidFill>
              </a:rPr>
              <a:t>How to evaluate?</a:t>
            </a:r>
          </a:p>
          <a:p>
            <a:pPr lvl="2"/>
            <a:r>
              <a:rPr lang="en-US" b="1" dirty="0" smtClean="0">
                <a:solidFill>
                  <a:schemeClr val="bg2">
                    <a:lumMod val="25000"/>
                  </a:schemeClr>
                </a:solidFill>
              </a:rPr>
              <a:t>What can be configured?</a:t>
            </a:r>
          </a:p>
          <a:p>
            <a:pPr lvl="2"/>
            <a:r>
              <a:rPr lang="en-US" b="1" dirty="0" smtClean="0">
                <a:solidFill>
                  <a:schemeClr val="bg2">
                    <a:lumMod val="25000"/>
                  </a:schemeClr>
                </a:solidFill>
              </a:rPr>
              <a:t>What </a:t>
            </a:r>
            <a:r>
              <a:rPr lang="en-US" b="1" dirty="0" smtClean="0">
                <a:solidFill>
                  <a:schemeClr val="bg2">
                    <a:lumMod val="25000"/>
                  </a:schemeClr>
                </a:solidFill>
              </a:rPr>
              <a:t>can</a:t>
            </a:r>
            <a:r>
              <a:rPr lang="en-US" b="1" dirty="0" smtClean="0">
                <a:solidFill>
                  <a:schemeClr val="bg2">
                    <a:lumMod val="25000"/>
                  </a:schemeClr>
                </a:solidFill>
              </a:rPr>
              <a:t> </a:t>
            </a:r>
            <a:r>
              <a:rPr lang="en-US" b="1" dirty="0" smtClean="0">
                <a:solidFill>
                  <a:schemeClr val="bg2">
                    <a:lumMod val="25000"/>
                  </a:schemeClr>
                </a:solidFill>
              </a:rPr>
              <a:t>be </a:t>
            </a:r>
            <a:r>
              <a:rPr lang="en-US" b="1" dirty="0" smtClean="0">
                <a:solidFill>
                  <a:schemeClr val="bg2">
                    <a:lumMod val="25000"/>
                  </a:schemeClr>
                </a:solidFill>
              </a:rPr>
              <a:t>improved?</a:t>
            </a:r>
            <a:endParaRPr lang="en-US" b="1" dirty="0" smtClean="0">
              <a:solidFill>
                <a:schemeClr val="bg2">
                  <a:lumMod val="25000"/>
                </a:schemeClr>
              </a:solidFill>
            </a:endParaRPr>
          </a:p>
        </p:txBody>
      </p:sp>
    </p:spTree>
    <p:extLst>
      <p:ext uri="{BB962C8B-B14F-4D97-AF65-F5344CB8AC3E}">
        <p14:creationId xmlns:p14="http://schemas.microsoft.com/office/powerpoint/2010/main" val="291114274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Buffer Utilization - 1</a:t>
            </a:r>
            <a:endParaRPr lang="en-US" dirty="0"/>
          </a:p>
        </p:txBody>
      </p:sp>
      <p:sp>
        <p:nvSpPr>
          <p:cNvPr id="3" name="Content Placeholder 2"/>
          <p:cNvSpPr>
            <a:spLocks noGrp="1"/>
          </p:cNvSpPr>
          <p:nvPr>
            <p:ph idx="1"/>
          </p:nvPr>
        </p:nvSpPr>
        <p:spPr>
          <a:xfrm>
            <a:off x="1114424" y="2595562"/>
            <a:ext cx="7610476" cy="3979152"/>
          </a:xfrm>
        </p:spPr>
        <p:txBody>
          <a:bodyPr/>
          <a:lstStyle/>
          <a:p>
            <a:r>
              <a:rPr lang="en-US" dirty="0" smtClean="0"/>
              <a:t>The statistics from gem5</a:t>
            </a:r>
          </a:p>
          <a:p>
            <a:pPr lvl="1"/>
            <a:r>
              <a:rPr lang="en-US" dirty="0" smtClean="0"/>
              <a:t>Overall/average information: latency, packet injected…</a:t>
            </a:r>
          </a:p>
          <a:p>
            <a:pPr lvl="1"/>
            <a:r>
              <a:rPr lang="en-US" dirty="0" smtClean="0"/>
              <a:t>For individual components: routers, memory controllers… </a:t>
            </a:r>
          </a:p>
          <a:p>
            <a:r>
              <a:rPr lang="en-US" dirty="0" smtClean="0"/>
              <a:t>Router buffer statistics:</a:t>
            </a:r>
          </a:p>
          <a:p>
            <a:endParaRPr lang="en-US" dirty="0" smtClean="0"/>
          </a:p>
          <a:p>
            <a:endParaRPr lang="en-US" dirty="0" smtClean="0"/>
          </a:p>
          <a:p>
            <a:pPr lvl="1"/>
            <a:r>
              <a:rPr lang="en-US" dirty="0" smtClean="0"/>
              <a:t>No accumulative buffer information </a:t>
            </a:r>
            <a:r>
              <a:rPr lang="en-US" dirty="0" smtClean="0">
                <a:sym typeface="Wingdings"/>
              </a:rPr>
              <a:t> </a:t>
            </a:r>
            <a:r>
              <a:rPr lang="en-US" dirty="0" smtClean="0">
                <a:sym typeface="Wingdings"/>
              </a:rPr>
              <a:t>re</a:t>
            </a:r>
            <a:r>
              <a:rPr lang="en-US" dirty="0" smtClean="0">
                <a:sym typeface="Wingdings"/>
              </a:rPr>
              <a:t>-allocate the </a:t>
            </a:r>
            <a:r>
              <a:rPr lang="en-US" dirty="0" smtClean="0">
                <a:sym typeface="Wingdings"/>
              </a:rPr>
              <a:t>resources</a:t>
            </a:r>
            <a:r>
              <a:rPr lang="en-US" dirty="0" smtClean="0"/>
              <a:t>?</a:t>
            </a:r>
            <a:endParaRPr lang="en-US" dirty="0" smtClean="0"/>
          </a:p>
          <a:p>
            <a:pPr lvl="1"/>
            <a:r>
              <a:rPr lang="en-US" dirty="0" smtClean="0"/>
              <a:t>We want to know the buffer occupancy of the </a:t>
            </a:r>
            <a:r>
              <a:rPr lang="en-US" dirty="0" err="1" smtClean="0"/>
              <a:t>NoC</a:t>
            </a:r>
            <a:r>
              <a:rPr lang="en-US" dirty="0" smtClean="0"/>
              <a:t>!</a:t>
            </a:r>
            <a:endParaRPr lang="en-US" dirty="0"/>
          </a:p>
        </p:txBody>
      </p:sp>
      <p:pic>
        <p:nvPicPr>
          <p:cNvPr id="4" name="Picture 3" descr="Screen Shot 2016-04-30 at 6.42.23 PM.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87" y="4431271"/>
            <a:ext cx="7170291" cy="794065"/>
          </a:xfrm>
          <a:prstGeom prst="rect">
            <a:avLst/>
          </a:prstGeom>
        </p:spPr>
      </p:pic>
      <p:sp>
        <p:nvSpPr>
          <p:cNvPr id="5" name="Rectangle 4"/>
          <p:cNvSpPr/>
          <p:nvPr/>
        </p:nvSpPr>
        <p:spPr>
          <a:xfrm>
            <a:off x="1263836" y="4861847"/>
            <a:ext cx="7053697" cy="363489"/>
          </a:xfrm>
          <a:prstGeom prst="rect">
            <a:avLst/>
          </a:prstGeom>
          <a:noFill/>
          <a:ln w="76200" cmpd="sng">
            <a:solidFill>
              <a:schemeClr val="accent5">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193669" y="4947925"/>
            <a:ext cx="7203109" cy="406483"/>
          </a:xfrm>
          <a:prstGeom prst="rect">
            <a:avLst/>
          </a:prstGeom>
          <a:solidFill>
            <a:schemeClr val="bg1"/>
          </a:solidFill>
          <a:ln w="7620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6452869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dissolve">
                                      <p:cBhvr>
                                        <p:cTn id="7" dur="500"/>
                                        <p:tgtEl>
                                          <p:spTgt spid="3">
                                            <p:txEl>
                                              <p:pRg st="7" end="7"/>
                                            </p:txEl>
                                          </p:spTgt>
                                        </p:tgtEl>
                                      </p:cBhvr>
                                    </p:animEffect>
                                  </p:childTnLst>
                                </p:cTn>
                              </p:par>
                            </p:childTnLst>
                          </p:cTn>
                        </p:par>
                        <p:par>
                          <p:cTn id="8" fill="hold">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Buffer Utilization - </a:t>
            </a:r>
            <a:r>
              <a:rPr lang="en-US" dirty="0" smtClean="0"/>
              <a:t>2</a:t>
            </a:r>
            <a:endParaRPr lang="en-US" dirty="0"/>
          </a:p>
        </p:txBody>
      </p:sp>
      <p:pic>
        <p:nvPicPr>
          <p:cNvPr id="6" name="Picture 5" descr="UR_low.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372" y="2478236"/>
            <a:ext cx="4212186" cy="3842196"/>
          </a:xfrm>
          <a:prstGeom prst="rect">
            <a:avLst/>
          </a:prstGeom>
        </p:spPr>
      </p:pic>
      <p:sp>
        <p:nvSpPr>
          <p:cNvPr id="7" name="Content Placeholder 2"/>
          <p:cNvSpPr>
            <a:spLocks noGrp="1"/>
          </p:cNvSpPr>
          <p:nvPr>
            <p:ph idx="1"/>
          </p:nvPr>
        </p:nvSpPr>
        <p:spPr>
          <a:xfrm>
            <a:off x="349885" y="2478236"/>
            <a:ext cx="4077812" cy="3979152"/>
          </a:xfrm>
        </p:spPr>
        <p:txBody>
          <a:bodyPr/>
          <a:lstStyle/>
          <a:p>
            <a:r>
              <a:rPr lang="en-US" dirty="0" smtClean="0"/>
              <a:t>Each router has one counter</a:t>
            </a:r>
          </a:p>
          <a:p>
            <a:r>
              <a:rPr lang="en-US" dirty="0" smtClean="0"/>
              <a:t>Counter </a:t>
            </a:r>
            <a:r>
              <a:rPr lang="en-US" dirty="0" smtClean="0"/>
              <a:t>is increased </a:t>
            </a:r>
            <a:r>
              <a:rPr lang="en-US" dirty="0" smtClean="0"/>
              <a:t>by 1 based on whether the VC is working or not</a:t>
            </a:r>
          </a:p>
          <a:p>
            <a:r>
              <a:rPr lang="en-US" dirty="0" smtClean="0"/>
              <a:t>The utilization information can be obtained from </a:t>
            </a:r>
            <a:r>
              <a:rPr lang="en-US" i="1" dirty="0" err="1" smtClean="0"/>
              <a:t>stat.txt</a:t>
            </a:r>
            <a:r>
              <a:rPr lang="en-US" i="1" dirty="0" smtClean="0"/>
              <a:t> </a:t>
            </a:r>
          </a:p>
          <a:p>
            <a:r>
              <a:rPr lang="en-US" dirty="0" smtClean="0"/>
              <a:t>The statistics is in unit of </a:t>
            </a:r>
            <a:r>
              <a:rPr lang="en-US" u="sng" dirty="0" smtClean="0"/>
              <a:t>(buffers per cycle)</a:t>
            </a:r>
            <a:endParaRPr lang="en-US" u="sng" dirty="0"/>
          </a:p>
        </p:txBody>
      </p:sp>
    </p:spTree>
    <p:extLst>
      <p:ext uri="{BB962C8B-B14F-4D97-AF65-F5344CB8AC3E}">
        <p14:creationId xmlns:p14="http://schemas.microsoft.com/office/powerpoint/2010/main" val="282872304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Buffer Utilization - </a:t>
            </a:r>
            <a:r>
              <a:rPr lang="en-US" dirty="0" smtClean="0"/>
              <a:t>3</a:t>
            </a:r>
            <a:endParaRPr lang="en-US" dirty="0"/>
          </a:p>
        </p:txBody>
      </p:sp>
      <p:pic>
        <p:nvPicPr>
          <p:cNvPr id="5" name="Picture 4" descr="base_latency.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156" y="3341429"/>
            <a:ext cx="4960301" cy="3154477"/>
          </a:xfrm>
          <a:prstGeom prst="rect">
            <a:avLst/>
          </a:prstGeom>
          <a:effectLst>
            <a:outerShdw blurRad="50800" dist="38100" dir="2700000" algn="tl" rotWithShape="0">
              <a:prstClr val="black">
                <a:alpha val="40000"/>
              </a:prstClr>
            </a:outerShdw>
          </a:effectLst>
        </p:spPr>
      </p:pic>
      <p:sp>
        <p:nvSpPr>
          <p:cNvPr id="7" name="Content Placeholder 2"/>
          <p:cNvSpPr>
            <a:spLocks noGrp="1"/>
          </p:cNvSpPr>
          <p:nvPr>
            <p:ph idx="1"/>
          </p:nvPr>
        </p:nvSpPr>
        <p:spPr>
          <a:xfrm>
            <a:off x="1114424" y="2458590"/>
            <a:ext cx="7610476" cy="3670767"/>
          </a:xfrm>
        </p:spPr>
        <p:txBody>
          <a:bodyPr/>
          <a:lstStyle/>
          <a:p>
            <a:r>
              <a:rPr lang="en-US" dirty="0" smtClean="0"/>
              <a:t>What we care about </a:t>
            </a:r>
            <a:r>
              <a:rPr lang="en-US" dirty="0" smtClean="0">
                <a:sym typeface="Wingdings"/>
              </a:rPr>
              <a:t> the buffer utilization among different injection </a:t>
            </a:r>
            <a:r>
              <a:rPr lang="en-US" dirty="0" smtClean="0">
                <a:sym typeface="Wingdings"/>
              </a:rPr>
              <a:t>rates</a:t>
            </a:r>
            <a:endParaRPr lang="en-US" dirty="0"/>
          </a:p>
        </p:txBody>
      </p:sp>
      <p:grpSp>
        <p:nvGrpSpPr>
          <p:cNvPr id="20" name="Group 19"/>
          <p:cNvGrpSpPr/>
          <p:nvPr/>
        </p:nvGrpSpPr>
        <p:grpSpPr>
          <a:xfrm>
            <a:off x="834789" y="4918364"/>
            <a:ext cx="5179448" cy="1842222"/>
            <a:chOff x="834789" y="4918364"/>
            <a:chExt cx="5179448" cy="1842222"/>
          </a:xfrm>
        </p:grpSpPr>
        <p:cxnSp>
          <p:nvCxnSpPr>
            <p:cNvPr id="4" name="Straight Arrow Connector 3"/>
            <p:cNvCxnSpPr/>
            <p:nvPr/>
          </p:nvCxnSpPr>
          <p:spPr>
            <a:xfrm flipH="1">
              <a:off x="1835727" y="5853545"/>
              <a:ext cx="1154546" cy="427182"/>
            </a:xfrm>
            <a:prstGeom prst="straightConnector1">
              <a:avLst/>
            </a:prstGeom>
            <a:ln>
              <a:solidFill>
                <a:srgbClr val="008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627582" y="5841875"/>
              <a:ext cx="274782" cy="574964"/>
            </a:xfrm>
            <a:prstGeom prst="straightConnector1">
              <a:avLst/>
            </a:prstGeom>
            <a:ln>
              <a:solidFill>
                <a:schemeClr val="accent4"/>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445000" y="4918364"/>
              <a:ext cx="1235364" cy="808181"/>
            </a:xfrm>
            <a:prstGeom prst="straightConnector1">
              <a:avLst/>
            </a:prstGeom>
            <a:ln>
              <a:solidFill>
                <a:srgbClr val="FF0000"/>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34789" y="6311240"/>
              <a:ext cx="2167029" cy="369332"/>
            </a:xfrm>
            <a:prstGeom prst="rect">
              <a:avLst/>
            </a:prstGeom>
            <a:noFill/>
          </p:spPr>
          <p:txBody>
            <a:bodyPr wrap="none" rtlCol="0">
              <a:spAutoFit/>
            </a:bodyPr>
            <a:lstStyle/>
            <a:p>
              <a:r>
                <a:rPr lang="en-US" dirty="0" smtClean="0">
                  <a:solidFill>
                    <a:srgbClr val="008000"/>
                  </a:solidFill>
                </a:rPr>
                <a:t>Low injection rate</a:t>
              </a:r>
              <a:endParaRPr lang="en-US" dirty="0">
                <a:solidFill>
                  <a:srgbClr val="008000"/>
                </a:solidFill>
              </a:endParaRPr>
            </a:p>
          </p:txBody>
        </p:sp>
        <p:sp>
          <p:nvSpPr>
            <p:cNvPr id="18" name="TextBox 17"/>
            <p:cNvSpPr txBox="1"/>
            <p:nvPr/>
          </p:nvSpPr>
          <p:spPr>
            <a:xfrm>
              <a:off x="3390334" y="6391254"/>
              <a:ext cx="1112391" cy="369332"/>
            </a:xfrm>
            <a:prstGeom prst="rect">
              <a:avLst/>
            </a:prstGeom>
            <a:noFill/>
          </p:spPr>
          <p:txBody>
            <a:bodyPr wrap="none" rtlCol="0">
              <a:spAutoFit/>
            </a:bodyPr>
            <a:lstStyle/>
            <a:p>
              <a:r>
                <a:rPr lang="en-US" dirty="0" smtClean="0">
                  <a:solidFill>
                    <a:schemeClr val="accent3"/>
                  </a:solidFill>
                </a:rPr>
                <a:t>medium</a:t>
              </a:r>
              <a:endParaRPr lang="en-US" dirty="0">
                <a:solidFill>
                  <a:schemeClr val="accent3"/>
                </a:solidFill>
              </a:endParaRPr>
            </a:p>
          </p:txBody>
        </p:sp>
        <p:sp>
          <p:nvSpPr>
            <p:cNvPr id="19" name="TextBox 18"/>
            <p:cNvSpPr txBox="1"/>
            <p:nvPr/>
          </p:nvSpPr>
          <p:spPr>
            <a:xfrm>
              <a:off x="5346491" y="5668879"/>
              <a:ext cx="667746" cy="369332"/>
            </a:xfrm>
            <a:prstGeom prst="rect">
              <a:avLst/>
            </a:prstGeom>
            <a:noFill/>
          </p:spPr>
          <p:txBody>
            <a:bodyPr wrap="none" rtlCol="0">
              <a:spAutoFit/>
            </a:bodyPr>
            <a:lstStyle/>
            <a:p>
              <a:r>
                <a:rPr lang="en-US" dirty="0" smtClean="0">
                  <a:solidFill>
                    <a:srgbClr val="FF0000"/>
                  </a:solidFill>
                </a:rPr>
                <a:t>high</a:t>
              </a:r>
              <a:endParaRPr lang="en-US" dirty="0">
                <a:solidFill>
                  <a:srgbClr val="FF0000"/>
                </a:solidFill>
              </a:endParaRPr>
            </a:p>
          </p:txBody>
        </p:sp>
      </p:grpSp>
    </p:spTree>
    <p:extLst>
      <p:ext uri="{BB962C8B-B14F-4D97-AF65-F5344CB8AC3E}">
        <p14:creationId xmlns:p14="http://schemas.microsoft.com/office/powerpoint/2010/main" val="265346750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Buffer Utilization - </a:t>
            </a:r>
            <a:r>
              <a:rPr lang="en-US" dirty="0" smtClean="0"/>
              <a:t>4</a:t>
            </a:r>
            <a:endParaRPr lang="en-US" dirty="0"/>
          </a:p>
        </p:txBody>
      </p:sp>
      <p:pic>
        <p:nvPicPr>
          <p:cNvPr id="4" name="Picture 3" descr="saturation_tabl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898" y="2244958"/>
            <a:ext cx="3606800" cy="1600200"/>
          </a:xfrm>
          <a:prstGeom prst="rect">
            <a:avLst/>
          </a:prstGeom>
        </p:spPr>
      </p:pic>
      <p:pic>
        <p:nvPicPr>
          <p:cNvPr id="6" name="Picture 5" descr="U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827" y="4070841"/>
            <a:ext cx="7719871" cy="2291286"/>
          </a:xfrm>
          <a:prstGeom prst="rect">
            <a:avLst/>
          </a:prstGeom>
        </p:spPr>
      </p:pic>
      <p:sp>
        <p:nvSpPr>
          <p:cNvPr id="7" name="Content Placeholder 2"/>
          <p:cNvSpPr>
            <a:spLocks noGrp="1"/>
          </p:cNvSpPr>
          <p:nvPr>
            <p:ph idx="1"/>
          </p:nvPr>
        </p:nvSpPr>
        <p:spPr>
          <a:xfrm>
            <a:off x="684827" y="2171651"/>
            <a:ext cx="4113071" cy="1966026"/>
          </a:xfrm>
        </p:spPr>
        <p:txBody>
          <a:bodyPr/>
          <a:lstStyle/>
          <a:p>
            <a:r>
              <a:rPr lang="en-US" dirty="0" smtClean="0"/>
              <a:t>Uniform Random traffic</a:t>
            </a:r>
          </a:p>
          <a:p>
            <a:r>
              <a:rPr lang="en-US" dirty="0" smtClean="0"/>
              <a:t>During saturation: the highest average utilization is about 16 buffers within a router.</a:t>
            </a:r>
            <a:endParaRPr lang="en-US" dirty="0"/>
          </a:p>
        </p:txBody>
      </p:sp>
      <p:sp>
        <p:nvSpPr>
          <p:cNvPr id="8" name="Rectangle 7"/>
          <p:cNvSpPr/>
          <p:nvPr/>
        </p:nvSpPr>
        <p:spPr>
          <a:xfrm>
            <a:off x="4797898" y="2568712"/>
            <a:ext cx="3606800" cy="323755"/>
          </a:xfrm>
          <a:prstGeom prst="rect">
            <a:avLst/>
          </a:prstGeom>
          <a:noFill/>
          <a:ln w="76200" cmpd="sng">
            <a:solidFill>
              <a:schemeClr val="accent5">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3816929" y="6271419"/>
            <a:ext cx="1595133"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dirty="0" smtClean="0"/>
              <a:t>Inj. rate = 0.2</a:t>
            </a:r>
            <a:endParaRPr lang="en-US" dirty="0"/>
          </a:p>
        </p:txBody>
      </p:sp>
      <p:sp>
        <p:nvSpPr>
          <p:cNvPr id="10" name="TextBox 9"/>
          <p:cNvSpPr txBox="1"/>
          <p:nvPr/>
        </p:nvSpPr>
        <p:spPr>
          <a:xfrm>
            <a:off x="6328094" y="6283287"/>
            <a:ext cx="1723060"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dirty="0" smtClean="0"/>
              <a:t>Inj. rate = 0.38</a:t>
            </a:r>
            <a:endParaRPr lang="en-US" dirty="0"/>
          </a:p>
        </p:txBody>
      </p:sp>
      <p:sp>
        <p:nvSpPr>
          <p:cNvPr id="11" name="TextBox 10"/>
          <p:cNvSpPr txBox="1"/>
          <p:nvPr/>
        </p:nvSpPr>
        <p:spPr>
          <a:xfrm>
            <a:off x="1067427" y="6283287"/>
            <a:ext cx="1723060"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dirty="0" smtClean="0"/>
              <a:t>Inj. rate = 0.02</a:t>
            </a:r>
            <a:endParaRPr lang="en-US" dirty="0"/>
          </a:p>
        </p:txBody>
      </p:sp>
      <p:grpSp>
        <p:nvGrpSpPr>
          <p:cNvPr id="20" name="Group 19"/>
          <p:cNvGrpSpPr/>
          <p:nvPr/>
        </p:nvGrpSpPr>
        <p:grpSpPr>
          <a:xfrm>
            <a:off x="1920278" y="4254136"/>
            <a:ext cx="2630932" cy="976766"/>
            <a:chOff x="1920278" y="4254136"/>
            <a:chExt cx="2630932" cy="976766"/>
          </a:xfrm>
        </p:grpSpPr>
        <p:sp>
          <p:nvSpPr>
            <p:cNvPr id="18" name="Freeform 17"/>
            <p:cNvSpPr/>
            <p:nvPr/>
          </p:nvSpPr>
          <p:spPr>
            <a:xfrm>
              <a:off x="1920278" y="4777356"/>
              <a:ext cx="2630932" cy="453546"/>
            </a:xfrm>
            <a:custGeom>
              <a:avLst/>
              <a:gdLst>
                <a:gd name="connsiteX0" fmla="*/ 0 w 2630932"/>
                <a:gd name="connsiteY0" fmla="*/ 453546 h 453546"/>
                <a:gd name="connsiteX1" fmla="*/ 1224744 w 2630932"/>
                <a:gd name="connsiteY1" fmla="*/ 0 h 453546"/>
                <a:gd name="connsiteX2" fmla="*/ 2630932 w 2630932"/>
                <a:gd name="connsiteY2" fmla="*/ 453546 h 453546"/>
              </a:gdLst>
              <a:ahLst/>
              <a:cxnLst>
                <a:cxn ang="0">
                  <a:pos x="connsiteX0" y="connsiteY0"/>
                </a:cxn>
                <a:cxn ang="0">
                  <a:pos x="connsiteX1" y="connsiteY1"/>
                </a:cxn>
                <a:cxn ang="0">
                  <a:pos x="connsiteX2" y="connsiteY2"/>
                </a:cxn>
              </a:cxnLst>
              <a:rect l="l" t="t" r="r" b="b"/>
              <a:pathLst>
                <a:path w="2630932" h="453546">
                  <a:moveTo>
                    <a:pt x="0" y="453546"/>
                  </a:moveTo>
                  <a:cubicBezTo>
                    <a:pt x="393127" y="226773"/>
                    <a:pt x="786255" y="0"/>
                    <a:pt x="1224744" y="0"/>
                  </a:cubicBezTo>
                  <a:cubicBezTo>
                    <a:pt x="1663233" y="0"/>
                    <a:pt x="2630932" y="453546"/>
                    <a:pt x="2630932" y="453546"/>
                  </a:cubicBezTo>
                </a:path>
              </a:pathLst>
            </a:custGeom>
            <a:ln w="76200" cmpd="sng">
              <a:solidFill>
                <a:schemeClr val="bg1"/>
              </a:solidFill>
              <a:headEnd type="oval"/>
              <a:tailEnd type="ova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2790487" y="4254136"/>
              <a:ext cx="755009" cy="523220"/>
            </a:xfrm>
            <a:prstGeom prst="rect">
              <a:avLst/>
            </a:prstGeom>
            <a:solidFill>
              <a:srgbClr val="FFFFFF"/>
            </a:solidFill>
            <a:effectLst>
              <a:outerShdw blurRad="50800" dist="38100" dir="2700000" algn="tl" rotWithShape="0">
                <a:prstClr val="black">
                  <a:alpha val="40000"/>
                </a:prstClr>
              </a:outerShdw>
            </a:effectLst>
          </p:spPr>
          <p:txBody>
            <a:bodyPr wrap="none" rtlCol="0">
              <a:spAutoFit/>
            </a:bodyPr>
            <a:lstStyle/>
            <a:p>
              <a:r>
                <a:rPr lang="en-US" sz="2800" dirty="0" smtClean="0"/>
                <a:t>32x</a:t>
              </a:r>
              <a:endParaRPr lang="en-US" sz="2800" dirty="0"/>
            </a:p>
          </p:txBody>
        </p:sp>
      </p:grpSp>
      <p:grpSp>
        <p:nvGrpSpPr>
          <p:cNvPr id="23" name="Group 22"/>
          <p:cNvGrpSpPr/>
          <p:nvPr/>
        </p:nvGrpSpPr>
        <p:grpSpPr>
          <a:xfrm>
            <a:off x="1935398" y="5321611"/>
            <a:ext cx="5216503" cy="980069"/>
            <a:chOff x="1935398" y="5321611"/>
            <a:chExt cx="5216503" cy="980069"/>
          </a:xfrm>
        </p:grpSpPr>
        <p:sp>
          <p:nvSpPr>
            <p:cNvPr id="21" name="Freeform 20"/>
            <p:cNvSpPr/>
            <p:nvPr/>
          </p:nvSpPr>
          <p:spPr>
            <a:xfrm>
              <a:off x="1935398" y="5321611"/>
              <a:ext cx="5216503" cy="755936"/>
            </a:xfrm>
            <a:custGeom>
              <a:avLst/>
              <a:gdLst>
                <a:gd name="connsiteX0" fmla="*/ 0 w 5216503"/>
                <a:gd name="connsiteY0" fmla="*/ 0 h 755936"/>
                <a:gd name="connsiteX1" fmla="*/ 2615812 w 5216503"/>
                <a:gd name="connsiteY1" fmla="*/ 755911 h 755936"/>
                <a:gd name="connsiteX2" fmla="*/ 5216503 w 5216503"/>
                <a:gd name="connsiteY2" fmla="*/ 30237 h 755936"/>
              </a:gdLst>
              <a:ahLst/>
              <a:cxnLst>
                <a:cxn ang="0">
                  <a:pos x="connsiteX0" y="connsiteY0"/>
                </a:cxn>
                <a:cxn ang="0">
                  <a:pos x="connsiteX1" y="connsiteY1"/>
                </a:cxn>
                <a:cxn ang="0">
                  <a:pos x="connsiteX2" y="connsiteY2"/>
                </a:cxn>
              </a:cxnLst>
              <a:rect l="l" t="t" r="r" b="b"/>
              <a:pathLst>
                <a:path w="5216503" h="755936">
                  <a:moveTo>
                    <a:pt x="0" y="0"/>
                  </a:moveTo>
                  <a:cubicBezTo>
                    <a:pt x="873197" y="375436"/>
                    <a:pt x="1746395" y="750872"/>
                    <a:pt x="2615812" y="755911"/>
                  </a:cubicBezTo>
                  <a:cubicBezTo>
                    <a:pt x="3485229" y="760950"/>
                    <a:pt x="5216503" y="30237"/>
                    <a:pt x="5216503" y="30237"/>
                  </a:cubicBezTo>
                </a:path>
              </a:pathLst>
            </a:custGeom>
            <a:ln w="76200" cmpd="sng">
              <a:solidFill>
                <a:srgbClr val="FFFFFF"/>
              </a:solidFill>
              <a:headEnd type="oval"/>
              <a:tailEnd type="ova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4320844" y="5778460"/>
              <a:ext cx="954107" cy="523220"/>
            </a:xfrm>
            <a:prstGeom prst="rect">
              <a:avLst/>
            </a:prstGeom>
            <a:solidFill>
              <a:srgbClr val="FFFFFF"/>
            </a:solidFill>
            <a:effectLst>
              <a:outerShdw blurRad="50800" dist="38100" dir="2700000" algn="tl" rotWithShape="0">
                <a:prstClr val="black">
                  <a:alpha val="40000"/>
                </a:prstClr>
              </a:outerShdw>
            </a:effectLst>
          </p:spPr>
          <p:txBody>
            <a:bodyPr wrap="none" rtlCol="0">
              <a:spAutoFit/>
            </a:bodyPr>
            <a:lstStyle/>
            <a:p>
              <a:r>
                <a:rPr lang="en-US" sz="2800" dirty="0" smtClean="0"/>
                <a:t>100x</a:t>
              </a:r>
              <a:endParaRPr lang="en-US" sz="2800" dirty="0"/>
            </a:p>
          </p:txBody>
        </p:sp>
      </p:grpSp>
    </p:spTree>
    <p:extLst>
      <p:ext uri="{BB962C8B-B14F-4D97-AF65-F5344CB8AC3E}">
        <p14:creationId xmlns:p14="http://schemas.microsoft.com/office/powerpoint/2010/main" val="267802530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Buffer Utilization - </a:t>
            </a:r>
            <a:r>
              <a:rPr lang="en-US" dirty="0" smtClean="0"/>
              <a:t>5</a:t>
            </a:r>
            <a:endParaRPr lang="en-US" dirty="0"/>
          </a:p>
        </p:txBody>
      </p:sp>
      <p:sp>
        <p:nvSpPr>
          <p:cNvPr id="3" name="Content Placeholder 2"/>
          <p:cNvSpPr>
            <a:spLocks noGrp="1"/>
          </p:cNvSpPr>
          <p:nvPr>
            <p:ph idx="1"/>
          </p:nvPr>
        </p:nvSpPr>
        <p:spPr/>
        <p:txBody>
          <a:bodyPr/>
          <a:lstStyle/>
          <a:p>
            <a:pPr algn="just"/>
            <a:r>
              <a:rPr lang="en-US" dirty="0" smtClean="0"/>
              <a:t>Brief summary</a:t>
            </a:r>
          </a:p>
          <a:p>
            <a:pPr lvl="1" algn="just"/>
            <a:r>
              <a:rPr lang="en-US" dirty="0" smtClean="0"/>
              <a:t>Comparing with the number of buffer read/write access, the buffer utilization has </a:t>
            </a:r>
            <a:r>
              <a:rPr lang="en-US" b="1" dirty="0" smtClean="0"/>
              <a:t>accumulative</a:t>
            </a:r>
            <a:r>
              <a:rPr lang="en-US" dirty="0" smtClean="0"/>
              <a:t> statistics of the buffer, which can be used to </a:t>
            </a:r>
            <a:r>
              <a:rPr lang="en-US" b="1" dirty="0" smtClean="0"/>
              <a:t>re-allocate buffer resources</a:t>
            </a:r>
            <a:r>
              <a:rPr lang="en-US" dirty="0" smtClean="0"/>
              <a:t> to the routers.</a:t>
            </a:r>
          </a:p>
          <a:p>
            <a:pPr lvl="1" algn="just"/>
            <a:r>
              <a:rPr lang="en-US" dirty="0" smtClean="0"/>
              <a:t>To demonstrate this approach, some traffic patterns have been executed in this project with </a:t>
            </a:r>
            <a:r>
              <a:rPr lang="en-US" b="1" dirty="0" smtClean="0"/>
              <a:t>different levels of injection </a:t>
            </a:r>
            <a:r>
              <a:rPr lang="en-US" b="1" dirty="0" smtClean="0"/>
              <a:t>rates.</a:t>
            </a:r>
            <a:endParaRPr lang="en-US" b="1" dirty="0" smtClean="0"/>
          </a:p>
          <a:p>
            <a:pPr lvl="1"/>
            <a:endParaRPr lang="en-US" dirty="0"/>
          </a:p>
        </p:txBody>
      </p:sp>
    </p:spTree>
    <p:extLst>
      <p:ext uri="{BB962C8B-B14F-4D97-AF65-F5344CB8AC3E}">
        <p14:creationId xmlns:p14="http://schemas.microsoft.com/office/powerpoint/2010/main" val="318997217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Spot Traffic - 1</a:t>
            </a:r>
            <a:endParaRPr lang="en-US" dirty="0"/>
          </a:p>
        </p:txBody>
      </p:sp>
      <p:sp>
        <p:nvSpPr>
          <p:cNvPr id="3" name="Content Placeholder 2"/>
          <p:cNvSpPr>
            <a:spLocks noGrp="1"/>
          </p:cNvSpPr>
          <p:nvPr>
            <p:ph idx="1"/>
          </p:nvPr>
        </p:nvSpPr>
        <p:spPr>
          <a:xfrm>
            <a:off x="1114424" y="2197094"/>
            <a:ext cx="7610476" cy="4485157"/>
          </a:xfrm>
        </p:spPr>
        <p:txBody>
          <a:bodyPr>
            <a:normAutofit/>
          </a:bodyPr>
          <a:lstStyle/>
          <a:p>
            <a:pPr>
              <a:lnSpc>
                <a:spcPct val="120000"/>
              </a:lnSpc>
            </a:pPr>
            <a:r>
              <a:rPr lang="en-US" dirty="0" smtClean="0"/>
              <a:t>The characteristics of a traffic pattern are affected by </a:t>
            </a:r>
            <a:r>
              <a:rPr lang="en-US" b="1" dirty="0" smtClean="0"/>
              <a:t>destination distribution</a:t>
            </a:r>
          </a:p>
          <a:p>
            <a:pPr lvl="1">
              <a:lnSpc>
                <a:spcPct val="120000"/>
              </a:lnSpc>
            </a:pPr>
            <a:r>
              <a:rPr lang="en-US" dirty="0" smtClean="0"/>
              <a:t>Network topology</a:t>
            </a:r>
          </a:p>
          <a:p>
            <a:pPr lvl="1">
              <a:lnSpc>
                <a:spcPct val="120000"/>
              </a:lnSpc>
            </a:pPr>
            <a:r>
              <a:rPr lang="en-US" dirty="0" smtClean="0"/>
              <a:t>Task mapping onto the cores</a:t>
            </a:r>
          </a:p>
          <a:p>
            <a:pPr>
              <a:lnSpc>
                <a:spcPct val="120000"/>
              </a:lnSpc>
            </a:pPr>
            <a:r>
              <a:rPr lang="en-US" dirty="0" smtClean="0"/>
              <a:t>In </a:t>
            </a:r>
            <a:r>
              <a:rPr lang="en-US" dirty="0" smtClean="0"/>
              <a:t>reality, some of the nodes in </a:t>
            </a:r>
            <a:r>
              <a:rPr lang="en-US" dirty="0" err="1" smtClean="0"/>
              <a:t>NoC</a:t>
            </a:r>
            <a:r>
              <a:rPr lang="en-US" dirty="0" smtClean="0"/>
              <a:t> may have </a:t>
            </a:r>
            <a:r>
              <a:rPr lang="en-US" b="1" dirty="0" smtClean="0"/>
              <a:t>more</a:t>
            </a:r>
            <a:r>
              <a:rPr lang="en-US" dirty="0" smtClean="0"/>
              <a:t> message requests, which leads to more </a:t>
            </a:r>
            <a:r>
              <a:rPr lang="en-US" b="1" dirty="0" smtClean="0"/>
              <a:t>congestions</a:t>
            </a:r>
          </a:p>
          <a:p>
            <a:pPr>
              <a:lnSpc>
                <a:spcPct val="120000"/>
              </a:lnSpc>
            </a:pPr>
            <a:r>
              <a:rPr lang="en-US" dirty="0" smtClean="0"/>
              <a:t>To model such scenario, the hot spot traffic pattern is created on gem5.</a:t>
            </a:r>
          </a:p>
          <a:p>
            <a:pPr lvl="1">
              <a:lnSpc>
                <a:spcPct val="120000"/>
              </a:lnSpc>
            </a:pPr>
            <a:r>
              <a:rPr lang="en-US" b="1" dirty="0" smtClean="0"/>
              <a:t>Corner routers </a:t>
            </a:r>
            <a:r>
              <a:rPr lang="en-US" dirty="0" smtClean="0"/>
              <a:t>are selected as hot spots because it is easier to observe the traffic in mesh</a:t>
            </a:r>
          </a:p>
        </p:txBody>
      </p:sp>
    </p:spTree>
    <p:extLst>
      <p:ext uri="{BB962C8B-B14F-4D97-AF65-F5344CB8AC3E}">
        <p14:creationId xmlns:p14="http://schemas.microsoft.com/office/powerpoint/2010/main" val="246594914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erceptio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9207</TotalTime>
  <Words>2469</Words>
  <Application>Microsoft Macintosh PowerPoint</Application>
  <PresentationFormat>On-screen Show (4:3)</PresentationFormat>
  <Paragraphs>219</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Perception</vt:lpstr>
      <vt:lpstr>Heterogeneous Architecture Design for Mesh</vt:lpstr>
      <vt:lpstr>Outline</vt:lpstr>
      <vt:lpstr>Motivation</vt:lpstr>
      <vt:lpstr>Average Buffer Utilization - 1</vt:lpstr>
      <vt:lpstr>Average Buffer Utilization - 2</vt:lpstr>
      <vt:lpstr>Average Buffer Utilization - 3</vt:lpstr>
      <vt:lpstr>Average Buffer Utilization - 4</vt:lpstr>
      <vt:lpstr>Average Buffer Utilization - 5</vt:lpstr>
      <vt:lpstr>Hot Spot Traffic - 1</vt:lpstr>
      <vt:lpstr>Hot Spot Traffic - 2</vt:lpstr>
      <vt:lpstr>Hot Spot Traffic - 3</vt:lpstr>
      <vt:lpstr>Hot Spot Traffic - 4</vt:lpstr>
      <vt:lpstr>Multiple Injection Rates - 1</vt:lpstr>
      <vt:lpstr>Multiple Injection Rates - 2</vt:lpstr>
      <vt:lpstr>Diagonals with 2x bandwidth - 1</vt:lpstr>
      <vt:lpstr>Diagonals with 2x bandwidth - 2</vt:lpstr>
      <vt:lpstr>Diagonals with 2x bandwidth - 3</vt:lpstr>
      <vt:lpstr>Diagonals with 2x bandwidth - 4</vt:lpstr>
      <vt:lpstr>Diagonals with 2x bandwidth - 5</vt:lpstr>
      <vt:lpstr>Diagonals with 2x bandwidth - 6</vt:lpstr>
      <vt:lpstr>Conclusion</vt:lpstr>
      <vt:lpstr>Thanks for listening!</vt:lpstr>
    </vt:vector>
  </TitlesOfParts>
  <Company>GT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Heterogeneous Architecture Design for Mesh</dc:title>
  <dc:creator>Wan-Chen Yeh</dc:creator>
  <cp:lastModifiedBy>Wan-Chen Yeh</cp:lastModifiedBy>
  <cp:revision>57</cp:revision>
  <dcterms:created xsi:type="dcterms:W3CDTF">2016-04-30T22:03:40Z</dcterms:created>
  <dcterms:modified xsi:type="dcterms:W3CDTF">2016-05-10T01:11:49Z</dcterms:modified>
</cp:coreProperties>
</file>