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B6E44-EA6A-0348-A77D-266348F4E14A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C7E4B-E1BE-F04D-9D9D-F32BA31CB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3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7E4B-E1BE-F04D-9D9D-F32BA31CBA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0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C7E4B-E1BE-F04D-9D9D-F32BA31CBA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791"/>
            <a:ext cx="8915400" cy="1392172"/>
          </a:xfrm>
        </p:spPr>
        <p:txBody>
          <a:bodyPr>
            <a:noAutofit/>
          </a:bodyPr>
          <a:lstStyle/>
          <a:p>
            <a:r>
              <a:rPr lang="en-US" dirty="0" smtClean="0"/>
              <a:t>Project Proposal: </a:t>
            </a:r>
            <a:r>
              <a:rPr lang="en-US" b="1" dirty="0"/>
              <a:t>Heterogeneous </a:t>
            </a:r>
            <a:r>
              <a:rPr lang="en-US" b="1" dirty="0" smtClean="0"/>
              <a:t>Architecture Design for </a:t>
            </a:r>
            <a:r>
              <a:rPr lang="en-US" b="1" dirty="0"/>
              <a:t>Mesh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31963"/>
            <a:ext cx="8001000" cy="3626037"/>
          </a:xfrm>
        </p:spPr>
        <p:txBody>
          <a:bodyPr/>
          <a:lstStyle/>
          <a:p>
            <a:r>
              <a:rPr lang="en-US" dirty="0" smtClean="0"/>
              <a:t>ECE 8823 Interconnection Networks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Presented by </a:t>
            </a:r>
            <a:r>
              <a:rPr lang="en-US" b="1" dirty="0" smtClean="0"/>
              <a:t>Wan-Chen Yeh</a:t>
            </a:r>
          </a:p>
          <a:p>
            <a:pPr algn="r"/>
            <a:r>
              <a:rPr lang="en-US" dirty="0" smtClean="0"/>
              <a:t>Mar. 16,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707" y="2459472"/>
            <a:ext cx="7515040" cy="4469398"/>
          </a:xfrm>
        </p:spPr>
        <p:txBody>
          <a:bodyPr>
            <a:normAutofit/>
          </a:bodyPr>
          <a:lstStyle/>
          <a:p>
            <a:r>
              <a:rPr lang="en-US" dirty="0" smtClean="0"/>
              <a:t>Mesh is mostly studied in </a:t>
            </a:r>
            <a:r>
              <a:rPr lang="en-US" dirty="0" err="1" smtClean="0"/>
              <a:t>NoC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scalability</a:t>
            </a:r>
            <a:r>
              <a:rPr lang="en-US" dirty="0" smtClean="0"/>
              <a:t>, regularity, and ease of implementation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Homogeneous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network design – easier for </a:t>
            </a:r>
            <a:r>
              <a:rPr lang="en-US" dirty="0" smtClean="0"/>
              <a:t>designer </a:t>
            </a:r>
            <a:r>
              <a:rPr lang="en-US" b="1" dirty="0" smtClean="0">
                <a:solidFill>
                  <a:srgbClr val="00FF00"/>
                </a:solidFill>
              </a:rPr>
              <a:t>(+)</a:t>
            </a:r>
            <a:endParaRPr lang="en-US" b="1" dirty="0">
              <a:solidFill>
                <a:srgbClr val="00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resource utilization </a:t>
            </a:r>
            <a:r>
              <a:rPr lang="en-US" dirty="0"/>
              <a:t>is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non-uniform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(-)</a:t>
            </a:r>
            <a:endParaRPr lang="en-US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/>
              <a:t>Problem I am going to solve</a:t>
            </a:r>
          </a:p>
          <a:p>
            <a:pPr lvl="1"/>
            <a:r>
              <a:rPr lang="en-US" dirty="0" smtClean="0"/>
              <a:t>Obtain the utilization information by s</a:t>
            </a:r>
            <a:r>
              <a:rPr lang="en-US" dirty="0" smtClean="0"/>
              <a:t>imulating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660066"/>
                </a:solidFill>
              </a:rPr>
              <a:t>buffer average occupancy </a:t>
            </a:r>
            <a:endParaRPr lang="en-US" b="1" dirty="0" smtClean="0">
              <a:solidFill>
                <a:srgbClr val="660066"/>
              </a:solidFill>
            </a:endParaRPr>
          </a:p>
          <a:p>
            <a:pPr lvl="1"/>
            <a:r>
              <a:rPr lang="en-US" dirty="0" smtClean="0"/>
              <a:t>Implement </a:t>
            </a:r>
            <a:r>
              <a:rPr lang="en-US" b="1" dirty="0" smtClean="0">
                <a:solidFill>
                  <a:srgbClr val="660066"/>
                </a:solidFill>
              </a:rPr>
              <a:t>new heterogeneous </a:t>
            </a:r>
            <a:r>
              <a:rPr lang="en-US" b="1" dirty="0" smtClean="0">
                <a:solidFill>
                  <a:srgbClr val="660066"/>
                </a:solidFill>
              </a:rPr>
              <a:t>traffic/topology</a:t>
            </a:r>
            <a:r>
              <a:rPr lang="en-US" b="1" dirty="0" smtClean="0">
                <a:solidFill>
                  <a:srgbClr val="163E50"/>
                </a:solidFill>
              </a:rPr>
              <a:t> </a:t>
            </a:r>
            <a:r>
              <a:rPr lang="en-US" dirty="0" smtClean="0"/>
              <a:t>to compare to the baseline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79885" y="39693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–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4004448"/>
          </a:xfrm>
        </p:spPr>
        <p:txBody>
          <a:bodyPr>
            <a:normAutofit/>
          </a:bodyPr>
          <a:lstStyle/>
          <a:p>
            <a:r>
              <a:rPr lang="en-US" dirty="0" smtClean="0"/>
              <a:t>How I </a:t>
            </a:r>
            <a:r>
              <a:rPr lang="en-US" dirty="0"/>
              <a:t>will implement the </a:t>
            </a:r>
            <a:r>
              <a:rPr lang="en-US" dirty="0" smtClean="0"/>
              <a:t>design</a:t>
            </a:r>
          </a:p>
          <a:p>
            <a:pPr lvl="1"/>
            <a:r>
              <a:rPr lang="en-US" sz="1600" dirty="0" smtClean="0"/>
              <a:t>The simulations will be executed on </a:t>
            </a:r>
            <a:r>
              <a:rPr lang="en-US" sz="1600" b="1" dirty="0" smtClean="0"/>
              <a:t>gem5</a:t>
            </a:r>
          </a:p>
          <a:p>
            <a:pPr lvl="1"/>
            <a:r>
              <a:rPr lang="en-US" sz="1600" b="1" dirty="0" smtClean="0"/>
              <a:t>Baseline: </a:t>
            </a:r>
            <a:r>
              <a:rPr lang="en-US" sz="1600" dirty="0" smtClean="0"/>
              <a:t>an </a:t>
            </a:r>
            <a:r>
              <a:rPr lang="en-US" sz="1600" dirty="0"/>
              <a:t>8x8 </a:t>
            </a:r>
            <a:r>
              <a:rPr lang="en-US" sz="1600" dirty="0" smtClean="0"/>
              <a:t>Mesh </a:t>
            </a:r>
            <a:r>
              <a:rPr lang="en-US" sz="1600" dirty="0"/>
              <a:t>with XY </a:t>
            </a:r>
            <a:r>
              <a:rPr lang="en-US" sz="1600" dirty="0" smtClean="0"/>
              <a:t>routing, each router has 8 VCs</a:t>
            </a:r>
            <a:endParaRPr lang="en-US" sz="1600" dirty="0" smtClean="0"/>
          </a:p>
          <a:p>
            <a:pPr lvl="1"/>
            <a:r>
              <a:rPr lang="en-US" sz="1600" dirty="0" smtClean="0"/>
              <a:t>Store the buffer occupancy of every cycle and get the average</a:t>
            </a:r>
            <a:endParaRPr lang="en-US" sz="1600" dirty="0" smtClean="0"/>
          </a:p>
          <a:p>
            <a:pPr lvl="1"/>
            <a:r>
              <a:rPr lang="en-US" sz="1600" dirty="0" smtClean="0"/>
              <a:t>Implement heterogeneous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000090"/>
                </a:solidFill>
              </a:rPr>
              <a:t>traffic pattern/topology</a:t>
            </a:r>
          </a:p>
          <a:p>
            <a:r>
              <a:rPr lang="en-US" dirty="0" smtClean="0"/>
              <a:t>What components will change from the baseline</a:t>
            </a:r>
          </a:p>
          <a:p>
            <a:pPr lvl="1"/>
            <a:r>
              <a:rPr lang="en-US" sz="1600" dirty="0" smtClean="0"/>
              <a:t>Basic traffic</a:t>
            </a:r>
            <a:r>
              <a:rPr lang="en-US" sz="1600" dirty="0"/>
              <a:t>:</a:t>
            </a:r>
          </a:p>
          <a:p>
            <a:pPr lvl="2"/>
            <a:r>
              <a:rPr lang="en-US" sz="1600" dirty="0"/>
              <a:t>Uniform Random</a:t>
            </a:r>
          </a:p>
          <a:p>
            <a:pPr lvl="2"/>
            <a:r>
              <a:rPr lang="en-US" sz="1600" dirty="0"/>
              <a:t>Bit-complement</a:t>
            </a:r>
          </a:p>
          <a:p>
            <a:pPr lvl="2"/>
            <a:r>
              <a:rPr lang="en-US" sz="1600" dirty="0"/>
              <a:t>Tornado</a:t>
            </a:r>
          </a:p>
          <a:p>
            <a:pPr lvl="1"/>
            <a:r>
              <a:rPr lang="en-US" sz="1600" b="1" dirty="0" smtClean="0">
                <a:solidFill>
                  <a:srgbClr val="660066"/>
                </a:solidFill>
              </a:rPr>
              <a:t>New heterogeneous </a:t>
            </a:r>
            <a:r>
              <a:rPr lang="en-US" sz="1600" b="1" dirty="0" smtClean="0">
                <a:solidFill>
                  <a:srgbClr val="660066"/>
                </a:solidFill>
              </a:rPr>
              <a:t>traffic/topology</a:t>
            </a:r>
            <a:endParaRPr lang="en-US" sz="1600" b="1" dirty="0" smtClean="0">
              <a:solidFill>
                <a:srgbClr val="660066"/>
              </a:solidFill>
            </a:endParaRPr>
          </a:p>
          <a:p>
            <a:pPr lvl="2"/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– </a:t>
            </a:r>
            <a:r>
              <a:rPr lang="en-US" dirty="0" smtClean="0"/>
              <a:t>2/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4038469"/>
          </a:xfrm>
        </p:spPr>
        <p:txBody>
          <a:bodyPr>
            <a:normAutofit/>
          </a:bodyPr>
          <a:lstStyle/>
          <a:p>
            <a:r>
              <a:rPr lang="en-US" dirty="0" smtClean="0"/>
              <a:t>New components</a:t>
            </a:r>
          </a:p>
          <a:p>
            <a:pPr lvl="1"/>
            <a:r>
              <a:rPr lang="en-US" sz="1600" dirty="0" smtClean="0"/>
              <a:t>Traffic </a:t>
            </a:r>
            <a:r>
              <a:rPr lang="en-US" sz="1600" dirty="0"/>
              <a:t>patterns</a:t>
            </a:r>
          </a:p>
          <a:p>
            <a:pPr lvl="2"/>
            <a:r>
              <a:rPr lang="en-US" sz="1600" dirty="0" smtClean="0"/>
              <a:t>Hotspot</a:t>
            </a:r>
          </a:p>
          <a:p>
            <a:pPr lvl="2"/>
            <a:r>
              <a:rPr lang="en-US" sz="1600" dirty="0" smtClean="0"/>
              <a:t>Multiple injection </a:t>
            </a:r>
            <a:r>
              <a:rPr lang="en-US" sz="1600" dirty="0" smtClean="0"/>
              <a:t>rates for Mesh</a:t>
            </a:r>
          </a:p>
          <a:p>
            <a:pPr lvl="1"/>
            <a:r>
              <a:rPr lang="en-US" sz="1600" dirty="0" smtClean="0"/>
              <a:t>Topology:</a:t>
            </a:r>
          </a:p>
          <a:p>
            <a:pPr lvl="2"/>
            <a:r>
              <a:rPr lang="en-US" sz="1600" dirty="0" smtClean="0"/>
              <a:t>Mesh with link redistribution – twice link width for diagonal routers</a:t>
            </a:r>
            <a:endParaRPr lang="en-US" sz="1600" dirty="0"/>
          </a:p>
          <a:p>
            <a:r>
              <a:rPr lang="en-US" dirty="0" smtClean="0"/>
              <a:t>Evaluations</a:t>
            </a:r>
          </a:p>
          <a:p>
            <a:pPr lvl="1"/>
            <a:r>
              <a:rPr lang="en-US" sz="1600" dirty="0" smtClean="0"/>
              <a:t>Average buffer occupancy for every </a:t>
            </a:r>
            <a:r>
              <a:rPr lang="en-US" sz="1600" dirty="0" smtClean="0"/>
              <a:t>router</a:t>
            </a:r>
          </a:p>
          <a:p>
            <a:pPr lvl="2"/>
            <a:r>
              <a:rPr lang="en-US" sz="1600" dirty="0"/>
              <a:t>D</a:t>
            </a:r>
            <a:r>
              <a:rPr lang="en-US" sz="1600" dirty="0" smtClean="0"/>
              <a:t>ifferent levels of injection rate (low, medium, high)</a:t>
            </a:r>
          </a:p>
          <a:p>
            <a:pPr lvl="2"/>
            <a:r>
              <a:rPr lang="en-US" sz="1600" dirty="0" smtClean="0"/>
              <a:t>Various traffic patterns</a:t>
            </a:r>
          </a:p>
          <a:p>
            <a:pPr lvl="1"/>
            <a:endParaRPr lang="en-US" dirty="0" smtClean="0"/>
          </a:p>
        </p:txBody>
      </p:sp>
      <p:grpSp>
        <p:nvGrpSpPr>
          <p:cNvPr id="66" name="Group 65"/>
          <p:cNvGrpSpPr/>
          <p:nvPr/>
        </p:nvGrpSpPr>
        <p:grpSpPr>
          <a:xfrm>
            <a:off x="5108619" y="2235454"/>
            <a:ext cx="3616281" cy="2082383"/>
            <a:chOff x="5479629" y="2156074"/>
            <a:chExt cx="3616281" cy="2082383"/>
          </a:xfrm>
        </p:grpSpPr>
        <p:grpSp>
          <p:nvGrpSpPr>
            <p:cNvPr id="48" name="Group 47"/>
            <p:cNvGrpSpPr/>
            <p:nvPr/>
          </p:nvGrpSpPr>
          <p:grpSpPr>
            <a:xfrm>
              <a:off x="6288976" y="2156074"/>
              <a:ext cx="1953671" cy="1661081"/>
              <a:chOff x="5723264" y="2547061"/>
              <a:chExt cx="1953671" cy="166108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5723264" y="3421515"/>
                <a:ext cx="1953671" cy="0"/>
              </a:xfrm>
              <a:prstGeom prst="line">
                <a:avLst/>
              </a:prstGeom>
              <a:ln>
                <a:solidFill>
                  <a:srgbClr val="FFD266"/>
                </a:solidFill>
                <a:prstDash val="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5802641" y="2595562"/>
                <a:ext cx="184687" cy="1609563"/>
                <a:chOff x="5802641" y="2595562"/>
                <a:chExt cx="184687" cy="1609563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5802641" y="2595562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802641" y="2842260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5904697" y="3094157"/>
                  <a:ext cx="0" cy="654716"/>
                </a:xfrm>
                <a:prstGeom prst="line">
                  <a:avLst/>
                </a:prstGeom>
                <a:ln>
                  <a:solidFill>
                    <a:srgbClr val="2C7C9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5802641" y="3769830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802641" y="4016528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7383832" y="2595562"/>
                <a:ext cx="184687" cy="1609563"/>
                <a:chOff x="5802641" y="2595562"/>
                <a:chExt cx="184687" cy="1609563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5802641" y="2595562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802641" y="2842260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904697" y="3094157"/>
                  <a:ext cx="0" cy="654716"/>
                </a:xfrm>
                <a:prstGeom prst="line">
                  <a:avLst/>
                </a:prstGeom>
                <a:ln>
                  <a:solidFill>
                    <a:srgbClr val="2C7C9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5802641" y="3769830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802641" y="4016528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7105326" y="2598579"/>
                <a:ext cx="184687" cy="1609563"/>
                <a:chOff x="5802641" y="2595562"/>
                <a:chExt cx="184687" cy="160956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5802641" y="2595562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802641" y="2842260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904697" y="3094157"/>
                  <a:ext cx="0" cy="654716"/>
                </a:xfrm>
                <a:prstGeom prst="line">
                  <a:avLst/>
                </a:prstGeom>
                <a:ln>
                  <a:solidFill>
                    <a:srgbClr val="2C7C9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5802641" y="3769830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802641" y="4016528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070167" y="2595562"/>
                <a:ext cx="184687" cy="1609563"/>
                <a:chOff x="6070167" y="2595562"/>
                <a:chExt cx="184687" cy="1609563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6070167" y="2595562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070167" y="2842260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172223" y="3094157"/>
                  <a:ext cx="0" cy="654716"/>
                </a:xfrm>
                <a:prstGeom prst="line">
                  <a:avLst/>
                </a:prstGeom>
                <a:ln>
                  <a:solidFill>
                    <a:srgbClr val="2C7C9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6070167" y="3769830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070167" y="4016528"/>
                  <a:ext cx="184687" cy="188597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H="1">
                <a:off x="6324623" y="4105397"/>
                <a:ext cx="683273" cy="0"/>
              </a:xfrm>
              <a:prstGeom prst="line">
                <a:avLst/>
              </a:prstGeom>
              <a:ln>
                <a:solidFill>
                  <a:srgbClr val="2C7C9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6477024" y="3220855"/>
                <a:ext cx="530872" cy="528018"/>
              </a:xfrm>
              <a:prstGeom prst="line">
                <a:avLst/>
              </a:prstGeom>
              <a:ln>
                <a:solidFill>
                  <a:srgbClr val="2C7C9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6324623" y="2925457"/>
                <a:ext cx="683273" cy="0"/>
              </a:xfrm>
              <a:prstGeom prst="line">
                <a:avLst/>
              </a:prstGeom>
              <a:ln>
                <a:solidFill>
                  <a:srgbClr val="2C7C9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6324623" y="2694967"/>
                <a:ext cx="683273" cy="0"/>
              </a:xfrm>
              <a:prstGeom prst="line">
                <a:avLst/>
              </a:prstGeom>
              <a:ln>
                <a:solidFill>
                  <a:srgbClr val="2C7C9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658099" y="2547061"/>
                <a:ext cx="0" cy="1661081"/>
              </a:xfrm>
              <a:prstGeom prst="line">
                <a:avLst/>
              </a:prstGeom>
              <a:ln>
                <a:solidFill>
                  <a:srgbClr val="FFD266"/>
                </a:solidFill>
                <a:prstDash val="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6269550" y="3032258"/>
                <a:ext cx="184687" cy="18859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>
                <a:off x="6340943" y="3857207"/>
                <a:ext cx="683273" cy="0"/>
              </a:xfrm>
              <a:prstGeom prst="line">
                <a:avLst/>
              </a:prstGeom>
              <a:ln>
                <a:solidFill>
                  <a:srgbClr val="2C7C9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Curved Connector 48"/>
            <p:cNvCxnSpPr/>
            <p:nvPr/>
          </p:nvCxnSpPr>
          <p:spPr>
            <a:xfrm>
              <a:off x="5907951" y="2454290"/>
              <a:ext cx="460402" cy="375578"/>
            </a:xfrm>
            <a:prstGeom prst="curvedConnector3">
              <a:avLst/>
            </a:prstGeom>
            <a:ln>
              <a:solidFill>
                <a:srgbClr val="FF008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5400000" flipH="1" flipV="1">
              <a:off x="5993176" y="3693242"/>
              <a:ext cx="369331" cy="222270"/>
            </a:xfrm>
            <a:prstGeom prst="curvedConnector3">
              <a:avLst/>
            </a:prstGeom>
            <a:ln>
              <a:solidFill>
                <a:srgbClr val="FF008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/>
            <p:nvPr/>
          </p:nvCxnSpPr>
          <p:spPr>
            <a:xfrm rot="10800000" flipV="1">
              <a:off x="8180448" y="2454290"/>
              <a:ext cx="419100" cy="298614"/>
            </a:xfrm>
            <a:prstGeom prst="curvedConnector3">
              <a:avLst/>
            </a:prstGeom>
            <a:ln>
              <a:solidFill>
                <a:srgbClr val="FF008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/>
            <p:nvPr/>
          </p:nvCxnSpPr>
          <p:spPr>
            <a:xfrm rot="10800000">
              <a:off x="8180448" y="3507193"/>
              <a:ext cx="544452" cy="309962"/>
            </a:xfrm>
            <a:prstGeom prst="curvedConnector3">
              <a:avLst/>
            </a:prstGeom>
            <a:ln>
              <a:solidFill>
                <a:srgbClr val="FF008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79629" y="217462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80"/>
                  </a:solidFill>
                </a:rPr>
                <a:t>1x</a:t>
              </a:r>
              <a:endParaRPr lang="en-US" dirty="0">
                <a:solidFill>
                  <a:srgbClr val="FF008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18525" y="3869125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80"/>
                  </a:solidFill>
                </a:rPr>
                <a:t>2x</a:t>
              </a:r>
              <a:endParaRPr lang="en-US" dirty="0">
                <a:solidFill>
                  <a:srgbClr val="FF008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542191" y="223235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80"/>
                  </a:solidFill>
                </a:rPr>
                <a:t>3x</a:t>
              </a:r>
              <a:endParaRPr lang="en-US" dirty="0">
                <a:solidFill>
                  <a:srgbClr val="FF008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67588" y="3635030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80"/>
                  </a:solidFill>
                </a:rPr>
                <a:t>4x</a:t>
              </a:r>
              <a:endParaRPr lang="en-US" dirty="0">
                <a:solidFill>
                  <a:srgbClr val="FF0080"/>
                </a:solidFill>
              </a:endParaRPr>
            </a:p>
          </p:txBody>
        </p:sp>
      </p:grpSp>
      <p:pic>
        <p:nvPicPr>
          <p:cNvPr id="67" name="Picture 66" descr="Screen Shot 2016-03-15 at 11.01.09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86" y="2055759"/>
            <a:ext cx="2418734" cy="22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8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31040"/>
            <a:ext cx="7610476" cy="3670767"/>
          </a:xfrm>
        </p:spPr>
        <p:txBody>
          <a:bodyPr/>
          <a:lstStyle/>
          <a:p>
            <a:r>
              <a:rPr lang="en-US" dirty="0" smtClean="0"/>
              <a:t>Timeline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0" y="2876290"/>
            <a:ext cx="8962566" cy="32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5323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2294</TotalTime>
  <Words>219</Words>
  <Application>Microsoft Macintosh PowerPoint</Application>
  <PresentationFormat>On-screen Show (4:3)</PresentationFormat>
  <Paragraphs>47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Project Proposal: Heterogeneous Architecture Design for Mesh </vt:lpstr>
      <vt:lpstr>Motivation</vt:lpstr>
      <vt:lpstr>Approaches – 1/2</vt:lpstr>
      <vt:lpstr>Approaches – 2/2</vt:lpstr>
      <vt:lpstr>Plan of the project</vt:lpstr>
      <vt:lpstr>Thank you!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Heterogeneous Architecture Design for Mesh </dc:title>
  <dc:creator>Wan-Chen Yeh</dc:creator>
  <cp:lastModifiedBy>Wan-Chen Yeh</cp:lastModifiedBy>
  <cp:revision>33</cp:revision>
  <dcterms:created xsi:type="dcterms:W3CDTF">2016-03-14T04:12:25Z</dcterms:created>
  <dcterms:modified xsi:type="dcterms:W3CDTF">2016-03-16T05:15:23Z</dcterms:modified>
</cp:coreProperties>
</file>