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58A724-BEA1-465D-97D0-3FC1185ADA8F}">
  <a:tblStyle styleId="{AF58A724-BEA1-465D-97D0-3FC1185ADA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regular.fntdata"/><Relationship Id="rId21" Type="http://schemas.openxmlformats.org/officeDocument/2006/relationships/slide" Target="slides/slide15.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edd04fd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edd04fd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c4a9f190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c4a9f190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was large and unbiased - they explained how that worked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would be possible to redo the experiment with different articles and the same methods.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c4a9f19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c4a9f19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695D46"/>
              </a:buClr>
              <a:buSzPts val="1400"/>
              <a:buFont typeface="Open Sans"/>
              <a:buChar char="-"/>
            </a:pPr>
            <a:r>
              <a:rPr lang="en" sz="1400">
                <a:solidFill>
                  <a:srgbClr val="695D46"/>
                </a:solidFill>
                <a:latin typeface="Open Sans"/>
                <a:ea typeface="Open Sans"/>
                <a:cs typeface="Open Sans"/>
                <a:sym typeface="Open Sans"/>
              </a:rPr>
              <a:t>better ways to make sure replications are easily compared.</a:t>
            </a:r>
            <a:endParaRPr sz="1400">
              <a:solidFill>
                <a:srgbClr val="695D46"/>
              </a:solidFill>
              <a:latin typeface="Open Sans"/>
              <a:ea typeface="Open Sans"/>
              <a:cs typeface="Open Sans"/>
              <a:sym typeface="Open Sans"/>
            </a:endParaRPr>
          </a:p>
          <a:p>
            <a:pPr indent="-317500" lvl="0" marL="457200" rtl="0" algn="l">
              <a:lnSpc>
                <a:spcPct val="115000"/>
              </a:lnSpc>
              <a:spcBef>
                <a:spcPts val="0"/>
              </a:spcBef>
              <a:spcAft>
                <a:spcPts val="0"/>
              </a:spcAft>
              <a:buClr>
                <a:srgbClr val="695D46"/>
              </a:buClr>
              <a:buSzPts val="1400"/>
              <a:buFont typeface="Open Sans"/>
              <a:buChar char="-"/>
            </a:pPr>
            <a:r>
              <a:rPr lang="en" sz="1400">
                <a:solidFill>
                  <a:srgbClr val="695D46"/>
                </a:solidFill>
                <a:latin typeface="Open Sans"/>
                <a:ea typeface="Open Sans"/>
                <a:cs typeface="Open Sans"/>
                <a:sym typeface="Open Sans"/>
              </a:rPr>
              <a:t>Using those metrics (p-values, meta-analysis of effect sizes) as well as other metrics</a:t>
            </a:r>
            <a:endParaRPr sz="1400">
              <a:solidFill>
                <a:srgbClr val="695D46"/>
              </a:solidFill>
              <a:latin typeface="Open Sans"/>
              <a:ea typeface="Open Sans"/>
              <a:cs typeface="Open Sans"/>
              <a:sym typeface="Open Sans"/>
            </a:endParaRPr>
          </a:p>
          <a:p>
            <a:pPr indent="-317500" lvl="0" marL="457200" rtl="0" algn="l">
              <a:lnSpc>
                <a:spcPct val="115000"/>
              </a:lnSpc>
              <a:spcBef>
                <a:spcPts val="0"/>
              </a:spcBef>
              <a:spcAft>
                <a:spcPts val="0"/>
              </a:spcAft>
              <a:buClr>
                <a:srgbClr val="695D46"/>
              </a:buClr>
              <a:buSzPts val="1400"/>
              <a:buFont typeface="Open Sans"/>
              <a:buChar char="-"/>
            </a:pPr>
            <a:r>
              <a:rPr lang="en" sz="1400">
                <a:solidFill>
                  <a:srgbClr val="695D46"/>
                </a:solidFill>
                <a:latin typeface="Open Sans"/>
                <a:ea typeface="Open Sans"/>
                <a:cs typeface="Open Sans"/>
                <a:sym typeface="Open Sans"/>
              </a:rPr>
              <a:t>Not a single metric is enough.</a:t>
            </a:r>
            <a:endParaRPr sz="14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None/>
            </a:pPr>
            <a:r>
              <a:t/>
            </a:r>
            <a:endParaRPr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50">
                <a:solidFill>
                  <a:schemeClr val="dk1"/>
                </a:solidFill>
              </a:rPr>
              <a:t>Replication can increase</a:t>
            </a:r>
            <a:endParaRPr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50">
                <a:solidFill>
                  <a:schemeClr val="dk1"/>
                </a:solidFill>
              </a:rPr>
              <a:t>certainty when findings are reproduced</a:t>
            </a:r>
            <a:endParaRPr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50">
                <a:solidFill>
                  <a:schemeClr val="dk1"/>
                </a:solidFill>
              </a:rPr>
              <a:t>and promote innovation when they are not.</a:t>
            </a:r>
            <a:endParaRPr sz="9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c4a9f190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c4a9f190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Readily available data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Standardize reproducibility of results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edd04fd0a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edd04fd0a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edd04fd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edd04fd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e701f8a9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e701f8a9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e701f8a9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e701f8a9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e701f8a9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e701f8a9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edd04fd0a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edd04fd0a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edd04fd0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edd04fd0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edd04fd0a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edd04fd0a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edd04fd0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edd04fd0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e701f8a9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e701f8a9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noba.to/q4cvydeh"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5.gif"/><Relationship Id="rId6" Type="http://schemas.openxmlformats.org/officeDocument/2006/relationships/image" Target="../media/image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CenterForOpenScience/rpp"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raw.githubusercontent.com/FredHasselman/toolboxR/master/C-3PR.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osf.io/fgjvw/" TargetMode="External"/><Relationship Id="rId4" Type="http://schemas.openxmlformats.org/officeDocument/2006/relationships/hyperlink" Target="https://osf.io/ezcuj/wiki/Replicated%20Studi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Reproducibility Project: Psychology</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Ana Catarina Avila, Ting-Yi Su, Wan-Chun Su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25975" y="434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Suggested </a:t>
            </a:r>
            <a:r>
              <a:rPr lang="en"/>
              <a:t>I</a:t>
            </a:r>
            <a:r>
              <a:rPr lang="en"/>
              <a:t>mprovements </a:t>
            </a:r>
            <a:endParaRPr/>
          </a:p>
        </p:txBody>
      </p:sp>
      <p:sp>
        <p:nvSpPr>
          <p:cNvPr id="138" name="Google Shape;138;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Timestamps for updates on data rather than simply overriding the old data without any notice</a:t>
            </a:r>
            <a:endParaRPr/>
          </a:p>
          <a:p>
            <a:pPr indent="-342900" lvl="0" marL="457200" rtl="0" algn="l">
              <a:spcBef>
                <a:spcPts val="0"/>
              </a:spcBef>
              <a:spcAft>
                <a:spcPts val="0"/>
              </a:spcAft>
              <a:buSzPts val="1800"/>
              <a:buChar char="●"/>
            </a:pPr>
            <a:r>
              <a:rPr lang="en"/>
              <a:t>Saving current versions of any scripts sourced externally instead of downloading from a URL each time</a:t>
            </a:r>
            <a:endParaRPr/>
          </a:p>
          <a:p>
            <a:pPr indent="-342900" lvl="0" marL="457200" rtl="0" algn="l">
              <a:spcBef>
                <a:spcPts val="0"/>
              </a:spcBef>
              <a:spcAft>
                <a:spcPts val="0"/>
              </a:spcAft>
              <a:buSzPts val="1800"/>
              <a:buChar char="●"/>
            </a:pPr>
            <a:r>
              <a:rPr lang="en"/>
              <a:t>Use the same versions of R and R packages for running the analyses and generating the figures (masterscript.R &amp; RPP_figures.R)</a:t>
            </a:r>
            <a:endParaRPr/>
          </a:p>
          <a:p>
            <a:pPr indent="-342900" lvl="0" marL="457200" rtl="0" algn="l">
              <a:spcBef>
                <a:spcPts val="0"/>
              </a:spcBef>
              <a:spcAft>
                <a:spcPts val="0"/>
              </a:spcAft>
              <a:buSzPts val="1800"/>
              <a:buChar char="●"/>
            </a:pPr>
            <a:r>
              <a:rPr lang="en"/>
              <a:t>Add a link to the article in the github README &amp; a direct link to the github in the article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136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this replication teach us about research reusability?</a:t>
            </a:r>
            <a:endParaRPr/>
          </a:p>
        </p:txBody>
      </p:sp>
      <p:sp>
        <p:nvSpPr>
          <p:cNvPr id="144" name="Google Shape;144;p23"/>
          <p:cNvSpPr txBox="1"/>
          <p:nvPr>
            <p:ph idx="1" type="body"/>
          </p:nvPr>
        </p:nvSpPr>
        <p:spPr>
          <a:xfrm>
            <a:off x="311700" y="1344725"/>
            <a:ext cx="8520600" cy="325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Software:</a:t>
            </a:r>
            <a:endParaRPr/>
          </a:p>
          <a:p>
            <a:pPr indent="-317500" lvl="1" marL="914400" rtl="0" algn="l">
              <a:spcBef>
                <a:spcPts val="0"/>
              </a:spcBef>
              <a:spcAft>
                <a:spcPts val="0"/>
              </a:spcAft>
              <a:buSzPts val="1400"/>
              <a:buChar char="-"/>
            </a:pPr>
            <a:r>
              <a:rPr lang="en"/>
              <a:t>I</a:t>
            </a:r>
            <a:r>
              <a:rPr lang="en"/>
              <a:t>s </a:t>
            </a:r>
            <a:r>
              <a:rPr lang="en"/>
              <a:t>not always accessible</a:t>
            </a:r>
            <a:endParaRPr/>
          </a:p>
          <a:p>
            <a:pPr indent="-317500" lvl="1" marL="914400" rtl="0" algn="l">
              <a:spcBef>
                <a:spcPts val="0"/>
              </a:spcBef>
              <a:spcAft>
                <a:spcPts val="0"/>
              </a:spcAft>
              <a:buSzPts val="1400"/>
              <a:buChar char="-"/>
            </a:pPr>
            <a:r>
              <a:rPr lang="en"/>
              <a:t>doesn’t always work across different institutions</a:t>
            </a:r>
            <a:endParaRPr/>
          </a:p>
          <a:p>
            <a:pPr indent="0" lvl="0" marL="0" rtl="0" algn="l">
              <a:spcBef>
                <a:spcPts val="1200"/>
              </a:spcBef>
              <a:spcAft>
                <a:spcPts val="0"/>
              </a:spcAft>
              <a:buNone/>
            </a:pPr>
            <a:r>
              <a:rPr lang="en"/>
              <a:t>- Statistical results were easier to reproduce than figures (still within some variability)</a:t>
            </a:r>
            <a:endParaRPr/>
          </a:p>
          <a:p>
            <a:pPr indent="0" lvl="0" marL="0" rtl="0" algn="l">
              <a:spcBef>
                <a:spcPts val="1200"/>
              </a:spcBef>
              <a:spcAft>
                <a:spcPts val="0"/>
              </a:spcAft>
              <a:buNone/>
            </a:pPr>
            <a:r>
              <a:rPr lang="en"/>
              <a:t>- In this case, data was readily available</a:t>
            </a:r>
            <a:endParaRPr/>
          </a:p>
          <a:p>
            <a:pPr indent="0" lvl="0" marL="0" rtl="0" algn="l">
              <a:spcBef>
                <a:spcPts val="1200"/>
              </a:spcBef>
              <a:spcAft>
                <a:spcPts val="0"/>
              </a:spcAft>
              <a:buNone/>
            </a:pPr>
            <a:r>
              <a:rPr lang="en"/>
              <a:t>	sampled from top journals, always the last experiment.</a:t>
            </a:r>
            <a:endParaRPr/>
          </a:p>
          <a:p>
            <a:pPr indent="0" lvl="0" marL="0" rtl="0" algn="l">
              <a:spcBef>
                <a:spcPts val="1200"/>
              </a:spcBef>
              <a:spcAft>
                <a:spcPts val="1200"/>
              </a:spcAft>
              <a:buNone/>
            </a:pPr>
            <a:r>
              <a:rPr b="1" lang="en"/>
              <a:t>- Conclusions were confirmed.</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the study teach us about research reusability?</a:t>
            </a:r>
            <a:endParaRPr/>
          </a:p>
        </p:txBody>
      </p:sp>
      <p:sp>
        <p:nvSpPr>
          <p:cNvPr id="150" name="Google Shape;150;p24"/>
          <p:cNvSpPr txBox="1"/>
          <p:nvPr>
            <p:ph idx="1" type="body"/>
          </p:nvPr>
        </p:nvSpPr>
        <p:spPr>
          <a:xfrm>
            <a:off x="311700" y="1585125"/>
            <a:ext cx="41790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no standardization to evaluate replication success</a:t>
            </a:r>
            <a:endParaRPr/>
          </a:p>
          <a:p>
            <a:pPr indent="0" lvl="0" marL="0" rtl="0" algn="l">
              <a:spcBef>
                <a:spcPts val="1200"/>
              </a:spcBef>
              <a:spcAft>
                <a:spcPts val="0"/>
              </a:spcAft>
              <a:buNone/>
            </a:pPr>
            <a:r>
              <a:rPr lang="en"/>
              <a:t>-  Reproduced studies tend to be less significant than original (</a:t>
            </a:r>
            <a:r>
              <a:rPr b="1" lang="en"/>
              <a:t>type II errors</a:t>
            </a:r>
            <a:r>
              <a:rPr lang="en"/>
              <a:t> are common)</a:t>
            </a:r>
            <a:endParaRPr/>
          </a:p>
          <a:p>
            <a:pPr indent="0" lvl="0" marL="0" rtl="0" algn="l">
              <a:spcBef>
                <a:spcPts val="1200"/>
              </a:spcBef>
              <a:spcAft>
                <a:spcPts val="0"/>
              </a:spcAft>
              <a:buNone/>
            </a:pPr>
            <a:r>
              <a:rPr lang="en"/>
              <a:t>- Science fosters novelty rather than replication</a:t>
            </a:r>
            <a:endParaRPr/>
          </a:p>
          <a:p>
            <a:pPr indent="0" lvl="0" marL="0" rtl="0" algn="l">
              <a:spcBef>
                <a:spcPts val="1200"/>
              </a:spcBef>
              <a:spcAft>
                <a:spcPts val="1200"/>
              </a:spcAft>
              <a:buNone/>
            </a:pPr>
            <a:r>
              <a:rPr lang="en"/>
              <a:t>	</a:t>
            </a:r>
            <a:endParaRPr/>
          </a:p>
        </p:txBody>
      </p:sp>
      <p:pic>
        <p:nvPicPr>
          <p:cNvPr id="151" name="Google Shape;151;p24"/>
          <p:cNvPicPr preferRelativeResize="0"/>
          <p:nvPr/>
        </p:nvPicPr>
        <p:blipFill>
          <a:blip r:embed="rId3">
            <a:alphaModFix/>
          </a:blip>
          <a:stretch>
            <a:fillRect/>
          </a:stretch>
        </p:blipFill>
        <p:spPr>
          <a:xfrm>
            <a:off x="4572002" y="1423950"/>
            <a:ext cx="4179100" cy="339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167425" y="259000"/>
            <a:ext cx="89013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related literature teach us about avoiding Type II errors?</a:t>
            </a:r>
            <a:endParaRPr/>
          </a:p>
        </p:txBody>
      </p:sp>
      <p:sp>
        <p:nvSpPr>
          <p:cNvPr id="157" name="Google Shape;157;p25"/>
          <p:cNvSpPr txBox="1"/>
          <p:nvPr>
            <p:ph idx="1" type="body"/>
          </p:nvPr>
        </p:nvSpPr>
        <p:spPr>
          <a:xfrm>
            <a:off x="311700" y="1376550"/>
            <a:ext cx="8520600" cy="801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Reproducing data collection rather than just data analysis</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Large sample sizes (mainly in psychology) (</a:t>
            </a:r>
            <a:r>
              <a:rPr lang="en" sz="1200">
                <a:solidFill>
                  <a:srgbClr val="000000"/>
                </a:solidFill>
              </a:rPr>
              <a:t>Diener, E. &amp; Biswas-Diener, R. (2021))</a:t>
            </a:r>
            <a:endParaRPr sz="1200">
              <a:solidFill>
                <a:srgbClr val="000000"/>
              </a:solidFill>
            </a:endParaRPr>
          </a:p>
        </p:txBody>
      </p:sp>
      <p:sp>
        <p:nvSpPr>
          <p:cNvPr id="158" name="Google Shape;158;p25"/>
          <p:cNvSpPr txBox="1"/>
          <p:nvPr/>
        </p:nvSpPr>
        <p:spPr>
          <a:xfrm>
            <a:off x="361325" y="2178450"/>
            <a:ext cx="7353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Importance of effect sizes (as was done in this study)</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Quantitatively predict the relationship between variables (Francis 2012)</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Standardization?</a:t>
            </a:r>
            <a:endParaRPr>
              <a:latin typeface="Open Sans"/>
              <a:ea typeface="Open Sans"/>
              <a:cs typeface="Open Sans"/>
              <a:sym typeface="Open Sans"/>
            </a:endParaRPr>
          </a:p>
        </p:txBody>
      </p:sp>
      <p:sp>
        <p:nvSpPr>
          <p:cNvPr id="159" name="Google Shape;159;p25"/>
          <p:cNvSpPr txBox="1"/>
          <p:nvPr/>
        </p:nvSpPr>
        <p:spPr>
          <a:xfrm>
            <a:off x="361325" y="3009750"/>
            <a:ext cx="8184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Meta-analysis of multiple replications?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Disclosure of non-significant results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Looking at distributions of multiple replication results (Shrout and Rodgers 2018)</a:t>
            </a:r>
            <a:endParaRPr>
              <a:latin typeface="Open Sans"/>
              <a:ea typeface="Open Sans"/>
              <a:cs typeface="Open Sans"/>
              <a:sym typeface="Open Sans"/>
            </a:endParaRPr>
          </a:p>
        </p:txBody>
      </p:sp>
      <p:sp>
        <p:nvSpPr>
          <p:cNvPr id="160" name="Google Shape;160;p25"/>
          <p:cNvSpPr txBox="1"/>
          <p:nvPr/>
        </p:nvSpPr>
        <p:spPr>
          <a:xfrm>
            <a:off x="895950" y="3903350"/>
            <a:ext cx="7352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FFFF00"/>
                </a:highlight>
                <a:latin typeface="Open Sans"/>
                <a:ea typeface="Open Sans"/>
                <a:cs typeface="Open Sans"/>
                <a:sym typeface="Open Sans"/>
              </a:rPr>
              <a:t>“(...) We </a:t>
            </a:r>
            <a:r>
              <a:rPr lang="en">
                <a:highlight>
                  <a:srgbClr val="FFFF00"/>
                </a:highlight>
                <a:latin typeface="Open Sans"/>
                <a:ea typeface="Open Sans"/>
                <a:cs typeface="Open Sans"/>
                <a:sym typeface="Open Sans"/>
              </a:rPr>
              <a:t>rethink the twentieth-century assumption that individual scientists can be trusted to report the relevant results and theorizing that led to the studies. Instead of trust, the theme of the new norms is openness.” (Shrout and Rodgers 2018)</a:t>
            </a:r>
            <a:endParaRPr>
              <a:highlight>
                <a:srgbClr val="FFFF00"/>
              </a:highlight>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66" name="Google Shape;166;p26"/>
          <p:cNvSpPr txBox="1"/>
          <p:nvPr/>
        </p:nvSpPr>
        <p:spPr>
          <a:xfrm>
            <a:off x="204625" y="2799625"/>
            <a:ext cx="86784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Diener, E. &amp; Biswas-Diener, R. (2021). The replication crisis in psychology. In R. Biswas-Diener &amp; E. Diener (Eds), </a:t>
            </a:r>
            <a:r>
              <a:rPr i="1" lang="en" sz="1200">
                <a:latin typeface="Open Sans"/>
                <a:ea typeface="Open Sans"/>
                <a:cs typeface="Open Sans"/>
                <a:sym typeface="Open Sans"/>
              </a:rPr>
              <a:t>Noba textbook series: Psychology.</a:t>
            </a:r>
            <a:r>
              <a:rPr lang="en" sz="1200">
                <a:latin typeface="Open Sans"/>
                <a:ea typeface="Open Sans"/>
                <a:cs typeface="Open Sans"/>
                <a:sym typeface="Open Sans"/>
              </a:rPr>
              <a:t> Champaign, IL: DEF publishers. Retrieved from </a:t>
            </a:r>
            <a:r>
              <a:rPr lang="en" sz="1200">
                <a:uFill>
                  <a:noFill/>
                </a:uFill>
                <a:latin typeface="Open Sans"/>
                <a:ea typeface="Open Sans"/>
                <a:cs typeface="Open Sans"/>
                <a:sym typeface="Open Sans"/>
                <a:hlinkClick r:id="rId3"/>
              </a:rPr>
              <a:t>http://noba.to/q4cvydeh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Francis G. The Psychology of Replication and Replication in Psychology. Perspectives on Psychological Science. 2012;7(6):585-594. doi:10.1177/1745691612459520</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Guidelines</a:t>
            </a:r>
            <a:endParaRPr/>
          </a:p>
        </p:txBody>
      </p:sp>
      <p:sp>
        <p:nvSpPr>
          <p:cNvPr id="172" name="Google Shape;172;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0" lvl="0" marL="0" rtl="0" algn="l">
              <a:spcBef>
                <a:spcPts val="700"/>
              </a:spcBef>
              <a:spcAft>
                <a:spcPts val="0"/>
              </a:spcAft>
              <a:buNone/>
            </a:pPr>
            <a:r>
              <a:rPr lang="en" sz="1450">
                <a:solidFill>
                  <a:srgbClr val="494C4E"/>
                </a:solidFill>
                <a:highlight>
                  <a:srgbClr val="FFFFFF"/>
                </a:highlight>
                <a:latin typeface="Arial"/>
                <a:ea typeface="Arial"/>
                <a:cs typeface="Arial"/>
                <a:sym typeface="Arial"/>
              </a:rPr>
              <a:t>1. What is this article about ?</a:t>
            </a:r>
            <a:endParaRPr sz="1450">
              <a:solidFill>
                <a:srgbClr val="494C4E"/>
              </a:solidFill>
              <a:highlight>
                <a:srgbClr val="FFFFFF"/>
              </a:highlight>
              <a:latin typeface="Arial"/>
              <a:ea typeface="Arial"/>
              <a:cs typeface="Arial"/>
              <a:sym typeface="Arial"/>
            </a:endParaRPr>
          </a:p>
          <a:p>
            <a:pPr indent="0" lvl="0" marL="0" rtl="0" algn="l">
              <a:spcBef>
                <a:spcPts val="1400"/>
              </a:spcBef>
              <a:spcAft>
                <a:spcPts val="0"/>
              </a:spcAft>
              <a:buNone/>
            </a:pPr>
            <a:r>
              <a:rPr lang="en" sz="1450">
                <a:solidFill>
                  <a:srgbClr val="494C4E"/>
                </a:solidFill>
                <a:highlight>
                  <a:srgbClr val="FFFFFF"/>
                </a:highlight>
                <a:latin typeface="Arial"/>
                <a:ea typeface="Arial"/>
                <a:cs typeface="Arial"/>
                <a:sym typeface="Arial"/>
              </a:rPr>
              <a:t>2. How reproducible is this article ?</a:t>
            </a:r>
            <a:endParaRPr sz="1450">
              <a:solidFill>
                <a:srgbClr val="494C4E"/>
              </a:solidFill>
              <a:highlight>
                <a:srgbClr val="FFFFFF"/>
              </a:highlight>
              <a:latin typeface="Arial"/>
              <a:ea typeface="Arial"/>
              <a:cs typeface="Arial"/>
              <a:sym typeface="Arial"/>
            </a:endParaRPr>
          </a:p>
          <a:p>
            <a:pPr indent="0" lvl="0" marL="0" rtl="0" algn="l">
              <a:spcBef>
                <a:spcPts val="1400"/>
              </a:spcBef>
              <a:spcAft>
                <a:spcPts val="0"/>
              </a:spcAft>
              <a:buNone/>
            </a:pPr>
            <a:r>
              <a:rPr lang="en" sz="1450">
                <a:solidFill>
                  <a:srgbClr val="494C4E"/>
                </a:solidFill>
                <a:highlight>
                  <a:srgbClr val="FFFFFF"/>
                </a:highlight>
                <a:latin typeface="Arial"/>
                <a:ea typeface="Arial"/>
                <a:cs typeface="Arial"/>
                <a:sym typeface="Arial"/>
              </a:rPr>
              <a:t>- What technologies are used to help replicate the work ?</a:t>
            </a:r>
            <a:endParaRPr sz="1450">
              <a:solidFill>
                <a:srgbClr val="494C4E"/>
              </a:solidFill>
              <a:highlight>
                <a:srgbClr val="FFFFFF"/>
              </a:highlight>
              <a:latin typeface="Arial"/>
              <a:ea typeface="Arial"/>
              <a:cs typeface="Arial"/>
              <a:sym typeface="Arial"/>
            </a:endParaRPr>
          </a:p>
          <a:p>
            <a:pPr indent="0" lvl="0" marL="0" rtl="0" algn="l">
              <a:spcBef>
                <a:spcPts val="1400"/>
              </a:spcBef>
              <a:spcAft>
                <a:spcPts val="0"/>
              </a:spcAft>
              <a:buNone/>
            </a:pPr>
            <a:r>
              <a:rPr lang="en" sz="1450">
                <a:solidFill>
                  <a:srgbClr val="494C4E"/>
                </a:solidFill>
                <a:highlight>
                  <a:srgbClr val="FFFFFF"/>
                </a:highlight>
                <a:latin typeface="Arial"/>
                <a:ea typeface="Arial"/>
                <a:cs typeface="Arial"/>
                <a:sym typeface="Arial"/>
              </a:rPr>
              <a:t>- What are the potential hurdles for a researcher trying to re-generate the results?</a:t>
            </a:r>
            <a:endParaRPr sz="1450">
              <a:solidFill>
                <a:srgbClr val="494C4E"/>
              </a:solidFill>
              <a:highlight>
                <a:srgbClr val="FFFFFF"/>
              </a:highlight>
              <a:latin typeface="Arial"/>
              <a:ea typeface="Arial"/>
              <a:cs typeface="Arial"/>
              <a:sym typeface="Arial"/>
            </a:endParaRPr>
          </a:p>
          <a:p>
            <a:pPr indent="0" lvl="0" marL="0" rtl="0" algn="l">
              <a:spcBef>
                <a:spcPts val="1400"/>
              </a:spcBef>
              <a:spcAft>
                <a:spcPts val="0"/>
              </a:spcAft>
              <a:buNone/>
            </a:pPr>
            <a:r>
              <a:rPr lang="en" sz="1450">
                <a:solidFill>
                  <a:srgbClr val="494C4E"/>
                </a:solidFill>
                <a:highlight>
                  <a:srgbClr val="FFFFFF"/>
                </a:highlight>
                <a:latin typeface="Arial"/>
                <a:ea typeface="Arial"/>
                <a:cs typeface="Arial"/>
                <a:sym typeface="Arial"/>
              </a:rPr>
              <a:t>3. Evaluate "FORCE" . For all the research objects associated with the publication (ie, data, software, tools, narrative), evaluate how findable, accessible, interoperable, reusable and citable are the research objects?</a:t>
            </a:r>
            <a:endParaRPr sz="1450">
              <a:solidFill>
                <a:srgbClr val="494C4E"/>
              </a:solidFill>
              <a:highlight>
                <a:srgbClr val="FFFFFF"/>
              </a:highlight>
              <a:latin typeface="Arial"/>
              <a:ea typeface="Arial"/>
              <a:cs typeface="Arial"/>
              <a:sym typeface="Arial"/>
            </a:endParaRPr>
          </a:p>
          <a:p>
            <a:pPr indent="0" lvl="0" marL="0" rtl="0" algn="l">
              <a:spcBef>
                <a:spcPts val="1400"/>
              </a:spcBef>
              <a:spcAft>
                <a:spcPts val="0"/>
              </a:spcAft>
              <a:buNone/>
            </a:pPr>
            <a:r>
              <a:rPr lang="en" sz="1450">
                <a:solidFill>
                  <a:srgbClr val="494C4E"/>
                </a:solidFill>
                <a:highlight>
                  <a:srgbClr val="FFFFFF"/>
                </a:highlight>
                <a:latin typeface="Arial"/>
                <a:ea typeface="Arial"/>
                <a:cs typeface="Arial"/>
                <a:sym typeface="Arial"/>
              </a:rPr>
              <a:t>4. Other thoughts / comments / ideas for improvements: What could the authors have done instead ?</a:t>
            </a:r>
            <a:endParaRPr sz="1450">
              <a:solidFill>
                <a:srgbClr val="494C4E"/>
              </a:solidFill>
              <a:highlight>
                <a:srgbClr val="FFFFFF"/>
              </a:highlight>
              <a:latin typeface="Arial"/>
              <a:ea typeface="Arial"/>
              <a:cs typeface="Arial"/>
              <a:sym typeface="Arial"/>
            </a:endParaRPr>
          </a:p>
          <a:p>
            <a:pPr indent="0" lvl="0" marL="0" rtl="0" algn="l">
              <a:spcBef>
                <a:spcPts val="1400"/>
              </a:spcBef>
              <a:spcAft>
                <a:spcPts val="0"/>
              </a:spcAft>
              <a:buNone/>
            </a:pPr>
            <a:r>
              <a:rPr lang="en" sz="1450">
                <a:solidFill>
                  <a:srgbClr val="494C4E"/>
                </a:solidFill>
                <a:highlight>
                  <a:srgbClr val="FFFFFF"/>
                </a:highlight>
                <a:latin typeface="Arial"/>
                <a:ea typeface="Arial"/>
                <a:cs typeface="Arial"/>
                <a:sym typeface="Arial"/>
              </a:rPr>
              <a:t>You can choose to have one or several presenters (preferred option). Ideally, your presentation and notes would be uploaded in a git repository on GitHub.</a:t>
            </a:r>
            <a:endParaRPr sz="1450">
              <a:solidFill>
                <a:srgbClr val="494C4E"/>
              </a:solidFill>
              <a:highlight>
                <a:srgbClr val="FFFFFF"/>
              </a:highlight>
              <a:latin typeface="Arial"/>
              <a:ea typeface="Arial"/>
              <a:cs typeface="Arial"/>
              <a:sym typeface="Arial"/>
            </a:endParaRPr>
          </a:p>
          <a:p>
            <a:pPr indent="0" lvl="0" marL="0" rtl="0" algn="l">
              <a:spcBef>
                <a:spcPts val="1400"/>
              </a:spcBef>
              <a:spcAft>
                <a:spcPts val="0"/>
              </a:spcAft>
              <a:buNone/>
            </a:pPr>
            <a:r>
              <a:rPr lang="en" sz="900">
                <a:solidFill>
                  <a:srgbClr val="FFFFFF"/>
                </a:solidFill>
                <a:highlight>
                  <a:srgbClr val="000000"/>
                </a:highlight>
                <a:latin typeface="Arial"/>
                <a:ea typeface="Arial"/>
                <a:cs typeface="Arial"/>
                <a:sym typeface="Arial"/>
              </a:rPr>
              <a:t>d would like to emphasize that these are only to help you, the exercise is to make you reflect and report on the "reusability" of research.</a:t>
            </a:r>
            <a:endParaRPr sz="1450">
              <a:solidFill>
                <a:srgbClr val="494C4E"/>
              </a:solidFill>
              <a:highlight>
                <a:srgbClr val="000000"/>
              </a:highlight>
              <a:latin typeface="Arial"/>
              <a:ea typeface="Arial"/>
              <a:cs typeface="Arial"/>
              <a:sym typeface="Arial"/>
            </a:endParaRPr>
          </a:p>
          <a:p>
            <a:pPr indent="0" lvl="0" marL="0" rtl="0" algn="l">
              <a:spcBef>
                <a:spcPts val="1400"/>
              </a:spcBef>
              <a:spcAft>
                <a:spcPts val="0"/>
              </a:spcAft>
              <a:buNone/>
            </a:pPr>
            <a:r>
              <a:rPr lang="en" sz="900">
                <a:solidFill>
                  <a:srgbClr val="FFFFFF"/>
                </a:solidFill>
                <a:latin typeface="Arial"/>
                <a:ea typeface="Arial"/>
                <a:cs typeface="Arial"/>
                <a:sym typeface="Arial"/>
              </a:rPr>
              <a:t>d would like to emphasize that these are only to help you, the exercise is to make you reflect and report on the "reusability" of research.</a:t>
            </a:r>
            <a:endParaRPr sz="1450">
              <a:solidFill>
                <a:srgbClr val="494C4E"/>
              </a:solidFill>
              <a:highlight>
                <a:srgbClr val="FFFFFF"/>
              </a:highlight>
              <a:latin typeface="Arial"/>
              <a:ea typeface="Arial"/>
              <a:cs typeface="Arial"/>
              <a:sym typeface="Arial"/>
            </a:endParaRPr>
          </a:p>
          <a:p>
            <a:pPr indent="0" lvl="0" marL="0" rtl="0" algn="l">
              <a:spcBef>
                <a:spcPts val="1400"/>
              </a:spcBef>
              <a:spcAft>
                <a:spcPts val="1200"/>
              </a:spcAft>
              <a:buNone/>
            </a:pPr>
            <a:r>
              <a:rPr lang="en" sz="900">
                <a:solidFill>
                  <a:srgbClr val="FFFFFF"/>
                </a:solidFill>
                <a:latin typeface="Arial"/>
                <a:ea typeface="Arial"/>
                <a:cs typeface="Arial"/>
                <a:sym typeface="Arial"/>
              </a:rPr>
              <a:t>d would like to emphasize that these are only to help you, the exercise is to make you reflect and report on the "reusability" of research.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Study</a:t>
            </a:r>
            <a:endParaRPr/>
          </a:p>
        </p:txBody>
      </p:sp>
      <p:sp>
        <p:nvSpPr>
          <p:cNvPr id="73" name="Google Shape;73;p14"/>
          <p:cNvSpPr txBox="1"/>
          <p:nvPr>
            <p:ph idx="1" type="body"/>
          </p:nvPr>
        </p:nvSpPr>
        <p:spPr>
          <a:xfrm>
            <a:off x="311700" y="1437775"/>
            <a:ext cx="8520600" cy="3302700"/>
          </a:xfrm>
          <a:prstGeom prst="rect">
            <a:avLst/>
          </a:prstGeom>
        </p:spPr>
        <p:txBody>
          <a:bodyPr anchorCtr="0" anchor="t" bIns="91425" lIns="91425" spcFirstLastPara="1" rIns="91425" wrap="square" tIns="91425">
            <a:normAutofit/>
          </a:bodyPr>
          <a:lstStyle/>
          <a:p>
            <a:pPr indent="-320675" lvl="0" marL="457200" rtl="0" algn="l">
              <a:spcBef>
                <a:spcPts val="70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270 authors p</a:t>
            </a:r>
            <a:r>
              <a:rPr lang="en" sz="1450">
                <a:solidFill>
                  <a:srgbClr val="494C4E"/>
                </a:solidFill>
                <a:highlight>
                  <a:schemeClr val="lt1"/>
                </a:highlight>
                <a:latin typeface="Arial"/>
                <a:ea typeface="Arial"/>
                <a:cs typeface="Arial"/>
                <a:sym typeface="Arial"/>
              </a:rPr>
              <a:t>erformed replication studies of 100 psychology publications to assess the reproducibility of the observed findings.</a:t>
            </a:r>
            <a:endParaRPr sz="1450">
              <a:solidFill>
                <a:srgbClr val="494C4E"/>
              </a:solidFill>
              <a:highlight>
                <a:schemeClr val="lt1"/>
              </a:highlight>
              <a:latin typeface="Arial"/>
              <a:ea typeface="Arial"/>
              <a:cs typeface="Arial"/>
              <a:sym typeface="Arial"/>
            </a:endParaRPr>
          </a:p>
          <a:p>
            <a:pPr indent="-320675" lvl="1" marL="914400" rtl="0" algn="l">
              <a:spcBef>
                <a:spcPts val="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Articles all published in 2008 </a:t>
            </a:r>
            <a:endParaRPr sz="1450">
              <a:solidFill>
                <a:srgbClr val="494C4E"/>
              </a:solidFill>
              <a:highlight>
                <a:schemeClr val="lt1"/>
              </a:highlight>
              <a:latin typeface="Arial"/>
              <a:ea typeface="Arial"/>
              <a:cs typeface="Arial"/>
              <a:sym typeface="Arial"/>
            </a:endParaRPr>
          </a:p>
          <a:p>
            <a:pPr indent="-320675" lvl="1" marL="914400" rtl="0" algn="l">
              <a:spcBef>
                <a:spcPts val="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3 journals: Psychological Science, Journal of Personality and Social Psychology, and Journal of Experimental Psychology: Learning, Memory, and Cognition </a:t>
            </a:r>
            <a:endParaRPr sz="1450">
              <a:solidFill>
                <a:srgbClr val="494C4E"/>
              </a:solidFill>
              <a:highlight>
                <a:schemeClr val="lt1"/>
              </a:highlight>
              <a:latin typeface="Arial"/>
              <a:ea typeface="Arial"/>
              <a:cs typeface="Arial"/>
              <a:sym typeface="Arial"/>
            </a:endParaRPr>
          </a:p>
          <a:p>
            <a:pPr indent="-320675" lvl="1" marL="914400" rtl="0" algn="l">
              <a:spcBef>
                <a:spcPts val="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Replication experiment: mostly last experiment in each article</a:t>
            </a:r>
            <a:endParaRPr sz="1450">
              <a:solidFill>
                <a:srgbClr val="494C4E"/>
              </a:solidFill>
              <a:highlight>
                <a:schemeClr val="lt1"/>
              </a:highlight>
              <a:latin typeface="Arial"/>
              <a:ea typeface="Arial"/>
              <a:cs typeface="Arial"/>
              <a:sym typeface="Arial"/>
            </a:endParaRPr>
          </a:p>
          <a:p>
            <a:pPr indent="-320675" lvl="0" marL="457200" rtl="0" algn="l">
              <a:spcBef>
                <a:spcPts val="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Reproducibility metrics:</a:t>
            </a:r>
            <a:endParaRPr sz="1450">
              <a:solidFill>
                <a:srgbClr val="494C4E"/>
              </a:solidFill>
              <a:highlight>
                <a:schemeClr val="lt1"/>
              </a:highlight>
              <a:latin typeface="Arial"/>
              <a:ea typeface="Arial"/>
              <a:cs typeface="Arial"/>
              <a:sym typeface="Arial"/>
            </a:endParaRPr>
          </a:p>
          <a:p>
            <a:pPr indent="-320675" lvl="1" marL="914400" rtl="0" algn="l">
              <a:spcBef>
                <a:spcPts val="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significance</a:t>
            </a:r>
            <a:endParaRPr sz="1450">
              <a:solidFill>
                <a:srgbClr val="494C4E"/>
              </a:solidFill>
              <a:highlight>
                <a:schemeClr val="lt1"/>
              </a:highlight>
              <a:latin typeface="Arial"/>
              <a:ea typeface="Arial"/>
              <a:cs typeface="Arial"/>
              <a:sym typeface="Arial"/>
            </a:endParaRPr>
          </a:p>
          <a:p>
            <a:pPr indent="-320675" lvl="1" marL="914400" rtl="0" algn="l">
              <a:spcBef>
                <a:spcPts val="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P-values</a:t>
            </a:r>
            <a:endParaRPr sz="1450">
              <a:solidFill>
                <a:srgbClr val="494C4E"/>
              </a:solidFill>
              <a:highlight>
                <a:schemeClr val="lt1"/>
              </a:highlight>
              <a:latin typeface="Arial"/>
              <a:ea typeface="Arial"/>
              <a:cs typeface="Arial"/>
              <a:sym typeface="Arial"/>
            </a:endParaRPr>
          </a:p>
          <a:p>
            <a:pPr indent="-320675" lvl="1" marL="914400" rtl="0" algn="l">
              <a:spcBef>
                <a:spcPts val="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Subjective assessments of replication teams</a:t>
            </a:r>
            <a:endParaRPr sz="1450">
              <a:solidFill>
                <a:srgbClr val="494C4E"/>
              </a:solidFill>
              <a:highlight>
                <a:schemeClr val="lt1"/>
              </a:highlight>
              <a:latin typeface="Arial"/>
              <a:ea typeface="Arial"/>
              <a:cs typeface="Arial"/>
              <a:sym typeface="Arial"/>
            </a:endParaRPr>
          </a:p>
          <a:p>
            <a:pPr indent="-320675" lvl="1" marL="914400" rtl="0" algn="l">
              <a:spcBef>
                <a:spcPts val="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Effect sizes</a:t>
            </a:r>
            <a:endParaRPr sz="1450">
              <a:solidFill>
                <a:srgbClr val="494C4E"/>
              </a:solidFill>
              <a:highlight>
                <a:schemeClr val="lt1"/>
              </a:highlight>
              <a:latin typeface="Arial"/>
              <a:ea typeface="Arial"/>
              <a:cs typeface="Arial"/>
              <a:sym typeface="Arial"/>
            </a:endParaRPr>
          </a:p>
          <a:p>
            <a:pPr indent="-320675" lvl="1" marL="914400" rtl="0" algn="l">
              <a:spcBef>
                <a:spcPts val="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Meta-analysis of effect sizes</a:t>
            </a:r>
            <a:endParaRPr sz="1450">
              <a:solidFill>
                <a:srgbClr val="494C4E"/>
              </a:solidFill>
              <a:highlight>
                <a:schemeClr val="lt1"/>
              </a:highlight>
              <a:latin typeface="Arial"/>
              <a:ea typeface="Arial"/>
              <a:cs typeface="Arial"/>
              <a:sym typeface="Arial"/>
            </a:endParaRPr>
          </a:p>
        </p:txBody>
      </p:sp>
      <p:pic>
        <p:nvPicPr>
          <p:cNvPr id="74" name="Google Shape;74;p14"/>
          <p:cNvPicPr preferRelativeResize="0"/>
          <p:nvPr/>
        </p:nvPicPr>
        <p:blipFill>
          <a:blip r:embed="rId3">
            <a:alphaModFix/>
          </a:blip>
          <a:stretch>
            <a:fillRect/>
          </a:stretch>
        </p:blipFill>
        <p:spPr>
          <a:xfrm>
            <a:off x="3188475" y="230812"/>
            <a:ext cx="4805374" cy="1135825"/>
          </a:xfrm>
          <a:prstGeom prst="rect">
            <a:avLst/>
          </a:prstGeom>
          <a:noFill/>
          <a:ln>
            <a:noFill/>
          </a:ln>
        </p:spPr>
      </p:pic>
      <p:pic>
        <p:nvPicPr>
          <p:cNvPr id="75" name="Google Shape;75;p14"/>
          <p:cNvPicPr preferRelativeResize="0"/>
          <p:nvPr/>
        </p:nvPicPr>
        <p:blipFill>
          <a:blip r:embed="rId4">
            <a:alphaModFix/>
          </a:blip>
          <a:stretch>
            <a:fillRect/>
          </a:stretch>
        </p:blipFill>
        <p:spPr>
          <a:xfrm>
            <a:off x="5358748" y="3328425"/>
            <a:ext cx="963818" cy="1549000"/>
          </a:xfrm>
          <a:prstGeom prst="rect">
            <a:avLst/>
          </a:prstGeom>
          <a:noFill/>
          <a:ln>
            <a:noFill/>
          </a:ln>
        </p:spPr>
      </p:pic>
      <p:pic>
        <p:nvPicPr>
          <p:cNvPr id="76" name="Google Shape;76;p14"/>
          <p:cNvPicPr preferRelativeResize="0"/>
          <p:nvPr/>
        </p:nvPicPr>
        <p:blipFill>
          <a:blip r:embed="rId5">
            <a:alphaModFix/>
          </a:blip>
          <a:stretch>
            <a:fillRect/>
          </a:stretch>
        </p:blipFill>
        <p:spPr>
          <a:xfrm>
            <a:off x="6322575" y="3328436"/>
            <a:ext cx="1173475" cy="1548987"/>
          </a:xfrm>
          <a:prstGeom prst="rect">
            <a:avLst/>
          </a:prstGeom>
          <a:noFill/>
          <a:ln>
            <a:noFill/>
          </a:ln>
        </p:spPr>
      </p:pic>
      <p:pic>
        <p:nvPicPr>
          <p:cNvPr id="77" name="Google Shape;77;p14"/>
          <p:cNvPicPr preferRelativeResize="0"/>
          <p:nvPr/>
        </p:nvPicPr>
        <p:blipFill>
          <a:blip r:embed="rId6">
            <a:alphaModFix/>
          </a:blip>
          <a:stretch>
            <a:fillRect/>
          </a:stretch>
        </p:blipFill>
        <p:spPr>
          <a:xfrm>
            <a:off x="7496050" y="3328438"/>
            <a:ext cx="1173475" cy="1548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Article S</a:t>
            </a:r>
            <a:r>
              <a:rPr lang="en"/>
              <a:t>tatistics</a:t>
            </a:r>
            <a:endParaRPr/>
          </a:p>
        </p:txBody>
      </p:sp>
      <p:sp>
        <p:nvSpPr>
          <p:cNvPr id="83" name="Google Shape;83;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47% of original effect sizes were </a:t>
            </a:r>
            <a:r>
              <a:rPr lang="en"/>
              <a:t>in</a:t>
            </a:r>
            <a:r>
              <a:rPr lang="en"/>
              <a:t> the 95% CI of the replication effect size</a:t>
            </a:r>
            <a:endParaRPr/>
          </a:p>
          <a:p>
            <a:pPr indent="-342900" lvl="0" marL="457200" rtl="0" algn="l">
              <a:spcBef>
                <a:spcPts val="0"/>
              </a:spcBef>
              <a:spcAft>
                <a:spcPts val="0"/>
              </a:spcAft>
              <a:buSzPts val="1800"/>
              <a:buChar char="●"/>
            </a:pPr>
            <a:r>
              <a:rPr lang="en"/>
              <a:t>39% of replication studies subjectively assessed to have replicated original results</a:t>
            </a:r>
            <a:endParaRPr/>
          </a:p>
          <a:p>
            <a:pPr indent="-342900" lvl="0" marL="457200" rtl="0" algn="l">
              <a:spcBef>
                <a:spcPts val="0"/>
              </a:spcBef>
              <a:spcAft>
                <a:spcPts val="0"/>
              </a:spcAft>
              <a:buSzPts val="1800"/>
              <a:buChar char="●"/>
            </a:pPr>
            <a:r>
              <a:rPr lang="en"/>
              <a:t>M</a:t>
            </a:r>
            <a:r>
              <a:rPr lang="en"/>
              <a:t>ean replication effect size (0.197) was about half of original (0.403)</a:t>
            </a:r>
            <a:endParaRPr/>
          </a:p>
          <a:p>
            <a:pPr indent="0" lvl="0" marL="457200" rtl="0" algn="l">
              <a:spcBef>
                <a:spcPts val="1200"/>
              </a:spcBef>
              <a:spcAft>
                <a:spcPts val="1200"/>
              </a:spcAft>
              <a:buNone/>
            </a:pPr>
            <a:r>
              <a:t/>
            </a:r>
            <a:endParaRPr/>
          </a:p>
        </p:txBody>
      </p:sp>
      <p:graphicFrame>
        <p:nvGraphicFramePr>
          <p:cNvPr id="84" name="Google Shape;84;p15"/>
          <p:cNvGraphicFramePr/>
          <p:nvPr/>
        </p:nvGraphicFramePr>
        <p:xfrm>
          <a:off x="1658100" y="3216700"/>
          <a:ext cx="3000000" cy="3000000"/>
        </p:xfrm>
        <a:graphic>
          <a:graphicData uri="http://schemas.openxmlformats.org/drawingml/2006/table">
            <a:tbl>
              <a:tblPr>
                <a:noFill/>
                <a:tableStyleId>{AF58A724-BEA1-465D-97D0-3FC1185ADA8F}</a:tableStyleId>
              </a:tblPr>
              <a:tblGrid>
                <a:gridCol w="2677700"/>
                <a:gridCol w="2677700"/>
              </a:tblGrid>
              <a:tr h="5599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 of studies w/ p-value &lt; 0.05</a:t>
                      </a:r>
                      <a:endParaRPr/>
                    </a:p>
                  </a:txBody>
                  <a:tcPr marT="91425" marB="91425" marR="91425" marL="91425"/>
                </a:tc>
              </a:tr>
              <a:tr h="319475">
                <a:tc>
                  <a:txBody>
                    <a:bodyPr/>
                    <a:lstStyle/>
                    <a:p>
                      <a:pPr indent="0" lvl="0" marL="0" rtl="0" algn="ctr">
                        <a:spcBef>
                          <a:spcPts val="0"/>
                        </a:spcBef>
                        <a:spcAft>
                          <a:spcPts val="0"/>
                        </a:spcAft>
                        <a:buNone/>
                      </a:pPr>
                      <a:r>
                        <a:rPr lang="en"/>
                        <a:t>Original</a:t>
                      </a:r>
                      <a:endParaRPr/>
                    </a:p>
                  </a:txBody>
                  <a:tcPr marT="91425" marB="91425" marR="91425" marL="91425"/>
                </a:tc>
                <a:tc>
                  <a:txBody>
                    <a:bodyPr/>
                    <a:lstStyle/>
                    <a:p>
                      <a:pPr indent="0" lvl="0" marL="0" rtl="0" algn="ctr">
                        <a:spcBef>
                          <a:spcPts val="0"/>
                        </a:spcBef>
                        <a:spcAft>
                          <a:spcPts val="0"/>
                        </a:spcAft>
                        <a:buNone/>
                      </a:pPr>
                      <a:r>
                        <a:rPr lang="en"/>
                        <a:t>97</a:t>
                      </a:r>
                      <a:endParaRPr/>
                    </a:p>
                  </a:txBody>
                  <a:tcPr marT="91425" marB="91425" marR="91425" marL="91425"/>
                </a:tc>
              </a:tr>
              <a:tr h="319475">
                <a:tc>
                  <a:txBody>
                    <a:bodyPr/>
                    <a:lstStyle/>
                    <a:p>
                      <a:pPr indent="0" lvl="0" marL="0" rtl="0" algn="ctr">
                        <a:spcBef>
                          <a:spcPts val="0"/>
                        </a:spcBef>
                        <a:spcAft>
                          <a:spcPts val="0"/>
                        </a:spcAft>
                        <a:buNone/>
                      </a:pPr>
                      <a:r>
                        <a:rPr lang="en"/>
                        <a:t>Replication</a:t>
                      </a:r>
                      <a:endParaRPr/>
                    </a:p>
                  </a:txBody>
                  <a:tcPr marT="91425" marB="91425" marR="91425" marL="91425"/>
                </a:tc>
                <a:tc>
                  <a:txBody>
                    <a:bodyPr/>
                    <a:lstStyle/>
                    <a:p>
                      <a:pPr indent="0" lvl="0" marL="0" rtl="0" algn="ctr">
                        <a:spcBef>
                          <a:spcPts val="0"/>
                        </a:spcBef>
                        <a:spcAft>
                          <a:spcPts val="0"/>
                        </a:spcAft>
                        <a:buNone/>
                      </a:pPr>
                      <a:r>
                        <a:rPr lang="en"/>
                        <a:t>36</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Reproducible?</a:t>
            </a:r>
            <a:endParaRPr/>
          </a:p>
        </p:txBody>
      </p:sp>
      <p:sp>
        <p:nvSpPr>
          <p:cNvPr id="90" name="Google Shape;90;p16"/>
          <p:cNvSpPr txBox="1"/>
          <p:nvPr>
            <p:ph idx="1" type="body"/>
          </p:nvPr>
        </p:nvSpPr>
        <p:spPr>
          <a:xfrm>
            <a:off x="311700" y="1266325"/>
            <a:ext cx="4328100" cy="3302700"/>
          </a:xfrm>
          <a:prstGeom prst="rect">
            <a:avLst/>
          </a:prstGeom>
        </p:spPr>
        <p:txBody>
          <a:bodyPr anchorCtr="0" anchor="t" bIns="91425" lIns="91425" spcFirstLastPara="1" rIns="91425" wrap="square" tIns="91425">
            <a:normAutofit lnSpcReduction="20000"/>
          </a:bodyPr>
          <a:lstStyle/>
          <a:p>
            <a:pPr indent="-320675" lvl="0" marL="457200" rtl="0" algn="l">
              <a:spcBef>
                <a:spcPts val="70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Reproducing this </a:t>
            </a:r>
            <a:r>
              <a:rPr lang="en" sz="1450">
                <a:solidFill>
                  <a:srgbClr val="494C4E"/>
                </a:solidFill>
                <a:highlight>
                  <a:schemeClr val="lt1"/>
                </a:highlight>
                <a:latin typeface="Arial"/>
                <a:ea typeface="Arial"/>
                <a:cs typeface="Arial"/>
                <a:sym typeface="Arial"/>
              </a:rPr>
              <a:t>reproducibility</a:t>
            </a:r>
            <a:r>
              <a:rPr lang="en" sz="1450">
                <a:solidFill>
                  <a:srgbClr val="494C4E"/>
                </a:solidFill>
                <a:highlight>
                  <a:schemeClr val="lt1"/>
                </a:highlight>
                <a:latin typeface="Arial"/>
                <a:ea typeface="Arial"/>
                <a:cs typeface="Arial"/>
                <a:sym typeface="Arial"/>
              </a:rPr>
              <a:t> project</a:t>
            </a:r>
            <a:endParaRPr sz="1450">
              <a:solidFill>
                <a:srgbClr val="494C4E"/>
              </a:solidFill>
              <a:highlight>
                <a:schemeClr val="lt1"/>
              </a:highlight>
              <a:latin typeface="Arial"/>
              <a:ea typeface="Arial"/>
              <a:cs typeface="Arial"/>
              <a:sym typeface="Arial"/>
            </a:endParaRPr>
          </a:p>
          <a:p>
            <a:pPr indent="-320675" lvl="0" marL="457200" rtl="0" algn="l">
              <a:spcBef>
                <a:spcPts val="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Github repository containing files needed to reproduce content of paper (</a:t>
            </a:r>
            <a:r>
              <a:rPr lang="en" sz="1450" u="sng">
                <a:solidFill>
                  <a:schemeClr val="hlink"/>
                </a:solidFill>
                <a:highlight>
                  <a:schemeClr val="lt1"/>
                </a:highlight>
                <a:latin typeface="Arial"/>
                <a:ea typeface="Arial"/>
                <a:cs typeface="Arial"/>
                <a:sym typeface="Arial"/>
                <a:hlinkClick r:id="rId3"/>
              </a:rPr>
              <a:t>https://github.com/CenterForOpenScience/rpp</a:t>
            </a:r>
            <a:r>
              <a:rPr lang="en" sz="1450">
                <a:solidFill>
                  <a:srgbClr val="494C4E"/>
                </a:solidFill>
                <a:highlight>
                  <a:schemeClr val="lt1"/>
                </a:highlight>
                <a:latin typeface="Arial"/>
                <a:ea typeface="Arial"/>
                <a:cs typeface="Arial"/>
                <a:sym typeface="Arial"/>
              </a:rPr>
              <a:t>) </a:t>
            </a:r>
            <a:endParaRPr sz="1450">
              <a:solidFill>
                <a:srgbClr val="494C4E"/>
              </a:solidFill>
              <a:highlight>
                <a:schemeClr val="lt1"/>
              </a:highlight>
              <a:latin typeface="Arial"/>
              <a:ea typeface="Arial"/>
              <a:cs typeface="Arial"/>
              <a:sym typeface="Arial"/>
            </a:endParaRPr>
          </a:p>
          <a:p>
            <a:pPr indent="-320675" lvl="1" marL="914400" rtl="0" algn="l">
              <a:spcBef>
                <a:spcPts val="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masterscript.R: for replicating statistical analyses </a:t>
            </a:r>
            <a:endParaRPr sz="1450">
              <a:solidFill>
                <a:srgbClr val="494C4E"/>
              </a:solidFill>
              <a:highlight>
                <a:schemeClr val="lt1"/>
              </a:highlight>
              <a:latin typeface="Arial"/>
              <a:ea typeface="Arial"/>
              <a:cs typeface="Arial"/>
              <a:sym typeface="Arial"/>
            </a:endParaRPr>
          </a:p>
          <a:p>
            <a:pPr indent="-320675" lvl="1" marL="914400" rtl="0" algn="l">
              <a:spcBef>
                <a:spcPts val="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RPP_figures.R: for regenerating figures in the paper</a:t>
            </a:r>
            <a:endParaRPr sz="1450">
              <a:solidFill>
                <a:srgbClr val="494C4E"/>
              </a:solidFill>
              <a:highlight>
                <a:schemeClr val="lt1"/>
              </a:highlight>
              <a:latin typeface="Arial"/>
              <a:ea typeface="Arial"/>
              <a:cs typeface="Arial"/>
              <a:sym typeface="Arial"/>
            </a:endParaRPr>
          </a:p>
          <a:p>
            <a:pPr indent="0" lvl="0" marL="914400" rtl="0" algn="l">
              <a:spcBef>
                <a:spcPts val="1400"/>
              </a:spcBef>
              <a:spcAft>
                <a:spcPts val="0"/>
              </a:spcAft>
              <a:buNone/>
            </a:pPr>
            <a:r>
              <a:t/>
            </a:r>
            <a:endParaRPr sz="1450">
              <a:solidFill>
                <a:srgbClr val="494C4E"/>
              </a:solidFill>
              <a:highlight>
                <a:schemeClr val="lt1"/>
              </a:highlight>
              <a:latin typeface="Arial"/>
              <a:ea typeface="Arial"/>
              <a:cs typeface="Arial"/>
              <a:sym typeface="Arial"/>
            </a:endParaRPr>
          </a:p>
          <a:p>
            <a:pPr indent="0" lvl="0" marL="0" rtl="0" algn="l">
              <a:spcBef>
                <a:spcPts val="1400"/>
              </a:spcBef>
              <a:spcAft>
                <a:spcPts val="0"/>
              </a:spcAft>
              <a:buNone/>
            </a:pPr>
            <a:r>
              <a:t/>
            </a:r>
            <a:endParaRPr sz="1450">
              <a:solidFill>
                <a:srgbClr val="494C4E"/>
              </a:solidFill>
              <a:highlight>
                <a:schemeClr val="lt1"/>
              </a:highlight>
              <a:latin typeface="Arial"/>
              <a:ea typeface="Arial"/>
              <a:cs typeface="Arial"/>
              <a:sym typeface="Arial"/>
            </a:endParaRPr>
          </a:p>
          <a:p>
            <a:pPr indent="0" lvl="0" marL="0" rtl="0" algn="l">
              <a:spcBef>
                <a:spcPts val="1400"/>
              </a:spcBef>
              <a:spcAft>
                <a:spcPts val="1200"/>
              </a:spcAft>
              <a:buNone/>
            </a:pPr>
            <a:r>
              <a:t/>
            </a:r>
            <a:endParaRPr/>
          </a:p>
        </p:txBody>
      </p:sp>
      <p:pic>
        <p:nvPicPr>
          <p:cNvPr id="91" name="Google Shape;91;p16"/>
          <p:cNvPicPr preferRelativeResize="0"/>
          <p:nvPr/>
        </p:nvPicPr>
        <p:blipFill>
          <a:blip r:embed="rId4">
            <a:alphaModFix/>
          </a:blip>
          <a:stretch>
            <a:fillRect/>
          </a:stretch>
        </p:blipFill>
        <p:spPr>
          <a:xfrm>
            <a:off x="4639799" y="1403750"/>
            <a:ext cx="4117725" cy="244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Reproducing </a:t>
            </a:r>
            <a:r>
              <a:rPr lang="en"/>
              <a:t>S</a:t>
            </a:r>
            <a:r>
              <a:rPr lang="en"/>
              <a:t>tatistical </a:t>
            </a:r>
            <a:r>
              <a:rPr lang="en"/>
              <a:t>A</a:t>
            </a:r>
            <a:r>
              <a:rPr lang="en"/>
              <a:t>nalyses </a:t>
            </a:r>
            <a:r>
              <a:rPr lang="en"/>
              <a:t>R</a:t>
            </a:r>
            <a:r>
              <a:rPr lang="en"/>
              <a:t>esults</a:t>
            </a:r>
            <a:endParaRPr/>
          </a:p>
        </p:txBody>
      </p:sp>
      <p:graphicFrame>
        <p:nvGraphicFramePr>
          <p:cNvPr id="97" name="Google Shape;97;p17"/>
          <p:cNvGraphicFramePr/>
          <p:nvPr/>
        </p:nvGraphicFramePr>
        <p:xfrm>
          <a:off x="168088" y="1152430"/>
          <a:ext cx="3000000" cy="3000000"/>
        </p:xfrm>
        <a:graphic>
          <a:graphicData uri="http://schemas.openxmlformats.org/drawingml/2006/table">
            <a:tbl>
              <a:tblPr>
                <a:noFill/>
                <a:tableStyleId>{AF58A724-BEA1-465D-97D0-3FC1185ADA8F}</a:tableStyleId>
              </a:tblPr>
              <a:tblGrid>
                <a:gridCol w="3167600"/>
                <a:gridCol w="1880075"/>
                <a:gridCol w="1880075"/>
                <a:gridCol w="1880075"/>
              </a:tblGrid>
              <a:tr h="64047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b="1" lang="en" sz="1200"/>
                        <a:t>Values obtained from our replication attempt</a:t>
                      </a:r>
                      <a:endParaRPr b="1" sz="1200"/>
                    </a:p>
                  </a:txBody>
                  <a:tcPr marT="91425" marB="91425" marR="91425" marL="91425"/>
                </a:tc>
                <a:tc>
                  <a:txBody>
                    <a:bodyPr/>
                    <a:lstStyle/>
                    <a:p>
                      <a:pPr indent="0" lvl="0" marL="0" rtl="0" algn="l">
                        <a:spcBef>
                          <a:spcPts val="0"/>
                        </a:spcBef>
                        <a:spcAft>
                          <a:spcPts val="0"/>
                        </a:spcAft>
                        <a:buNone/>
                      </a:pPr>
                      <a:r>
                        <a:rPr b="1" lang="en" sz="1200"/>
                        <a:t>Values reported in paper</a:t>
                      </a:r>
                      <a:endParaRPr b="1" sz="1200"/>
                    </a:p>
                  </a:txBody>
                  <a:tcPr marT="91425" marB="91425" marR="91425" marL="91425"/>
                </a:tc>
                <a:tc>
                  <a:txBody>
                    <a:bodyPr/>
                    <a:lstStyle/>
                    <a:p>
                      <a:pPr indent="0" lvl="0" marL="0" rtl="0" algn="l">
                        <a:spcBef>
                          <a:spcPts val="0"/>
                        </a:spcBef>
                        <a:spcAft>
                          <a:spcPts val="0"/>
                        </a:spcAft>
                        <a:buNone/>
                      </a:pPr>
                      <a:r>
                        <a:rPr b="1" lang="en" sz="1200"/>
                        <a:t>Same as paper?</a:t>
                      </a:r>
                      <a:endParaRPr b="1" sz="1200"/>
                    </a:p>
                  </a:txBody>
                  <a:tcPr marT="91425" marB="91425" marR="91425" marL="91425"/>
                </a:tc>
              </a:tr>
              <a:tr h="616700">
                <a:tc>
                  <a:txBody>
                    <a:bodyPr/>
                    <a:lstStyle/>
                    <a:p>
                      <a:pPr indent="0" lvl="0" marL="0" rtl="0" algn="l">
                        <a:spcBef>
                          <a:spcPts val="0"/>
                        </a:spcBef>
                        <a:spcAft>
                          <a:spcPts val="0"/>
                        </a:spcAft>
                        <a:buNone/>
                      </a:pPr>
                      <a:r>
                        <a:rPr lang="en" sz="1200"/>
                        <a:t>How often original study is within 95% CI of replication study</a:t>
                      </a:r>
                      <a:endParaRPr sz="1200"/>
                    </a:p>
                  </a:txBody>
                  <a:tcPr marT="91425" marB="91425" marR="91425" marL="91425"/>
                </a:tc>
                <a:tc>
                  <a:txBody>
                    <a:bodyPr/>
                    <a:lstStyle/>
                    <a:p>
                      <a:pPr indent="0" lvl="0" marL="0" rtl="0" algn="l">
                        <a:spcBef>
                          <a:spcPts val="0"/>
                        </a:spcBef>
                        <a:spcAft>
                          <a:spcPts val="0"/>
                        </a:spcAft>
                        <a:buNone/>
                      </a:pPr>
                      <a:r>
                        <a:rPr lang="en" sz="1200"/>
                        <a:t>0.4736842</a:t>
                      </a:r>
                      <a:endParaRPr sz="1200"/>
                    </a:p>
                  </a:txBody>
                  <a:tcPr marT="91425" marB="91425" marR="91425" marL="91425"/>
                </a:tc>
                <a:tc>
                  <a:txBody>
                    <a:bodyPr/>
                    <a:lstStyle/>
                    <a:p>
                      <a:pPr indent="0" lvl="0" marL="0" rtl="0" algn="l">
                        <a:spcBef>
                          <a:spcPts val="0"/>
                        </a:spcBef>
                        <a:spcAft>
                          <a:spcPts val="0"/>
                        </a:spcAft>
                        <a:buNone/>
                      </a:pPr>
                      <a:r>
                        <a:rPr lang="en" sz="1200"/>
                        <a:t>0.47</a:t>
                      </a:r>
                      <a:endParaRPr sz="1200"/>
                    </a:p>
                  </a:txBody>
                  <a:tcPr marT="91425" marB="91425" marR="91425" marL="91425"/>
                </a:tc>
                <a:tc>
                  <a:txBody>
                    <a:bodyPr/>
                    <a:lstStyle/>
                    <a:p>
                      <a:pPr indent="0" lvl="0" marL="0" rtl="0" algn="l">
                        <a:spcBef>
                          <a:spcPts val="0"/>
                        </a:spcBef>
                        <a:spcAft>
                          <a:spcPts val="0"/>
                        </a:spcAft>
                        <a:buNone/>
                      </a:pPr>
                      <a:r>
                        <a:rPr lang="en" sz="1200"/>
                        <a:t>Yes</a:t>
                      </a:r>
                      <a:endParaRPr sz="1200"/>
                    </a:p>
                  </a:txBody>
                  <a:tcPr marT="91425" marB="91425" marR="91425" marL="91425"/>
                </a:tc>
              </a:tr>
              <a:tr h="609575">
                <a:tc>
                  <a:txBody>
                    <a:bodyPr/>
                    <a:lstStyle/>
                    <a:p>
                      <a:pPr indent="0" lvl="0" marL="0" rtl="0" algn="l">
                        <a:spcBef>
                          <a:spcPts val="0"/>
                        </a:spcBef>
                        <a:spcAft>
                          <a:spcPts val="0"/>
                        </a:spcAft>
                        <a:buNone/>
                      </a:pPr>
                      <a:r>
                        <a:rPr lang="en" sz="1200"/>
                        <a:t>Subset of data with all cases which were replicated</a:t>
                      </a:r>
                      <a:endParaRPr sz="1200"/>
                    </a:p>
                  </a:txBody>
                  <a:tcPr marT="91425" marB="91425" marR="91425" marL="91425"/>
                </a:tc>
                <a:tc>
                  <a:txBody>
                    <a:bodyPr/>
                    <a:lstStyle/>
                    <a:p>
                      <a:pPr indent="0" lvl="0" marL="0" rtl="0" algn="l">
                        <a:spcBef>
                          <a:spcPts val="0"/>
                        </a:spcBef>
                        <a:spcAft>
                          <a:spcPts val="0"/>
                        </a:spcAft>
                        <a:buNone/>
                      </a:pPr>
                      <a:r>
                        <a:rPr lang="en" sz="1200"/>
                        <a:t>0.39</a:t>
                      </a:r>
                      <a:endParaRPr sz="1200"/>
                    </a:p>
                  </a:txBody>
                  <a:tcPr marT="91425" marB="91425" marR="91425" marL="91425"/>
                </a:tc>
                <a:tc>
                  <a:txBody>
                    <a:bodyPr/>
                    <a:lstStyle/>
                    <a:p>
                      <a:pPr indent="0" lvl="0" marL="0" rtl="0" algn="l">
                        <a:spcBef>
                          <a:spcPts val="0"/>
                        </a:spcBef>
                        <a:spcAft>
                          <a:spcPts val="0"/>
                        </a:spcAft>
                        <a:buNone/>
                      </a:pPr>
                      <a:r>
                        <a:rPr lang="en" sz="1200"/>
                        <a:t>0.39</a:t>
                      </a:r>
                      <a:endParaRPr sz="1200"/>
                    </a:p>
                  </a:txBody>
                  <a:tcPr marT="91425" marB="91425" marR="91425" marL="91425"/>
                </a:tc>
                <a:tc>
                  <a:txBody>
                    <a:bodyPr/>
                    <a:lstStyle/>
                    <a:p>
                      <a:pPr indent="0" lvl="0" marL="0" rtl="0" algn="l">
                        <a:spcBef>
                          <a:spcPts val="0"/>
                        </a:spcBef>
                        <a:spcAft>
                          <a:spcPts val="0"/>
                        </a:spcAft>
                        <a:buNone/>
                      </a:pPr>
                      <a:r>
                        <a:rPr lang="en" sz="1200"/>
                        <a:t>Yes</a:t>
                      </a:r>
                      <a:endParaRPr sz="1200"/>
                    </a:p>
                  </a:txBody>
                  <a:tcPr marT="91425" marB="91425" marR="91425" marL="91425"/>
                </a:tc>
              </a:tr>
              <a:tr h="396200">
                <a:tc>
                  <a:txBody>
                    <a:bodyPr/>
                    <a:lstStyle/>
                    <a:p>
                      <a:pPr indent="0" lvl="0" marL="0" rtl="0" algn="l">
                        <a:spcBef>
                          <a:spcPts val="0"/>
                        </a:spcBef>
                        <a:spcAft>
                          <a:spcPts val="0"/>
                        </a:spcAft>
                        <a:buNone/>
                      </a:pPr>
                      <a:r>
                        <a:rPr lang="en" sz="1200"/>
                        <a:t>Mean replication effect size</a:t>
                      </a:r>
                      <a:endParaRPr sz="1200"/>
                    </a:p>
                  </a:txBody>
                  <a:tcPr marT="91425" marB="91425" marR="91425" marL="91425"/>
                </a:tc>
                <a:tc>
                  <a:txBody>
                    <a:bodyPr/>
                    <a:lstStyle/>
                    <a:p>
                      <a:pPr indent="0" lvl="0" marL="0" rtl="0" algn="l">
                        <a:spcBef>
                          <a:spcPts val="0"/>
                        </a:spcBef>
                        <a:spcAft>
                          <a:spcPts val="0"/>
                        </a:spcAft>
                        <a:buNone/>
                      </a:pPr>
                      <a:r>
                        <a:rPr lang="en" sz="1200"/>
                        <a:t>0.1969965</a:t>
                      </a:r>
                      <a:endParaRPr sz="1200"/>
                    </a:p>
                  </a:txBody>
                  <a:tcPr marT="91425" marB="91425" marR="91425" marL="91425"/>
                </a:tc>
                <a:tc>
                  <a:txBody>
                    <a:bodyPr/>
                    <a:lstStyle/>
                    <a:p>
                      <a:pPr indent="0" lvl="0" marL="0" rtl="0" algn="l">
                        <a:spcBef>
                          <a:spcPts val="0"/>
                        </a:spcBef>
                        <a:spcAft>
                          <a:spcPts val="0"/>
                        </a:spcAft>
                        <a:buNone/>
                      </a:pPr>
                      <a:r>
                        <a:rPr lang="en" sz="1200"/>
                        <a:t>0.197</a:t>
                      </a:r>
                      <a:endParaRPr sz="1200"/>
                    </a:p>
                  </a:txBody>
                  <a:tcPr marT="91425" marB="91425" marR="91425" marL="91425"/>
                </a:tc>
                <a:tc>
                  <a:txBody>
                    <a:bodyPr/>
                    <a:lstStyle/>
                    <a:p>
                      <a:pPr indent="0" lvl="0" marL="0" rtl="0" algn="l">
                        <a:spcBef>
                          <a:spcPts val="0"/>
                        </a:spcBef>
                        <a:spcAft>
                          <a:spcPts val="0"/>
                        </a:spcAft>
                        <a:buNone/>
                      </a:pPr>
                      <a:r>
                        <a:rPr lang="en" sz="1200"/>
                        <a:t>Yes</a:t>
                      </a:r>
                      <a:endParaRPr sz="1200"/>
                    </a:p>
                  </a:txBody>
                  <a:tcPr marT="91425" marB="91425" marR="91425" marL="91425"/>
                </a:tc>
              </a:tr>
              <a:tr h="403350">
                <a:tc>
                  <a:txBody>
                    <a:bodyPr/>
                    <a:lstStyle/>
                    <a:p>
                      <a:pPr indent="0" lvl="0" marL="0" rtl="0" algn="l">
                        <a:spcBef>
                          <a:spcPts val="0"/>
                        </a:spcBef>
                        <a:spcAft>
                          <a:spcPts val="0"/>
                        </a:spcAft>
                        <a:buNone/>
                      </a:pPr>
                      <a:r>
                        <a:rPr lang="en" sz="1200"/>
                        <a:t>Mean original effect size</a:t>
                      </a:r>
                      <a:endParaRPr sz="1200"/>
                    </a:p>
                  </a:txBody>
                  <a:tcPr marT="91425" marB="91425" marR="91425" marL="91425"/>
                </a:tc>
                <a:tc>
                  <a:txBody>
                    <a:bodyPr/>
                    <a:lstStyle/>
                    <a:p>
                      <a:pPr indent="0" lvl="0" marL="0" rtl="0" algn="l">
                        <a:spcBef>
                          <a:spcPts val="0"/>
                        </a:spcBef>
                        <a:spcAft>
                          <a:spcPts val="0"/>
                        </a:spcAft>
                        <a:buNone/>
                      </a:pPr>
                      <a:r>
                        <a:rPr lang="en" sz="1200"/>
                        <a:t>0.3962053</a:t>
                      </a:r>
                      <a:endParaRPr sz="1200"/>
                    </a:p>
                  </a:txBody>
                  <a:tcPr marT="91425" marB="91425" marR="91425" marL="91425"/>
                </a:tc>
                <a:tc>
                  <a:txBody>
                    <a:bodyPr/>
                    <a:lstStyle/>
                    <a:p>
                      <a:pPr indent="0" lvl="0" marL="0" rtl="0" algn="l">
                        <a:spcBef>
                          <a:spcPts val="0"/>
                        </a:spcBef>
                        <a:spcAft>
                          <a:spcPts val="0"/>
                        </a:spcAft>
                        <a:buNone/>
                      </a:pPr>
                      <a:r>
                        <a:rPr lang="en" sz="1200"/>
                        <a:t>0.403</a:t>
                      </a:r>
                      <a:endParaRPr sz="1200"/>
                    </a:p>
                  </a:txBody>
                  <a:tcPr marT="91425" marB="91425" marR="91425" marL="91425"/>
                </a:tc>
                <a:tc>
                  <a:txBody>
                    <a:bodyPr/>
                    <a:lstStyle/>
                    <a:p>
                      <a:pPr indent="0" lvl="0" marL="0" rtl="0" algn="l">
                        <a:spcBef>
                          <a:spcPts val="0"/>
                        </a:spcBef>
                        <a:spcAft>
                          <a:spcPts val="0"/>
                        </a:spcAft>
                        <a:buNone/>
                      </a:pPr>
                      <a:r>
                        <a:rPr lang="en" sz="1200"/>
                        <a:t>No (rounding differences?)</a:t>
                      </a:r>
                      <a:endParaRPr sz="1200"/>
                    </a:p>
                  </a:txBody>
                  <a:tcPr marT="91425" marB="91425" marR="91425" marL="91425"/>
                </a:tc>
              </a:tr>
              <a:tr h="396200">
                <a:tc>
                  <a:txBody>
                    <a:bodyPr/>
                    <a:lstStyle/>
                    <a:p>
                      <a:pPr indent="0" lvl="0" marL="0" rtl="0" algn="l">
                        <a:spcBef>
                          <a:spcPts val="0"/>
                        </a:spcBef>
                        <a:spcAft>
                          <a:spcPts val="0"/>
                        </a:spcAft>
                        <a:buNone/>
                      </a:pPr>
                      <a:r>
                        <a:rPr lang="en" sz="1200"/>
                        <a:t>Original % studies with p-value&lt;0.05</a:t>
                      </a:r>
                      <a:endParaRPr sz="1200"/>
                    </a:p>
                  </a:txBody>
                  <a:tcPr marT="91425" marB="91425" marR="91425" marL="91425"/>
                </a:tc>
                <a:tc>
                  <a:txBody>
                    <a:bodyPr/>
                    <a:lstStyle/>
                    <a:p>
                      <a:pPr indent="0" lvl="0" marL="0" rtl="0" algn="l">
                        <a:spcBef>
                          <a:spcPts val="0"/>
                        </a:spcBef>
                        <a:spcAft>
                          <a:spcPts val="0"/>
                        </a:spcAft>
                        <a:buNone/>
                      </a:pPr>
                      <a:r>
                        <a:rPr lang="en" sz="1200"/>
                        <a:t>0.97</a:t>
                      </a:r>
                      <a:endParaRPr sz="1200"/>
                    </a:p>
                  </a:txBody>
                  <a:tcPr marT="91425" marB="91425" marR="91425" marL="91425"/>
                </a:tc>
                <a:tc>
                  <a:txBody>
                    <a:bodyPr/>
                    <a:lstStyle/>
                    <a:p>
                      <a:pPr indent="0" lvl="0" marL="0" rtl="0" algn="l">
                        <a:spcBef>
                          <a:spcPts val="0"/>
                        </a:spcBef>
                        <a:spcAft>
                          <a:spcPts val="0"/>
                        </a:spcAft>
                        <a:buNone/>
                      </a:pPr>
                      <a:r>
                        <a:rPr lang="en" sz="1200"/>
                        <a:t>0.97</a:t>
                      </a:r>
                      <a:endParaRPr sz="1200"/>
                    </a:p>
                  </a:txBody>
                  <a:tcPr marT="91425" marB="91425" marR="91425" marL="91425"/>
                </a:tc>
                <a:tc>
                  <a:txBody>
                    <a:bodyPr/>
                    <a:lstStyle/>
                    <a:p>
                      <a:pPr indent="0" lvl="0" marL="0" rtl="0" algn="l">
                        <a:spcBef>
                          <a:spcPts val="0"/>
                        </a:spcBef>
                        <a:spcAft>
                          <a:spcPts val="0"/>
                        </a:spcAft>
                        <a:buNone/>
                      </a:pPr>
                      <a:r>
                        <a:rPr lang="en" sz="1200"/>
                        <a:t>Yes</a:t>
                      </a:r>
                      <a:endParaRPr sz="1200"/>
                    </a:p>
                  </a:txBody>
                  <a:tcPr marT="91425" marB="91425" marR="91425" marL="91425"/>
                </a:tc>
              </a:tr>
              <a:tr h="396200">
                <a:tc>
                  <a:txBody>
                    <a:bodyPr/>
                    <a:lstStyle/>
                    <a:p>
                      <a:pPr indent="0" lvl="0" marL="0" rtl="0" algn="l">
                        <a:spcBef>
                          <a:spcPts val="0"/>
                        </a:spcBef>
                        <a:spcAft>
                          <a:spcPts val="0"/>
                        </a:spcAft>
                        <a:buNone/>
                      </a:pPr>
                      <a:r>
                        <a:rPr lang="en" sz="1200"/>
                        <a:t>Replication </a:t>
                      </a:r>
                      <a:r>
                        <a:rPr lang="en" sz="1200"/>
                        <a:t>% studies with p-value &lt;0.05</a:t>
                      </a:r>
                      <a:endParaRPr sz="1200"/>
                    </a:p>
                  </a:txBody>
                  <a:tcPr marT="91425" marB="91425" marR="91425" marL="91425"/>
                </a:tc>
                <a:tc>
                  <a:txBody>
                    <a:bodyPr/>
                    <a:lstStyle/>
                    <a:p>
                      <a:pPr indent="0" lvl="0" marL="0" rtl="0" algn="l">
                        <a:spcBef>
                          <a:spcPts val="0"/>
                        </a:spcBef>
                        <a:spcAft>
                          <a:spcPts val="0"/>
                        </a:spcAft>
                        <a:buNone/>
                      </a:pPr>
                      <a:r>
                        <a:rPr lang="en" sz="1200"/>
                        <a:t>0.36</a:t>
                      </a:r>
                      <a:endParaRPr sz="1200"/>
                    </a:p>
                  </a:txBody>
                  <a:tcPr marT="91425" marB="91425" marR="91425" marL="91425"/>
                </a:tc>
                <a:tc>
                  <a:txBody>
                    <a:bodyPr/>
                    <a:lstStyle/>
                    <a:p>
                      <a:pPr indent="0" lvl="0" marL="0" rtl="0" algn="l">
                        <a:spcBef>
                          <a:spcPts val="0"/>
                        </a:spcBef>
                        <a:spcAft>
                          <a:spcPts val="0"/>
                        </a:spcAft>
                        <a:buNone/>
                      </a:pPr>
                      <a:r>
                        <a:rPr lang="en" sz="1200"/>
                        <a:t>0.36</a:t>
                      </a:r>
                      <a:endParaRPr sz="1200"/>
                    </a:p>
                  </a:txBody>
                  <a:tcPr marT="91425" marB="91425" marR="91425" marL="91425"/>
                </a:tc>
                <a:tc>
                  <a:txBody>
                    <a:bodyPr/>
                    <a:lstStyle/>
                    <a:p>
                      <a:pPr indent="0" lvl="0" marL="0" rtl="0" algn="l">
                        <a:spcBef>
                          <a:spcPts val="0"/>
                        </a:spcBef>
                        <a:spcAft>
                          <a:spcPts val="0"/>
                        </a:spcAft>
                        <a:buNone/>
                      </a:pPr>
                      <a:r>
                        <a:rPr lang="en" sz="1200"/>
                        <a:t>Yes</a:t>
                      </a:r>
                      <a:endParaRPr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reproducing figures</a:t>
            </a:r>
            <a:endParaRPr/>
          </a:p>
        </p:txBody>
      </p:sp>
      <p:sp>
        <p:nvSpPr>
          <p:cNvPr id="103" name="Google Shape;103;p18"/>
          <p:cNvSpPr txBox="1"/>
          <p:nvPr>
            <p:ph idx="1" type="body"/>
          </p:nvPr>
        </p:nvSpPr>
        <p:spPr>
          <a:xfrm>
            <a:off x="272800" y="1048450"/>
            <a:ext cx="8520600" cy="3302700"/>
          </a:xfrm>
          <a:prstGeom prst="rect">
            <a:avLst/>
          </a:prstGeom>
        </p:spPr>
        <p:txBody>
          <a:bodyPr anchorCtr="0" anchor="t" bIns="91425" lIns="91425" spcFirstLastPara="1" rIns="91425" wrap="square" tIns="91425">
            <a:normAutofit/>
          </a:bodyPr>
          <a:lstStyle/>
          <a:p>
            <a:pPr indent="-320675" lvl="0" marL="457200" rtl="0" algn="l">
              <a:spcBef>
                <a:spcPts val="700"/>
              </a:spcBef>
              <a:spcAft>
                <a:spcPts val="0"/>
              </a:spcAft>
              <a:buClr>
                <a:srgbClr val="494C4E"/>
              </a:buClr>
              <a:buSzPts val="1450"/>
              <a:buFont typeface="Arial"/>
              <a:buChar char="●"/>
            </a:pPr>
            <a:r>
              <a:rPr lang="en" sz="1450">
                <a:solidFill>
                  <a:srgbClr val="494C4E"/>
                </a:solidFill>
                <a:highlight>
                  <a:schemeClr val="lt1"/>
                </a:highlight>
                <a:latin typeface="Arial"/>
                <a:ea typeface="Arial"/>
                <a:cs typeface="Arial"/>
                <a:sym typeface="Arial"/>
              </a:rPr>
              <a:t>Plotting functions producing N/A values (in red)</a:t>
            </a:r>
            <a:endParaRPr/>
          </a:p>
        </p:txBody>
      </p:sp>
      <p:pic>
        <p:nvPicPr>
          <p:cNvPr id="104" name="Google Shape;104;p18"/>
          <p:cNvPicPr preferRelativeResize="0"/>
          <p:nvPr/>
        </p:nvPicPr>
        <p:blipFill>
          <a:blip r:embed="rId3">
            <a:alphaModFix/>
          </a:blip>
          <a:stretch>
            <a:fillRect/>
          </a:stretch>
        </p:blipFill>
        <p:spPr>
          <a:xfrm>
            <a:off x="423450" y="2228825"/>
            <a:ext cx="3404699" cy="2763773"/>
          </a:xfrm>
          <a:prstGeom prst="rect">
            <a:avLst/>
          </a:prstGeom>
          <a:noFill/>
          <a:ln>
            <a:noFill/>
          </a:ln>
        </p:spPr>
      </p:pic>
      <p:sp>
        <p:nvSpPr>
          <p:cNvPr id="105" name="Google Shape;105;p18"/>
          <p:cNvSpPr txBox="1"/>
          <p:nvPr/>
        </p:nvSpPr>
        <p:spPr>
          <a:xfrm>
            <a:off x="1600725" y="1875300"/>
            <a:ext cx="17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Figure in paper</a:t>
            </a:r>
            <a:endParaRPr>
              <a:latin typeface="Open Sans"/>
              <a:ea typeface="Open Sans"/>
              <a:cs typeface="Open Sans"/>
              <a:sym typeface="Open Sans"/>
            </a:endParaRPr>
          </a:p>
        </p:txBody>
      </p:sp>
      <p:sp>
        <p:nvSpPr>
          <p:cNvPr id="106" name="Google Shape;106;p18"/>
          <p:cNvSpPr txBox="1"/>
          <p:nvPr/>
        </p:nvSpPr>
        <p:spPr>
          <a:xfrm>
            <a:off x="5248525" y="1875300"/>
            <a:ext cx="22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Our replication attempt</a:t>
            </a:r>
            <a:endParaRPr>
              <a:latin typeface="Open Sans"/>
              <a:ea typeface="Open Sans"/>
              <a:cs typeface="Open Sans"/>
              <a:sym typeface="Open Sans"/>
            </a:endParaRPr>
          </a:p>
        </p:txBody>
      </p:sp>
      <p:sp>
        <p:nvSpPr>
          <p:cNvPr id="107" name="Google Shape;107;p18"/>
          <p:cNvSpPr txBox="1"/>
          <p:nvPr/>
        </p:nvSpPr>
        <p:spPr>
          <a:xfrm>
            <a:off x="1340350" y="1505963"/>
            <a:ext cx="566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4292E"/>
                </a:solidFill>
                <a:highlight>
                  <a:srgbClr val="FFFFFF"/>
                </a:highlight>
              </a:rPr>
              <a:t> </a:t>
            </a:r>
            <a:r>
              <a:rPr b="1" lang="en" sz="1200" u="sng">
                <a:solidFill>
                  <a:srgbClr val="24292E"/>
                </a:solidFill>
                <a:highlight>
                  <a:srgbClr val="FFFFFF"/>
                </a:highlight>
              </a:rPr>
              <a:t>Violin plot showing original and replication study densities of p-values </a:t>
            </a:r>
            <a:endParaRPr b="1" u="sng">
              <a:latin typeface="Open Sans"/>
              <a:ea typeface="Open Sans"/>
              <a:cs typeface="Open Sans"/>
              <a:sym typeface="Open Sans"/>
            </a:endParaRPr>
          </a:p>
        </p:txBody>
      </p:sp>
      <p:pic>
        <p:nvPicPr>
          <p:cNvPr id="108" name="Google Shape;108;p18"/>
          <p:cNvPicPr preferRelativeResize="0"/>
          <p:nvPr/>
        </p:nvPicPr>
        <p:blipFill>
          <a:blip r:embed="rId4">
            <a:alphaModFix/>
          </a:blip>
          <a:stretch>
            <a:fillRect/>
          </a:stretch>
        </p:blipFill>
        <p:spPr>
          <a:xfrm>
            <a:off x="4572000" y="2228875"/>
            <a:ext cx="3479296" cy="276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reproducing figures</a:t>
            </a:r>
            <a:endParaRPr/>
          </a:p>
        </p:txBody>
      </p:sp>
      <p:pic>
        <p:nvPicPr>
          <p:cNvPr id="114" name="Google Shape;114;p19"/>
          <p:cNvPicPr preferRelativeResize="0"/>
          <p:nvPr/>
        </p:nvPicPr>
        <p:blipFill>
          <a:blip r:embed="rId3">
            <a:alphaModFix/>
          </a:blip>
          <a:stretch>
            <a:fillRect/>
          </a:stretch>
        </p:blipFill>
        <p:spPr>
          <a:xfrm>
            <a:off x="152400" y="1497875"/>
            <a:ext cx="8839201" cy="1492652"/>
          </a:xfrm>
          <a:prstGeom prst="rect">
            <a:avLst/>
          </a:prstGeom>
          <a:noFill/>
          <a:ln>
            <a:noFill/>
          </a:ln>
        </p:spPr>
      </p:pic>
      <p:sp>
        <p:nvSpPr>
          <p:cNvPr id="115" name="Google Shape;115;p19"/>
          <p:cNvSpPr txBox="1"/>
          <p:nvPr/>
        </p:nvSpPr>
        <p:spPr>
          <a:xfrm>
            <a:off x="315400" y="1322275"/>
            <a:ext cx="730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16" name="Google Shape;116;p19"/>
          <p:cNvSpPr txBox="1"/>
          <p:nvPr/>
        </p:nvSpPr>
        <p:spPr>
          <a:xfrm>
            <a:off x="311700" y="3335975"/>
            <a:ext cx="8251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vioQtile function: </a:t>
            </a:r>
            <a:r>
              <a:rPr lang="en" u="sng">
                <a:solidFill>
                  <a:schemeClr val="hlink"/>
                </a:solidFill>
                <a:hlinkClick r:id="rId4"/>
              </a:rPr>
              <a:t>https://raw.githubusercontent.com/FredHasselman/toolboxR/master/C-3PR.R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Strange since it worked for the other violin plot that also used vioQtile</a:t>
            </a:r>
            <a:endParaRPr/>
          </a:p>
          <a:p>
            <a:pPr indent="-317500" lvl="0" marL="457200" rtl="0" algn="l">
              <a:spcBef>
                <a:spcPts val="0"/>
              </a:spcBef>
              <a:spcAft>
                <a:spcPts val="0"/>
              </a:spcAft>
              <a:buSzPts val="1400"/>
              <a:buChar char="●"/>
            </a:pPr>
            <a:r>
              <a:rPr lang="en"/>
              <a:t>P-values are all real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causes of discrepancies</a:t>
            </a:r>
            <a:endParaRPr/>
          </a:p>
        </p:txBody>
      </p:sp>
      <p:sp>
        <p:nvSpPr>
          <p:cNvPr id="122" name="Google Shape;122;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C-3PR.R file gets updated regularly</a:t>
            </a:r>
            <a:endParaRPr/>
          </a:p>
          <a:p>
            <a:pPr indent="-342900" lvl="0" marL="457200" rtl="0" algn="l">
              <a:spcBef>
                <a:spcPts val="0"/>
              </a:spcBef>
              <a:spcAft>
                <a:spcPts val="0"/>
              </a:spcAft>
              <a:buSzPts val="1800"/>
              <a:buChar char="●"/>
            </a:pPr>
            <a:r>
              <a:rPr lang="en"/>
              <a:t>Different versions of R and R packages (most likely ggplot2)</a:t>
            </a:r>
            <a:endParaRPr/>
          </a:p>
          <a:p>
            <a:pPr indent="-317500" lvl="1" marL="914400" rtl="0" algn="l">
              <a:spcBef>
                <a:spcPts val="0"/>
              </a:spcBef>
              <a:spcAft>
                <a:spcPts val="0"/>
              </a:spcAft>
              <a:buSzPts val="1400"/>
              <a:buChar char="○"/>
            </a:pPr>
            <a:r>
              <a:rPr lang="en"/>
              <a:t>Rounding differences and randomness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0"/>
          <p:cNvPicPr preferRelativeResize="0"/>
          <p:nvPr/>
        </p:nvPicPr>
        <p:blipFill rotWithShape="1">
          <a:blip r:embed="rId3">
            <a:alphaModFix/>
          </a:blip>
          <a:srcRect b="0" l="0" r="0" t="12296"/>
          <a:stretch/>
        </p:blipFill>
        <p:spPr>
          <a:xfrm>
            <a:off x="615950" y="2190449"/>
            <a:ext cx="3727950" cy="2102675"/>
          </a:xfrm>
          <a:prstGeom prst="rect">
            <a:avLst/>
          </a:prstGeom>
          <a:noFill/>
          <a:ln>
            <a:noFill/>
          </a:ln>
        </p:spPr>
      </p:pic>
      <p:pic>
        <p:nvPicPr>
          <p:cNvPr id="124" name="Google Shape;124;p20"/>
          <p:cNvPicPr preferRelativeResize="0"/>
          <p:nvPr/>
        </p:nvPicPr>
        <p:blipFill rotWithShape="1">
          <a:blip r:embed="rId4">
            <a:alphaModFix/>
          </a:blip>
          <a:srcRect b="0" l="0" r="0" t="14857"/>
          <a:stretch/>
        </p:blipFill>
        <p:spPr>
          <a:xfrm>
            <a:off x="5127575" y="2263225"/>
            <a:ext cx="3761420" cy="2102675"/>
          </a:xfrm>
          <a:prstGeom prst="rect">
            <a:avLst/>
          </a:prstGeom>
          <a:noFill/>
          <a:ln>
            <a:noFill/>
          </a:ln>
        </p:spPr>
      </p:pic>
      <p:sp>
        <p:nvSpPr>
          <p:cNvPr id="125" name="Google Shape;125;p20"/>
          <p:cNvSpPr txBox="1"/>
          <p:nvPr/>
        </p:nvSpPr>
        <p:spPr>
          <a:xfrm>
            <a:off x="3688850" y="2966825"/>
            <a:ext cx="11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vs</a:t>
            </a:r>
            <a:endParaRPr b="1">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“FORCE” for the reproducibility project</a:t>
            </a:r>
            <a:endParaRPr/>
          </a:p>
        </p:txBody>
      </p:sp>
      <p:sp>
        <p:nvSpPr>
          <p:cNvPr id="131" name="Google Shape;131;p21"/>
          <p:cNvSpPr txBox="1"/>
          <p:nvPr>
            <p:ph idx="1" type="body"/>
          </p:nvPr>
        </p:nvSpPr>
        <p:spPr>
          <a:xfrm>
            <a:off x="311700" y="9994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50">
              <a:solidFill>
                <a:srgbClr val="494C4E"/>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450">
              <a:solidFill>
                <a:srgbClr val="494C4E"/>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450">
              <a:solidFill>
                <a:srgbClr val="494C4E"/>
              </a:solidFill>
              <a:highlight>
                <a:srgbClr val="FFFFFF"/>
              </a:highlight>
              <a:latin typeface="Arial"/>
              <a:ea typeface="Arial"/>
              <a:cs typeface="Arial"/>
              <a:sym typeface="Arial"/>
            </a:endParaRPr>
          </a:p>
        </p:txBody>
      </p:sp>
      <p:graphicFrame>
        <p:nvGraphicFramePr>
          <p:cNvPr id="132" name="Google Shape;132;p21"/>
          <p:cNvGraphicFramePr/>
          <p:nvPr/>
        </p:nvGraphicFramePr>
        <p:xfrm>
          <a:off x="254963" y="1299525"/>
          <a:ext cx="3000000" cy="3000000"/>
        </p:xfrm>
        <a:graphic>
          <a:graphicData uri="http://schemas.openxmlformats.org/drawingml/2006/table">
            <a:tbl>
              <a:tblPr>
                <a:noFill/>
                <a:tableStyleId>{AF58A724-BEA1-465D-97D0-3FC1185ADA8F}</a:tableStyleId>
              </a:tblPr>
              <a:tblGrid>
                <a:gridCol w="2601575"/>
                <a:gridCol w="1206500"/>
                <a:gridCol w="1206500"/>
                <a:gridCol w="1388450"/>
                <a:gridCol w="1024550"/>
                <a:gridCol w="12065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Findable</a:t>
                      </a:r>
                      <a:endParaRPr b="1"/>
                    </a:p>
                  </a:txBody>
                  <a:tcPr marT="91425" marB="91425" marR="91425" marL="91425"/>
                </a:tc>
                <a:tc>
                  <a:txBody>
                    <a:bodyPr/>
                    <a:lstStyle/>
                    <a:p>
                      <a:pPr indent="0" lvl="0" marL="0" rtl="0" algn="l">
                        <a:spcBef>
                          <a:spcPts val="0"/>
                        </a:spcBef>
                        <a:spcAft>
                          <a:spcPts val="0"/>
                        </a:spcAft>
                        <a:buNone/>
                      </a:pPr>
                      <a:r>
                        <a:rPr b="1" lang="en"/>
                        <a:t>Accessible</a:t>
                      </a:r>
                      <a:endParaRPr b="1"/>
                    </a:p>
                  </a:txBody>
                  <a:tcPr marT="91425" marB="91425" marR="91425" marL="91425"/>
                </a:tc>
                <a:tc>
                  <a:txBody>
                    <a:bodyPr/>
                    <a:lstStyle/>
                    <a:p>
                      <a:pPr indent="0" lvl="0" marL="0" rtl="0" algn="l">
                        <a:spcBef>
                          <a:spcPts val="0"/>
                        </a:spcBef>
                        <a:spcAft>
                          <a:spcPts val="0"/>
                        </a:spcAft>
                        <a:buNone/>
                      </a:pPr>
                      <a:r>
                        <a:rPr b="1" lang="en"/>
                        <a:t>Interoperable</a:t>
                      </a:r>
                      <a:endParaRPr b="1"/>
                    </a:p>
                  </a:txBody>
                  <a:tcPr marT="91425" marB="91425" marR="91425" marL="91425"/>
                </a:tc>
                <a:tc>
                  <a:txBody>
                    <a:bodyPr/>
                    <a:lstStyle/>
                    <a:p>
                      <a:pPr indent="0" lvl="0" marL="0" rtl="0" algn="l">
                        <a:spcBef>
                          <a:spcPts val="0"/>
                        </a:spcBef>
                        <a:spcAft>
                          <a:spcPts val="0"/>
                        </a:spcAft>
                        <a:buNone/>
                      </a:pPr>
                      <a:r>
                        <a:rPr b="1" lang="en"/>
                        <a:t>Reusable</a:t>
                      </a:r>
                      <a:endParaRPr b="1"/>
                    </a:p>
                  </a:txBody>
                  <a:tcPr marT="91425" marB="91425" marR="91425" marL="91425"/>
                </a:tc>
                <a:tc>
                  <a:txBody>
                    <a:bodyPr/>
                    <a:lstStyle/>
                    <a:p>
                      <a:pPr indent="0" lvl="0" marL="0" rtl="0" algn="l">
                        <a:spcBef>
                          <a:spcPts val="0"/>
                        </a:spcBef>
                        <a:spcAft>
                          <a:spcPts val="0"/>
                        </a:spcAft>
                        <a:buNone/>
                      </a:pPr>
                      <a:r>
                        <a:rPr b="1" lang="en"/>
                        <a:t>Citable</a:t>
                      </a:r>
                      <a:endParaRPr b="1"/>
                    </a:p>
                  </a:txBody>
                  <a:tcPr marT="91425" marB="91425" marR="91425" marL="91425"/>
                </a:tc>
              </a:tr>
              <a:tr h="381000">
                <a:tc>
                  <a:txBody>
                    <a:bodyPr/>
                    <a:lstStyle/>
                    <a:p>
                      <a:pPr indent="0" lvl="0" marL="0" rtl="0" algn="l">
                        <a:spcBef>
                          <a:spcPts val="0"/>
                        </a:spcBef>
                        <a:spcAft>
                          <a:spcPts val="0"/>
                        </a:spcAft>
                        <a:buNone/>
                      </a:pPr>
                      <a:r>
                        <a:rPr lang="en"/>
                        <a:t>Data  (csv file: </a:t>
                      </a:r>
                      <a:r>
                        <a:rPr lang="en" sz="1450" u="sng">
                          <a:solidFill>
                            <a:schemeClr val="accent5"/>
                          </a:solidFill>
                          <a:highlight>
                            <a:srgbClr val="FFFFFF"/>
                          </a:highlight>
                          <a:hlinkClick r:id="rId3">
                            <a:extLst>
                              <a:ext uri="{A12FA001-AC4F-418D-AE19-62706E023703}">
                                <ahyp:hlinkClr val="tx"/>
                              </a:ext>
                            </a:extLst>
                          </a:hlinkClick>
                        </a:rPr>
                        <a:t>https://osf.io/fgjvw/</a:t>
                      </a:r>
                      <a:r>
                        <a:rPr lang="en"/>
                        <a:t>)</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381000">
                <a:tc>
                  <a:txBody>
                    <a:bodyPr/>
                    <a:lstStyle/>
                    <a:p>
                      <a:pPr indent="0" lvl="0" marL="0" rtl="0" algn="l">
                        <a:spcBef>
                          <a:spcPts val="0"/>
                        </a:spcBef>
                        <a:spcAft>
                          <a:spcPts val="0"/>
                        </a:spcAft>
                        <a:buNone/>
                      </a:pPr>
                      <a:r>
                        <a:rPr lang="en"/>
                        <a:t>Software (</a:t>
                      </a:r>
                      <a:r>
                        <a:rPr lang="en"/>
                        <a:t>Github code</a:t>
                      </a:r>
                      <a:r>
                        <a:rPr lang="en"/>
                        <a:t>)</a:t>
                      </a:r>
                      <a:endParaRPr/>
                    </a:p>
                  </a:txBody>
                  <a:tcPr marT="91425" marB="91425" marR="91425" marL="91425"/>
                </a:tc>
                <a:tc>
                  <a:txBody>
                    <a:bodyPr/>
                    <a:lstStyle/>
                    <a:p>
                      <a:pPr indent="0" lvl="0" marL="0" rtl="0" algn="l">
                        <a:spcBef>
                          <a:spcPts val="0"/>
                        </a:spcBef>
                        <a:spcAft>
                          <a:spcPts val="0"/>
                        </a:spcAft>
                        <a:buNone/>
                      </a:pPr>
                      <a:r>
                        <a:rPr lang="en"/>
                        <a:t>Not really</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Not really</a:t>
                      </a:r>
                      <a:endParaRPr/>
                    </a:p>
                  </a:txBody>
                  <a:tcPr marT="91425" marB="91425" marR="91425" marL="91425"/>
                </a:tc>
                <a:tc>
                  <a:txBody>
                    <a:bodyPr/>
                    <a:lstStyle/>
                    <a:p>
                      <a:pPr indent="0" lvl="0" marL="0" rtl="0" algn="l">
                        <a:spcBef>
                          <a:spcPts val="0"/>
                        </a:spcBef>
                        <a:spcAft>
                          <a:spcPts val="0"/>
                        </a:spcAft>
                        <a:buNone/>
                      </a:pPr>
                      <a:r>
                        <a:rPr lang="en"/>
                        <a:t>Depends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381000">
                <a:tc>
                  <a:txBody>
                    <a:bodyPr/>
                    <a:lstStyle/>
                    <a:p>
                      <a:pPr indent="0" lvl="0" marL="0" rtl="0" algn="l">
                        <a:spcBef>
                          <a:spcPts val="0"/>
                        </a:spcBef>
                        <a:spcAft>
                          <a:spcPts val="0"/>
                        </a:spcAft>
                        <a:buNone/>
                      </a:pPr>
                      <a:r>
                        <a:rPr lang="en"/>
                        <a:t>Narrative (</a:t>
                      </a:r>
                      <a:r>
                        <a:rPr lang="en"/>
                        <a:t>Github README</a:t>
                      </a:r>
                      <a:r>
                        <a:rPr lang="en"/>
                        <a:t>)</a:t>
                      </a:r>
                      <a:endParaRPr/>
                    </a:p>
                  </a:txBody>
                  <a:tcPr marT="91425" marB="91425" marR="91425" marL="91425"/>
                </a:tc>
                <a:tc>
                  <a:txBody>
                    <a:bodyPr/>
                    <a:lstStyle/>
                    <a:p>
                      <a:pPr indent="0" lvl="0" marL="0" rtl="0" algn="l">
                        <a:spcBef>
                          <a:spcPts val="0"/>
                        </a:spcBef>
                        <a:spcAft>
                          <a:spcPts val="0"/>
                        </a:spcAft>
                        <a:buNone/>
                      </a:pPr>
                      <a:r>
                        <a:rPr lang="en"/>
                        <a:t>Not really</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381000">
                <a:tc>
                  <a:txBody>
                    <a:bodyPr/>
                    <a:lstStyle/>
                    <a:p>
                      <a:pPr indent="0" lvl="0" marL="0" rtl="0" algn="l">
                        <a:spcBef>
                          <a:spcPts val="0"/>
                        </a:spcBef>
                        <a:spcAft>
                          <a:spcPts val="0"/>
                        </a:spcAft>
                        <a:buNone/>
                      </a:pPr>
                      <a:r>
                        <a:rPr lang="en"/>
                        <a:t>Individual replication study results (</a:t>
                      </a:r>
                      <a:r>
                        <a:rPr lang="en" u="sng">
                          <a:solidFill>
                            <a:schemeClr val="hlink"/>
                          </a:solidFill>
                          <a:hlinkClick r:id="rId4"/>
                        </a:rPr>
                        <a:t>https://osf.io/ezcuj/wiki/Replicated%20Studies/</a:t>
                      </a:r>
                      <a:r>
                        <a:rPr lang="en"/>
                        <a:t>) </a:t>
                      </a:r>
                      <a:endParaRPr/>
                    </a:p>
                  </a:txBody>
                  <a:tcPr marT="91425" marB="91425" marR="91425" marL="91425"/>
                </a:tc>
                <a:tc>
                  <a:txBody>
                    <a:bodyPr/>
                    <a:lstStyle/>
                    <a:p>
                      <a:pPr indent="0" lvl="0" marL="0" rtl="0" algn="l">
                        <a:spcBef>
                          <a:spcPts val="0"/>
                        </a:spcBef>
                        <a:spcAft>
                          <a:spcPts val="0"/>
                        </a:spcAft>
                        <a:buNone/>
                      </a:pPr>
                      <a:r>
                        <a:rPr lang="en"/>
                        <a:t>Hard</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