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49" r:id="rId2"/>
    <p:sldId id="339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57" r:id="rId14"/>
    <p:sldId id="377" r:id="rId15"/>
    <p:sldId id="370" r:id="rId16"/>
    <p:sldId id="372" r:id="rId17"/>
    <p:sldId id="373" r:id="rId18"/>
    <p:sldId id="374" r:id="rId19"/>
    <p:sldId id="375" r:id="rId20"/>
    <p:sldId id="376" r:id="rId21"/>
    <p:sldId id="371" r:id="rId22"/>
    <p:sldId id="356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3E"/>
    <a:srgbClr val="C5E0E5"/>
    <a:srgbClr val="606F78"/>
    <a:srgbClr val="57CDAB"/>
    <a:srgbClr val="30A081"/>
    <a:srgbClr val="BEECDF"/>
    <a:srgbClr val="9AE2CD"/>
    <a:srgbClr val="548235"/>
    <a:srgbClr val="E2C9C0"/>
    <a:srgbClr val="955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4" autoAdjust="0"/>
    <p:restoredTop sz="94660"/>
  </p:normalViewPr>
  <p:slideViewPr>
    <p:cSldViewPr snapToGrid="0">
      <p:cViewPr>
        <p:scale>
          <a:sx n="100" d="100"/>
          <a:sy n="100" d="100"/>
        </p:scale>
        <p:origin x="-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D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7417423008576" TargetMode="External"/><Relationship Id="rId2" Type="http://schemas.openxmlformats.org/officeDocument/2006/relationships/hyperlink" Target="https://github.com/wandahangFY/RI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ndahang@mail.hfut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ngKinYiu/yolov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flipV="1">
            <a:off x="358118" y="501443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0708622" y="5252878"/>
            <a:ext cx="1152000" cy="1150374"/>
          </a:xfrm>
          <a:prstGeom prst="rect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3833121" y="-2652389"/>
            <a:ext cx="4525759" cy="12192000"/>
          </a:xfrm>
          <a:prstGeom prst="parallelogram">
            <a:avLst/>
          </a:prstGeom>
          <a:solidFill>
            <a:srgbClr val="1D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 flipV="1">
            <a:off x="463074" y="61922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1D32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E-mail addresses: wandahang@mail.hfut.edu.cn (D. Wan)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 flipV="1">
            <a:off x="703016" y="5674962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 flipV="1">
            <a:off x="10879300" y="91677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1D323E"/>
          </a:solidFill>
          <a:ln>
            <a:noFill/>
          </a:ln>
        </p:spPr>
      </p:sp>
      <p:grpSp>
        <p:nvGrpSpPr>
          <p:cNvPr id="24" name="组合 23"/>
          <p:cNvGrpSpPr/>
          <p:nvPr/>
        </p:nvGrpSpPr>
        <p:grpSpPr>
          <a:xfrm>
            <a:off x="1524000" y="1916837"/>
            <a:ext cx="9144000" cy="2043129"/>
            <a:chOff x="1524000" y="1916837"/>
            <a:chExt cx="9144000" cy="204312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24000" y="1916837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4000" y="3959966"/>
              <a:ext cx="9144000" cy="0"/>
            </a:xfrm>
            <a:prstGeom prst="line">
              <a:avLst/>
            </a:prstGeom>
            <a:ln w="19050">
              <a:solidFill>
                <a:srgbClr val="1D32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510118" y="2304784"/>
            <a:ext cx="997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Interpolation Resize: A free image data augmentation method for object detection in industry</a:t>
            </a:r>
            <a:endParaRPr lang="zh-CN" altLang="en-US" sz="2400" dirty="0">
              <a:solidFill>
                <a:srgbClr val="1D3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71F0D-F0DC-A6B0-4F30-4C4EFAFA83B1}"/>
              </a:ext>
            </a:extLst>
          </p:cNvPr>
          <p:cNvSpPr txBox="1"/>
          <p:nvPr/>
        </p:nvSpPr>
        <p:spPr>
          <a:xfrm>
            <a:off x="2424023" y="4373713"/>
            <a:ext cx="7959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Dahang Wan, Rongsheng Lu ∗, Ting Xu, Siyuan Shen, Xianli Lang, Zhijie Ren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EA9CB-B338-7269-8057-E719E40B6F33}"/>
              </a:ext>
            </a:extLst>
          </p:cNvPr>
          <p:cNvSpPr txBox="1"/>
          <p:nvPr/>
        </p:nvSpPr>
        <p:spPr>
          <a:xfrm>
            <a:off x="2605177" y="3531292"/>
            <a:ext cx="8413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School of Instrument Science and Opto-electronic Engineering, Hefei University of Technology, Hefei 230009, China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434451-C265-748F-9BA1-35EDC99FC0ED}"/>
              </a:ext>
            </a:extLst>
          </p:cNvPr>
          <p:cNvSpPr txBox="1"/>
          <p:nvPr/>
        </p:nvSpPr>
        <p:spPr>
          <a:xfrm>
            <a:off x="5287992" y="5902254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开源地址： https://github.com/wandahangFY/RIR</a:t>
            </a:r>
            <a:r>
              <a:rPr lang="zh-CN" altLang="en-US" sz="1400" dirty="0"/>
              <a:t> 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36C190-67C7-45D0-8CDE-81C31A096D71}"/>
              </a:ext>
            </a:extLst>
          </p:cNvPr>
          <p:cNvSpPr txBox="1"/>
          <p:nvPr/>
        </p:nvSpPr>
        <p:spPr>
          <a:xfrm>
            <a:off x="5287992" y="5556228"/>
            <a:ext cx="700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论文链接：https://www.sciencedirect.com/science/article/pii/S0957417423008576</a:t>
            </a:r>
            <a:r>
              <a:rPr lang="zh-CN" altLang="en-US" sz="1400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B896C-079A-DC25-68BC-BAAE5DC1A840}"/>
              </a:ext>
            </a:extLst>
          </p:cNvPr>
          <p:cNvSpPr txBox="1"/>
          <p:nvPr/>
        </p:nvSpPr>
        <p:spPr>
          <a:xfrm>
            <a:off x="5287992" y="5187569"/>
            <a:ext cx="615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E-mail addresses: </a:t>
            </a:r>
            <a:r>
              <a:rPr lang="zh-CN" altLang="en-US" dirty="0">
                <a:hlinkClick r:id="rId4"/>
              </a:rPr>
              <a:t>wandahang@mail.hfut.edu.cn</a:t>
            </a:r>
            <a:r>
              <a:rPr lang="zh-CN" altLang="en-US" dirty="0"/>
              <a:t>  (D. Wan)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6F488-54ED-F632-E0C3-A4EC328C0A15}"/>
              </a:ext>
            </a:extLst>
          </p:cNvPr>
          <p:cNvSpPr txBox="1"/>
          <p:nvPr/>
        </p:nvSpPr>
        <p:spPr>
          <a:xfrm>
            <a:off x="1152191" y="11336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ultralytics/models/yolo/detect/train.py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DB11B5-CF68-09AC-9C0F-C5BEE7AB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906785"/>
            <a:ext cx="10037144" cy="334755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58D7E76-49DA-F1B9-E807-C964B3B8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414" y="1018976"/>
            <a:ext cx="593240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Build YOLO Dataset.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Args: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img_path (str): Path to the folder containing images.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mode (str): `train` mode or `val` mode, users are able to customize different augmentations for each mode.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batch (int, optional): Size of batches, this is for `rect`. Defaults to None.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(de_parallel(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.model).stride.max()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.model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build_yolo_dataset(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.args.use_rir)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3.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8A0997F-D159-1907-E3D6-3FCDDAFD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1780723"/>
            <a:ext cx="318314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DetectionTrainer(BaseTrainer):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A3D98C-9746-8117-8566-6E69276F4D36}"/>
              </a:ext>
            </a:extLst>
          </p:cNvPr>
          <p:cNvSpPr txBox="1"/>
          <p:nvPr/>
        </p:nvSpPr>
        <p:spPr>
          <a:xfrm>
            <a:off x="1287337" y="2124785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传参</a:t>
            </a:r>
          </a:p>
        </p:txBody>
      </p:sp>
    </p:spTree>
    <p:extLst>
      <p:ext uri="{BB962C8B-B14F-4D97-AF65-F5344CB8AC3E}">
        <p14:creationId xmlns:p14="http://schemas.microsoft.com/office/powerpoint/2010/main" val="13527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C6F488-54ED-F632-E0C3-A4EC328C0A15}"/>
              </a:ext>
            </a:extLst>
          </p:cNvPr>
          <p:cNvSpPr txBox="1"/>
          <p:nvPr/>
        </p:nvSpPr>
        <p:spPr>
          <a:xfrm>
            <a:off x="1152191" y="11336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ultralytics/models/yolo/detect/</a:t>
            </a:r>
            <a:r>
              <a:rPr lang="en-US" altLang="zh-CN" dirty="0" err="1"/>
              <a:t>val</a:t>
            </a:r>
            <a:r>
              <a:rPr lang="zh-CN" altLang="en-US" dirty="0"/>
              <a:t>.py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94EB8C-EC94-AF2B-144F-4D70074A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5" y="2402474"/>
            <a:ext cx="9841293" cy="34548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DB7E875-64F1-D33C-4DB0-6CB5F35BC030}"/>
              </a:ext>
            </a:extLst>
          </p:cNvPr>
          <p:cNvSpPr txBox="1"/>
          <p:nvPr/>
        </p:nvSpPr>
        <p:spPr>
          <a:xfrm>
            <a:off x="1152191" y="1527577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3D9474-6C0B-3B05-AFBB-E0924D58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656" y="557750"/>
            <a:ext cx="598098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build_dataset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Build YOLO Dataset.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Args: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img_path (str): Path to the folder containing images.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mode (str): `train` mode or `val` mode, users are able to customize different augmentations for each mode.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    batch (int, optional): Size of batches, this is for `rect`. Defaults to None.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"""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build_yolo_dataset(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.stride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.args.use_rir)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4.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2C3CE4-260A-70D2-E935-DBFA7D9A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91" y="1965385"/>
            <a:ext cx="32113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DetectionValidator(BaseValidator):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0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B9B137-83D5-66E9-73AD-CD5B3D60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7" y="1945595"/>
            <a:ext cx="4626942" cy="318331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3065DD8-8074-D3FE-AD30-5B813D70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36" y="1308737"/>
            <a:ext cx="642092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True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True -&gt; use    False  -&gt; not use 'RIR: random_interpolation_resize ')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85B11A-5214-B9CC-5DD5-E7992982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02" y="1945595"/>
            <a:ext cx="5999995" cy="31833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7FC832-3D4E-6E5D-4B69-2427C23C2FD0}"/>
              </a:ext>
            </a:extLst>
          </p:cNvPr>
          <p:cNvSpPr txBox="1"/>
          <p:nvPr/>
        </p:nvSpPr>
        <p:spPr>
          <a:xfrm>
            <a:off x="1083179" y="123948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en-US" altLang="zh-CN" dirty="0" err="1"/>
              <a:t>ultralytics</a:t>
            </a:r>
            <a:r>
              <a:rPr lang="en-US" altLang="zh-CN" dirty="0"/>
              <a:t>/</a:t>
            </a:r>
            <a:r>
              <a:rPr lang="en-US" altLang="zh-CN" dirty="0" err="1"/>
              <a:t>cfg</a:t>
            </a:r>
            <a:r>
              <a:rPr lang="en-US" altLang="zh-CN" dirty="0"/>
              <a:t>/</a:t>
            </a:r>
            <a:r>
              <a:rPr lang="en-US" altLang="zh-CN" dirty="0" err="1"/>
              <a:t>default.yaml</a:t>
            </a:r>
            <a:r>
              <a:rPr lang="en-US" altLang="zh-CN" dirty="0"/>
              <a:t> </a:t>
            </a:r>
            <a:r>
              <a:rPr lang="zh-CN" altLang="en-US" dirty="0"/>
              <a:t>添加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FD25D9-ECF4-FF92-BBC1-9CB420A6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036" y="1645513"/>
            <a:ext cx="642092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'--use_rir'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'store_true'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help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'RIR: random_interpolation_resize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598AAD-CA2E-B6C1-88F7-4B5A553E96B5}"/>
              </a:ext>
            </a:extLst>
          </p:cNvPr>
          <p:cNvSpPr txBox="1"/>
          <p:nvPr/>
        </p:nvSpPr>
        <p:spPr>
          <a:xfrm>
            <a:off x="1339250" y="155370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train.py  添加（如果有的话）</a:t>
            </a:r>
          </a:p>
        </p:txBody>
      </p:sp>
    </p:spTree>
    <p:extLst>
      <p:ext uri="{BB962C8B-B14F-4D97-AF65-F5344CB8AC3E}">
        <p14:creationId xmlns:p14="http://schemas.microsoft.com/office/powerpoint/2010/main" val="6001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324EEA-1D1D-EA87-2CA9-9B893F068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"/>
          <a:stretch/>
        </p:blipFill>
        <p:spPr>
          <a:xfrm>
            <a:off x="1442439" y="1584770"/>
            <a:ext cx="7408263" cy="4596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023403" y="1087539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）按照正常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的训练步骤进行模型训练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）如果正确显示图中的内容，则表示添加成功，注释掉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，按原本的步骤运行即可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1333345" y="1117426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233624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343947" y="1167568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random_interpolation_resize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ACA053-83FC-EEA5-4B69-AD9B6496DD33}"/>
              </a:ext>
            </a:extLst>
          </p:cNvPr>
          <p:cNvSpPr txBox="1"/>
          <p:nvPr/>
        </p:nvSpPr>
        <p:spPr>
          <a:xfrm>
            <a:off x="3343946" y="1659359"/>
            <a:ext cx="1014784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）更改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函数内的插值方式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62A140-DF9A-3B11-7DF4-72C6289EA3A0}"/>
              </a:ext>
            </a:extLst>
          </p:cNvPr>
          <p:cNvSpPr txBox="1"/>
          <p:nvPr/>
        </p:nvSpPr>
        <p:spPr>
          <a:xfrm>
            <a:off x="3343945" y="2038355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LoadImagesAndLabels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  __init__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62101E-82EC-D931-F934-A87CA175C556}"/>
              </a:ext>
            </a:extLst>
          </p:cNvPr>
          <p:cNvSpPr txBox="1"/>
          <p:nvPr/>
        </p:nvSpPr>
        <p:spPr>
          <a:xfrm>
            <a:off x="3343944" y="2493633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93CAB2-B427-0EC1-AE46-F0EE86D82B58}"/>
              </a:ext>
            </a:extLst>
          </p:cNvPr>
          <p:cNvSpPr txBox="1"/>
          <p:nvPr/>
        </p:nvSpPr>
        <p:spPr>
          <a:xfrm>
            <a:off x="3343944" y="3281740"/>
            <a:ext cx="536462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两处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内传入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56D29C-3C6B-06BB-010C-95DE5313499B}"/>
              </a:ext>
            </a:extLst>
          </p:cNvPr>
          <p:cNvSpPr txBox="1"/>
          <p:nvPr/>
        </p:nvSpPr>
        <p:spPr>
          <a:xfrm>
            <a:off x="997550" y="3244334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2.train.py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EB1B60-725B-284B-03E4-D66688FAC634}"/>
              </a:ext>
            </a:extLst>
          </p:cNvPr>
          <p:cNvSpPr txBox="1"/>
          <p:nvPr/>
        </p:nvSpPr>
        <p:spPr>
          <a:xfrm>
            <a:off x="3343943" y="3819698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 顶层的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F0BBEF-01DA-D8F7-7460-D33ED63EF06F}"/>
              </a:ext>
            </a:extLst>
          </p:cNvPr>
          <p:cNvSpPr txBox="1"/>
          <p:nvPr/>
        </p:nvSpPr>
        <p:spPr>
          <a:xfrm>
            <a:off x="1935037" y="5740574"/>
            <a:ext cx="674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https://github.com/WongKinYiu/yolov7</a:t>
            </a:r>
            <a:r>
              <a:rPr lang="zh-CN" altLang="en-US" dirty="0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30C30C-4EDF-8DD1-38BA-CF9DE48B6027}"/>
              </a:ext>
            </a:extLst>
          </p:cNvPr>
          <p:cNvSpPr txBox="1"/>
          <p:nvPr/>
        </p:nvSpPr>
        <p:spPr>
          <a:xfrm>
            <a:off x="1995492" y="5198641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项目地址（采用最新版进行演示，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2023.12.19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55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2932980" y="1215368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random_interpolation_resize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2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81D6CB-4555-1629-BEB0-ADE402AB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5" y="3379584"/>
            <a:ext cx="6727426" cy="3286253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F82ED23C-8B99-3663-2142-0DE3FF56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95" y="1486758"/>
            <a:ext cx="742064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random_interpolation_resize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random_interpolation_resize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(cv_resize_flags_with_weights={cv2.INTER_NEAREST: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random.choices(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(cv_resize_flags_with_weights.keys())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(cv_resize_flags_with_weights.values())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random.choices  return a list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0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E1A8E5-A221-B178-765A-86DC3E19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1" y="2026330"/>
            <a:ext cx="6249182" cy="369858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7CA5D5-4D50-E267-76E0-5E00F92E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003" y="1474963"/>
            <a:ext cx="5211176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Ancillary functions --------------------------------------------------------------------------------------------------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index):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loads 1 image from dataset, returns img, original hw, resized hw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= self.imgs[index]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not cached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 = self.img_files[index]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img = cv2.imread(path)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BGR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assert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not None,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'Image Not Found 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path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 = img.shape[: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orig hw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self.img_size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image to img_size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always resize down, only resize up if training with augmentation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 interp = cv2.INTER_AREA if r &lt; 1 and not self.augment else 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 2.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更改插值方式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(self.augment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# logging.info(f'use_rir={self.use_rir}  val_flag={self.val_flag}')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interp = random_interpolation_resize(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=self.cv_resize_flags_with_weights)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 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# logging.info(f'use_rir={self.use_rir}  val_flag={self.val_flag}')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(self.augment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 = cv2.resize(img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* r))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img.shape[: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img, hw_original, hw_resized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self.imgs[index]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self.img_hw0[index]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self.img_hw[index]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img, hw_original, hw_resized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74BEC7-9183-7113-380F-DA26E22964E6}"/>
              </a:ext>
            </a:extLst>
          </p:cNvPr>
          <p:cNvSpPr txBox="1"/>
          <p:nvPr/>
        </p:nvSpPr>
        <p:spPr>
          <a:xfrm>
            <a:off x="2932980" y="1163592"/>
            <a:ext cx="1014784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）更改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函数内的插值方式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9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128189" y="120866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LoadImagesAndLabels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  __init__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52F27-31AC-5A63-BBD9-DE074F12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7" y="2310333"/>
            <a:ext cx="4943079" cy="30075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B7E8212-189D-C7E7-8486-78605578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137" y="2044722"/>
            <a:ext cx="6452171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3.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val_flag  __init__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LoadImagesAndLabels(Dataset):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for training/testing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img_size=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augment=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hyp=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cache_images=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single_cls=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prefix=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val_flag=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.img_size = img_size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= augment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.hyp = hyp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.image_weights = image_weights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.mosaic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.rect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load 4 images at a time into a mosaic (only during training)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.mosaic_border = [-img_size 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-img_size 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.stride = stride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.path = path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start------------------------------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可以修改各部分權重，默認全部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 = use_rir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 =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 = 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-------------------------------------------------------------------rir end------------------------------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5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128189" y="120866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内添加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  __init__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1.utils/dataset.py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1790A0-C586-3821-7D37-07C75F15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41" y="1859578"/>
            <a:ext cx="5507978" cy="281221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9DEACE-9B40-835F-390B-3B8BBA1E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70545"/>
            <a:ext cx="7534293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4.  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create_dataloader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hyp: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augment: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cache: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pad: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rank: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world_size: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workers: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quad: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prefix: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val_flag=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Make sure only the first process in DDP process the dataset first, and the following others can use the cache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torch_distributed_zero_first(rank):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dataset = LoadImagesAndLabels(path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 images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augmentation hyperparameters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rectangular training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cache_images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(stride)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=val_flag)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batch_size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(dataset))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nw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([os.cpu_count() // world_size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workers])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number of workers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sampler = torch.utils.data.distributed.DistributedSampler(dataset)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rank != 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None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loader = torch.utils.data.DataLoader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image_weights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InfiniteDataLoader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Use torch.utils.data.DataLoader() if dataset.properties will update during training else InfiniteDataLoader()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dataloader = loader(dataset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num_workers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=nw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sampler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=sampler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pin_memory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collate_fn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=LoadImagesAndLabels.collate_fn4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quad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LoadImagesAndLabels.collate_fn)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dataloader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9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283489" y="1180997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两处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create_dataloader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内传入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zh-CN" altLang="nn-NO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val_flag  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2.train.py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F9B57-9DCF-FF16-56F5-AA486A12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96" y="1449295"/>
            <a:ext cx="7109717" cy="354623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40ED69A-AAF2-43B2-E191-D1853988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08" y="5070453"/>
            <a:ext cx="8435083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Trainloader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dataloader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dataset = create_dataloader(train_path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=opt.cache_images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=rank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world_size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=opt.world_size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workers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=opt.workers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=opt.image_weights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=opt.quad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'train: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C4C6F8-046A-866F-AF45-0CD0F6F56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608" y="5892748"/>
            <a:ext cx="908235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testloader = create_dataloader(test_path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imgsz_test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*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testloader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=hyp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=opt.cache_images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not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opt.notest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rank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world_size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=opt.world_size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workers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=opt.workers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'val: '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=opt.use_rir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论文动机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：从插值方式的角度进行数据增强（详情请看原文）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77AC586-268D-09A5-412F-69A8CC52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0" y="1535450"/>
            <a:ext cx="4653244" cy="400270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A97C3CA-0E85-0383-390E-AC77888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61" y="2790519"/>
            <a:ext cx="5269883" cy="223337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DE0ADBA-D963-CB63-85EE-C7C3ADD470E1}"/>
              </a:ext>
            </a:extLst>
          </p:cNvPr>
          <p:cNvSpPr txBox="1"/>
          <p:nvPr/>
        </p:nvSpPr>
        <p:spPr>
          <a:xfrm flipH="1">
            <a:off x="5687685" y="1466439"/>
            <a:ext cx="6172907" cy="362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方法：多个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epoch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迭代，每张图片只有一种插值方式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10C2A1E-AD20-E899-C052-89C2DE35F1DF}"/>
              </a:ext>
            </a:extLst>
          </p:cNvPr>
          <p:cNvSpPr txBox="1"/>
          <p:nvPr/>
        </p:nvSpPr>
        <p:spPr>
          <a:xfrm flipH="1">
            <a:off x="5687685" y="1913463"/>
            <a:ext cx="6164282" cy="36279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方法：多次迭代，每张图片可以有不同的插值方式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9E60F3-6F24-5AA3-3788-E1BC2B5F57BD}"/>
              </a:ext>
            </a:extLst>
          </p:cNvPr>
          <p:cNvSpPr txBox="1"/>
          <p:nvPr/>
        </p:nvSpPr>
        <p:spPr>
          <a:xfrm flipH="1">
            <a:off x="5696310" y="5298993"/>
            <a:ext cx="6164282" cy="6582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采用不同的插值方式对原图（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src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Image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）进行放大或缩小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从图中可以看出，不同的插值方式之间是有差异的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283489" y="1180997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 顶层的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use_rir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br>
              <a:rPr lang="nn-NO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937095" y="1117426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2.train.py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3213F-DBCE-2F74-99E7-274D3D09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5" y="2115274"/>
            <a:ext cx="7876854" cy="437315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F5C1189-34FC-41C8-288F-4E31D6B7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95" y="1763552"/>
            <a:ext cx="10037852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'--use_rir'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bool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help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'random_interpolation_resize'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6.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顶层调用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9753678-3497-315B-0363-A7245838D2D2}"/>
              </a:ext>
            </a:extLst>
          </p:cNvPr>
          <p:cNvSpPr txBox="1"/>
          <p:nvPr/>
        </p:nvSpPr>
        <p:spPr>
          <a:xfrm>
            <a:off x="3023403" y="1087539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）按照正常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</a:t>
            </a:r>
            <a:r>
              <a:rPr lang="zh-CN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的训练步骤进行模型训练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）如果正确显示图中的内容，则表示添加成功，注释掉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，按原本的步骤运行即可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663FCE-87FE-A3CC-AE91-77F9943B473E}"/>
              </a:ext>
            </a:extLst>
          </p:cNvPr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D2071A-0412-75A4-7C2D-00B5CA21FC02}"/>
              </a:ext>
            </a:extLst>
          </p:cNvPr>
          <p:cNvSpPr txBox="1"/>
          <p:nvPr/>
        </p:nvSpPr>
        <p:spPr>
          <a:xfrm>
            <a:off x="1333345" y="1117426"/>
            <a:ext cx="1599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验证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096633-04B3-D16A-10C0-C0060A75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02" y="2125315"/>
            <a:ext cx="5922383" cy="39210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9B685F-C9D7-9833-79AE-5453A0ABFF04}"/>
              </a:ext>
            </a:extLst>
          </p:cNvPr>
          <p:cNvSpPr txBox="1"/>
          <p:nvPr/>
        </p:nvSpPr>
        <p:spPr>
          <a:xfrm>
            <a:off x="854901" y="1584769"/>
            <a:ext cx="199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utils/dataset.py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B7ADA-81A0-DA18-01A5-901246C0E8E5}"/>
              </a:ext>
            </a:extLst>
          </p:cNvPr>
          <p:cNvSpPr txBox="1"/>
          <p:nvPr/>
        </p:nvSpPr>
        <p:spPr>
          <a:xfrm>
            <a:off x="854901" y="2019244"/>
            <a:ext cx="65857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LoadImagesAndLabels</a:t>
            </a:r>
            <a:endParaRPr lang="zh-CN" altLang="en-US" sz="10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3DE9CD-8151-1514-3415-D6380573C71D}"/>
              </a:ext>
            </a:extLst>
          </p:cNvPr>
          <p:cNvSpPr txBox="1"/>
          <p:nvPr/>
        </p:nvSpPr>
        <p:spPr>
          <a:xfrm>
            <a:off x="854901" y="2237746"/>
            <a:ext cx="2535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__</a:t>
            </a:r>
            <a:r>
              <a:rPr lang="en-US" altLang="zh-CN" sz="1200" dirty="0" err="1"/>
              <a:t>getitem</a:t>
            </a:r>
            <a:r>
              <a:rPr lang="en-US" altLang="zh-CN" sz="1200" dirty="0"/>
              <a:t>__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928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FA01B2-F498-91B7-77CE-B34A51A75446}"/>
              </a:ext>
            </a:extLst>
          </p:cNvPr>
          <p:cNvSpPr txBox="1"/>
          <p:nvPr/>
        </p:nvSpPr>
        <p:spPr>
          <a:xfrm>
            <a:off x="919843" y="1213358"/>
            <a:ext cx="10147849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延伸创新点：（未做试验，欢迎继续探讨）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，每个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采用不同的插值方式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在训练和测试阶段均采用随机的插值方式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）在训练阶段最后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n(n=30)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</a:p>
          <a:p>
            <a:pPr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）其他可以类比的方法也可以采用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，试试效果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3F0A72-F9ED-436A-6D03-725E35D4488E}"/>
              </a:ext>
            </a:extLst>
          </p:cNvPr>
          <p:cNvSpPr txBox="1"/>
          <p:nvPr/>
        </p:nvSpPr>
        <p:spPr>
          <a:xfrm>
            <a:off x="919843" y="3909870"/>
            <a:ext cx="10855214" cy="30469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加工作量：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）搭配超参数进化，提升工作量（已在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YOLOv5-6.1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版本添加）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）搭配其他数据增强方法，组合成特定数据集（比如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NEU-DET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GC10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等）或者特定领域（工业检测、遥感领域等）的方法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8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9842" y="471486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原理：在训练阶段随机使用插值方式，在测试阶段采用默认的插值方式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20"/>
          <p:cNvSpPr txBox="1"/>
          <p:nvPr/>
        </p:nvSpPr>
        <p:spPr>
          <a:xfrm flipH="1">
            <a:off x="1508125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训练阶段</a:t>
            </a:r>
          </a:p>
        </p:txBody>
      </p:sp>
      <p:sp>
        <p:nvSpPr>
          <p:cNvPr id="2" name="五边形 56">
            <a:extLst>
              <a:ext uri="{FF2B5EF4-FFF2-40B4-BE49-F238E27FC236}">
                <a16:creationId xmlns:a16="http://schemas.microsoft.com/office/drawing/2014/main" id="{396A3BDD-C5F0-A517-8099-1F29BEDBB33A}"/>
              </a:ext>
            </a:extLst>
          </p:cNvPr>
          <p:cNvSpPr/>
          <p:nvPr/>
        </p:nvSpPr>
        <p:spPr>
          <a:xfrm rot="5400000">
            <a:off x="8712688" y="58593"/>
            <a:ext cx="1337605" cy="3498215"/>
          </a:xfrm>
          <a:prstGeom prst="homePlate">
            <a:avLst>
              <a:gd name="adj" fmla="val 21290"/>
            </a:avLst>
          </a:prstGeom>
          <a:noFill/>
          <a:ln>
            <a:solidFill>
              <a:srgbClr val="1D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框 20">
            <a:extLst>
              <a:ext uri="{FF2B5EF4-FFF2-40B4-BE49-F238E27FC236}">
                <a16:creationId xmlns:a16="http://schemas.microsoft.com/office/drawing/2014/main" id="{63CFC574-8787-2EDD-607A-F45D22AC6255}"/>
              </a:ext>
            </a:extLst>
          </p:cNvPr>
          <p:cNvSpPr txBox="1"/>
          <p:nvPr/>
        </p:nvSpPr>
        <p:spPr>
          <a:xfrm flipH="1">
            <a:off x="8079107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1D3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验证阶段</a:t>
            </a:r>
          </a:p>
        </p:txBody>
      </p:sp>
      <p:sp>
        <p:nvSpPr>
          <p:cNvPr id="12" name="文本框 22">
            <a:extLst>
              <a:ext uri="{FF2B5EF4-FFF2-40B4-BE49-F238E27FC236}">
                <a16:creationId xmlns:a16="http://schemas.microsoft.com/office/drawing/2014/main" id="{3587B55A-0068-8B2E-7F14-3D08EAAFE2C9}"/>
              </a:ext>
            </a:extLst>
          </p:cNvPr>
          <p:cNvSpPr txBox="1"/>
          <p:nvPr/>
        </p:nvSpPr>
        <p:spPr>
          <a:xfrm flipH="1">
            <a:off x="2053194" y="2708566"/>
            <a:ext cx="361061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2A1A749E-08D2-4C97-DCF7-62AA2BA0B1C6}"/>
              </a:ext>
            </a:extLst>
          </p:cNvPr>
          <p:cNvSpPr txBox="1"/>
          <p:nvPr/>
        </p:nvSpPr>
        <p:spPr>
          <a:xfrm flipH="1">
            <a:off x="7519988" y="2590573"/>
            <a:ext cx="3610610" cy="1575303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（采用常规的插值方式）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YOLOv8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月之前有两种插值方式，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月以后全部变成了双线性插值）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ctr" fontAlgn="auto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093195-AF17-4888-E9CD-3C45CDEBDF22}"/>
              </a:ext>
            </a:extLst>
          </p:cNvPr>
          <p:cNvSpPr txBox="1"/>
          <p:nvPr/>
        </p:nvSpPr>
        <p:spPr>
          <a:xfrm>
            <a:off x="6869997" y="3809780"/>
            <a:ext cx="61678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interp = cv2.INTER_LINEAR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9C1219-629C-BEA9-3796-D287E0744E80}"/>
              </a:ext>
            </a:extLst>
          </p:cNvPr>
          <p:cNvSpPr txBox="1"/>
          <p:nvPr/>
        </p:nvSpPr>
        <p:spPr>
          <a:xfrm>
            <a:off x="1061401" y="3640503"/>
            <a:ext cx="65517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interp = random_interpolation_resize(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5D060B-C028-ADC1-65B8-C295546C2780}"/>
              </a:ext>
            </a:extLst>
          </p:cNvPr>
          <p:cNvSpPr txBox="1"/>
          <p:nvPr/>
        </p:nvSpPr>
        <p:spPr>
          <a:xfrm flipH="1">
            <a:off x="1570115" y="5027842"/>
            <a:ext cx="361061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RIR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方法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2DA2F9FE-1A55-BFBB-0026-3A7DB0B7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655" y="4148386"/>
            <a:ext cx="5377465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print("use_rir={},val_flag={}".format(self.use_rir,self.val_flag))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print("use_rir={},val_flag={}".format(self.use_rir, self.val_flag))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end------------------------------------------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添加教程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574F12-1CE6-709F-6D89-1CAE645FD595}"/>
              </a:ext>
            </a:extLst>
          </p:cNvPr>
          <p:cNvSpPr txBox="1"/>
          <p:nvPr/>
        </p:nvSpPr>
        <p:spPr>
          <a:xfrm>
            <a:off x="3289231" y="1935101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86368-E585-440D-4A27-47A325836828}"/>
              </a:ext>
            </a:extLst>
          </p:cNvPr>
          <p:cNvSpPr txBox="1"/>
          <p:nvPr/>
        </p:nvSpPr>
        <p:spPr>
          <a:xfrm>
            <a:off x="3289231" y="2694226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3.2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E1DBD-0F7D-9789-A03E-E9722557EDA0}"/>
              </a:ext>
            </a:extLst>
          </p:cNvPr>
          <p:cNvSpPr txBox="1"/>
          <p:nvPr/>
        </p:nvSpPr>
        <p:spPr>
          <a:xfrm>
            <a:off x="3289231" y="341037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3.3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YOLOv7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C7553-5E58-3AC7-1E95-E9CBBFD2B1B7}"/>
              </a:ext>
            </a:extLst>
          </p:cNvPr>
          <p:cNvSpPr txBox="1"/>
          <p:nvPr/>
        </p:nvSpPr>
        <p:spPr>
          <a:xfrm>
            <a:off x="3289231" y="4126514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3.4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YOLOv5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超参数进化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31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DA090E-635A-38DC-1179-CDB4C783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48285"/>
            <a:ext cx="5745192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1.1.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加入函数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random_interpolation_resize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(cv_resize_flags_with_weights={cv2.INTER_NEAREST: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       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random.choices(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(cv_resize_flags_with_weights.keys())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(cv_resize_flags_with_weights.values())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random.choices  return a list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27CBDD-3CB5-ED48-F47C-B4D3B42CEADE}"/>
              </a:ext>
            </a:extLst>
          </p:cNvPr>
          <p:cNvSpPr txBox="1"/>
          <p:nvPr/>
        </p:nvSpPr>
        <p:spPr>
          <a:xfrm>
            <a:off x="5474589" y="995851"/>
            <a:ext cx="603304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ultralytics/data/base.py  11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月以后版本（最新版）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A5CD8-B185-C00B-7FC2-E03C1A0692FB}"/>
              </a:ext>
            </a:extLst>
          </p:cNvPr>
          <p:cNvSpPr txBox="1"/>
          <p:nvPr/>
        </p:nvSpPr>
        <p:spPr>
          <a:xfrm>
            <a:off x="5352691" y="137640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ultralytics/yolo/data/base.py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月以前的版本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91743"/>
            <a:ext cx="3017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5B02DB-C84C-87A2-74B7-D9CCFC39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8" y="1701895"/>
            <a:ext cx="5254929" cy="2851989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2E159942-EECB-85A1-22E8-45F36070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993380"/>
            <a:ext cx="574519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1.2. __init__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里面加入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use_rir=False,val_flag=False</a:t>
            </a:r>
            <a:r>
              <a:rPr lang="en-US" altLang="zh-CN" sz="9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表示使用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方法，验证状态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val_flag=True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训练状态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val_flag=False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3F72FDED-F7CC-2C7B-B7CF-8A3ADDF0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07424"/>
            <a:ext cx="541163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start------------------------------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1.3. </a:t>
            </a:r>
            <a:r>
              <a:rPr kumimoji="0" lang="zh-CN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引入相关参数，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可以修改各部分權重，默認全部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 = use_rir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 =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 = {cv2.INTER_NEAREST: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cv2.INTER_CUBIC: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cv2.INTER_LANCZOS4: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cv2.INTER_LINEAR_EXACT: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-------------------------------------------------------------------rir end------------------------------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B02DC51-765C-7D19-722D-1C3B9C73A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8" y="4362712"/>
            <a:ext cx="4190641" cy="241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59E50B5-0356-8B6E-DCF6-1E0E745BFCB8}"/>
              </a:ext>
            </a:extLst>
          </p:cNvPr>
          <p:cNvCxnSpPr/>
          <p:nvPr/>
        </p:nvCxnSpPr>
        <p:spPr>
          <a:xfrm flipH="1">
            <a:off x="3971925" y="5819775"/>
            <a:ext cx="2039094" cy="219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8754D03-2FFE-3471-EC8A-8DC456D3CAC0}"/>
              </a:ext>
            </a:extLst>
          </p:cNvPr>
          <p:cNvSpPr txBox="1"/>
          <p:nvPr/>
        </p:nvSpPr>
        <p:spPr>
          <a:xfrm>
            <a:off x="6011019" y="627484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Rir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初始化的部分一定要放在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的前面</a:t>
            </a:r>
          </a:p>
        </p:txBody>
      </p:sp>
    </p:spTree>
    <p:extLst>
      <p:ext uri="{BB962C8B-B14F-4D97-AF65-F5344CB8AC3E}">
        <p14:creationId xmlns:p14="http://schemas.microsoft.com/office/powerpoint/2010/main" val="18231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381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月以后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DE6CA-EA56-A3FE-4109-4742DE4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" y="2883719"/>
            <a:ext cx="4987505" cy="28701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A17A1FC-B57F-AF2A-0022-AEA35DE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275" y="696249"/>
            <a:ext cx="55947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long side to imgsz while maintaining aspect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source code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注释部分为原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的代码，最新版改为了只用双线性插值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interpolation=cv2.INTER_LINEAR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w, h = (min(math.ceil(w0 * r), self.imgsz), min(math.ceil(h0 * r), self.imgsz))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im = cv2.resize(im, (w, h), interpolation=cv2.INTER_LINEAR)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1.4.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== w0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by stretching image to square imgsz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1.5.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4D741-35C3-2B90-7EDA-5B6629B63ACC}"/>
              </a:ext>
            </a:extLst>
          </p:cNvPr>
          <p:cNvSpPr txBox="1"/>
          <p:nvPr/>
        </p:nvSpPr>
        <p:spPr>
          <a:xfrm>
            <a:off x="3376881" y="1825736"/>
            <a:ext cx="2882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1.5.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v8 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03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82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月以前的版本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05D72-431E-4B3B-5EA2-A1C75372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931" y="2232773"/>
            <a:ext cx="4957311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print("use_rir={},val_flag={}".format({self.use_rir}, {self.val_flag}))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E68A62-B250-B3C9-9D2C-87E94A9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2937969"/>
            <a:ext cx="5017698" cy="19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684362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base.py  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内部更改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</a:t>
            </a:r>
            <a:r>
              <a:rPr lang="zh-CN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月以后的版本</a:t>
            </a:r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40D7A-2B1A-FBED-B505-93A25A82D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117357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BaseDataset(Dataset):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6467EC-A0FA-7A09-B207-7E13824A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2" y="2500538"/>
            <a:ext cx="2288875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load_image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BDE6CA-EA56-A3FE-4109-4742DE4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0" y="2883719"/>
            <a:ext cx="4987505" cy="287019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BA17A1FC-B57F-AF2A-0022-AEA35DEC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275" y="696249"/>
            <a:ext cx="55947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long side to imgsz while maintaining aspect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if sizes are not equal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source code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注释部分为原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的代码，最新版改为了只用双线性插值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interpolation=cv2.INTER_LINEAR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w, h = (min(math.ceil(w0 * r), self.imgsz), min(math.ceil(h0 * r), self.imgsz))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im = cv2.resize(im, (w, h), interpolation=cv2.INTER_LINEAR)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1.4.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(math.ceil(w0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(math.ceil(h0 * 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elif not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 == w0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resize by stretching image to square imgsz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1.5.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yolov8 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w0)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ratio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----------------------------------------------------rir start------------------------------------------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interp = random_interpolation_resize(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cv_resize_flags_with_weights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.cv_resize_flags_with_weights)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"use_rir={},val_flag={}"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.format(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.val_flag))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----------------------------------------------------rir end------------------------------------------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interp = cv2.INTER_LINEAR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.augment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 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cv2.INTER_AREA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im = cv2.resize(im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.imgsz)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interpolation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=interp)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850C5E-C7D4-3DB0-9FC5-EC445F99C3AA}"/>
              </a:ext>
            </a:extLst>
          </p:cNvPr>
          <p:cNvSpPr txBox="1"/>
          <p:nvPr/>
        </p:nvSpPr>
        <p:spPr>
          <a:xfrm>
            <a:off x="3439297" y="1548737"/>
            <a:ext cx="27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1.4.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r!=1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64D741-35C3-2B90-7EDA-5B6629B63ACC}"/>
              </a:ext>
            </a:extLst>
          </p:cNvPr>
          <p:cNvSpPr txBox="1"/>
          <p:nvPr/>
        </p:nvSpPr>
        <p:spPr>
          <a:xfrm>
            <a:off x="3368255" y="1825736"/>
            <a:ext cx="2882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1.5.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square imgsz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部分  这一部分在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YOLO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v8 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月以前的版本没有</a:t>
            </a:r>
            <a:endParaRPr lang="zh-CN" alt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8EEFC-0474-9666-38AC-EDCFF5D4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70" y="1679926"/>
            <a:ext cx="231906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rect_mode: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3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37095" y="557750"/>
            <a:ext cx="1014784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3.1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YOLOv8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添加步骤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A82F83-5844-22B8-A4AD-1B9C9ABF7759}"/>
              </a:ext>
            </a:extLst>
          </p:cNvPr>
          <p:cNvSpPr txBox="1"/>
          <p:nvPr/>
        </p:nvSpPr>
        <p:spPr>
          <a:xfrm>
            <a:off x="839637" y="1158245"/>
            <a:ext cx="440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build.py         </a:t>
            </a:r>
            <a:r>
              <a:rPr lang="en-US" altLang="zh-CN" sz="1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build_yolo_dataset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F484D-ADF3-2877-FB1B-C8F816E8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1666407"/>
            <a:ext cx="4957313" cy="33307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0A99739-F4B7-3A31-9B99-8374606A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204" y="1666407"/>
            <a:ext cx="5926347" cy="33307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2.1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use_rir=False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build_yolo_dataset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(cfg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stride=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use_rir=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"""Build YOLO Dataset."""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YOLODataset(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=img_path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=cfg.imgsz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augment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augmentation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hyp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TODO: probably add a get_hyps_from_cfg function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=cfg.rect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rectangular batches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cache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=cfg.cache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None,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single_cls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=cfg.single_cls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or False,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(stride)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prefix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=colorstr(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use_segments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=cfg.task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'segment'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use_keypoints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=cfg.task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'pose'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classes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=cfg.classes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fraction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=cfg.fraction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=use_rir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2.2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use_rir=use_rir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val_flag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'train'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True,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2.3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val_flag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BC5CBE-A1F9-C25B-7AEA-EBF0942EA377}"/>
              </a:ext>
            </a:extLst>
          </p:cNvPr>
          <p:cNvSpPr txBox="1"/>
          <p:nvPr/>
        </p:nvSpPr>
        <p:spPr>
          <a:xfrm>
            <a:off x="6532352" y="71949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ultralytics/data/build.py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0F368-FEFA-D94B-A2B2-478148E1B86B}"/>
              </a:ext>
            </a:extLst>
          </p:cNvPr>
          <p:cNvSpPr txBox="1"/>
          <p:nvPr/>
        </p:nvSpPr>
        <p:spPr>
          <a:xfrm>
            <a:off x="6532352" y="1065912"/>
            <a:ext cx="631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ultralytics/yolo/data/build.py</a:t>
            </a:r>
          </a:p>
        </p:txBody>
      </p:sp>
    </p:spTree>
    <p:extLst>
      <p:ext uri="{BB962C8B-B14F-4D97-AF65-F5344CB8AC3E}">
        <p14:creationId xmlns:p14="http://schemas.microsoft.com/office/powerpoint/2010/main" val="37157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5748</Words>
  <Application>Microsoft Office PowerPoint</Application>
  <PresentationFormat>宽屏</PresentationFormat>
  <Paragraphs>138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Dahang Wan</dc:creator>
  <cp:lastModifiedBy>Dahang Wan</cp:lastModifiedBy>
  <cp:revision>15</cp:revision>
  <dcterms:created xsi:type="dcterms:W3CDTF">2017-01-08T07:17:00Z</dcterms:created>
  <dcterms:modified xsi:type="dcterms:W3CDTF">2024-06-06T13:08:55Z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v1.0_mb_gvBk3h+HIifm6sGlnHEY8g==</vt:lpwstr>
  </property>
  <property fmtid="{D5CDD505-2E9C-101B-9397-08002B2CF9AE}" pid="4" name="ICV">
    <vt:lpwstr>0AD34A0DA26041F18F0DCE6A1D89688F</vt:lpwstr>
  </property>
</Properties>
</file>