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3"/>
  </p:notesMasterIdLst>
  <p:sldIdLst>
    <p:sldId id="256" r:id="rId2"/>
    <p:sldId id="307" r:id="rId3"/>
    <p:sldId id="308" r:id="rId4"/>
    <p:sldId id="309" r:id="rId5"/>
    <p:sldId id="260" r:id="rId6"/>
    <p:sldId id="322" r:id="rId7"/>
    <p:sldId id="323" r:id="rId8"/>
    <p:sldId id="326" r:id="rId9"/>
    <p:sldId id="324" r:id="rId10"/>
    <p:sldId id="327" r:id="rId11"/>
    <p:sldId id="325" r:id="rId12"/>
    <p:sldId id="328" r:id="rId13"/>
    <p:sldId id="268" r:id="rId14"/>
    <p:sldId id="330" r:id="rId15"/>
    <p:sldId id="332" r:id="rId16"/>
    <p:sldId id="334" r:id="rId17"/>
    <p:sldId id="331" r:id="rId18"/>
    <p:sldId id="264" r:id="rId19"/>
    <p:sldId id="288" r:id="rId20"/>
    <p:sldId id="280" r:id="rId21"/>
    <p:sldId id="333" r:id="rId22"/>
  </p:sldIdLst>
  <p:sldSz cx="9144000" cy="5143500" type="screen16x9"/>
  <p:notesSz cx="6858000" cy="9144000"/>
  <p:embeddedFontLst>
    <p:embeddedFont>
      <p:font typeface="Open Sans" panose="020B0604020202020204" charset="0"/>
      <p:regular r:id="rId24"/>
      <p:bold r:id="rId25"/>
      <p:italic r:id="rId26"/>
      <p:boldItalic r:id="rId27"/>
    </p:embeddedFont>
    <p:embeddedFont>
      <p:font typeface="Lexend Deca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F1D83E"/>
    <a:srgbClr val="F2E13D"/>
    <a:srgbClr val="F2E23D"/>
    <a:srgbClr val="FFFFFF"/>
    <a:srgbClr val="5D83CA"/>
    <a:srgbClr val="DE8036"/>
    <a:srgbClr val="E9AC71"/>
    <a:srgbClr val="DC7415"/>
    <a:srgbClr val="5E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14B6DA-EB2E-4F27-81B8-6BE86B315949}">
  <a:tblStyle styleId="{CB14B6DA-EB2E-4F27-81B8-6BE86B3159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56887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874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d6fc454c64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d6fc454c64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597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254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89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282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144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082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72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063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241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554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e4f4358ab1_0_18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e4f4358ab1_0_18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144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56025" y="0"/>
            <a:ext cx="6492062" cy="5143532"/>
          </a:xfrm>
          <a:custGeom>
            <a:avLst/>
            <a:gdLst/>
            <a:ahLst/>
            <a:cxnLst/>
            <a:rect l="l" t="t" r="r" b="b"/>
            <a:pathLst>
              <a:path w="40882" h="32390" extrusionOk="0">
                <a:moveTo>
                  <a:pt x="1" y="1"/>
                </a:moveTo>
                <a:lnTo>
                  <a:pt x="1" y="32389"/>
                </a:lnTo>
                <a:lnTo>
                  <a:pt x="35758" y="32389"/>
                </a:lnTo>
                <a:lnTo>
                  <a:pt x="40882" y="8914"/>
                </a:lnTo>
                <a:lnTo>
                  <a:pt x="34951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8775" y="1424113"/>
            <a:ext cx="4835100" cy="172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100" b="1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8775" y="324357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511050" y="-7443"/>
            <a:ext cx="543814" cy="543814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3325" y="4250554"/>
            <a:ext cx="635436" cy="635436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rot="5400000">
            <a:off x="562097" y="-285083"/>
            <a:ext cx="605662" cy="1648960"/>
            <a:chOff x="758850" y="467950"/>
            <a:chExt cx="368475" cy="1003200"/>
          </a:xfrm>
        </p:grpSpPr>
        <p:sp>
          <p:nvSpPr>
            <p:cNvPr id="15" name="Google Shape;15;p2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4035082" y="3779619"/>
            <a:ext cx="605662" cy="1648960"/>
            <a:chOff x="758850" y="467950"/>
            <a:chExt cx="368475" cy="1003200"/>
          </a:xfrm>
        </p:grpSpPr>
        <p:sp>
          <p:nvSpPr>
            <p:cNvPr id="34" name="Google Shape;34;p2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1"/>
          <p:cNvSpPr/>
          <p:nvPr/>
        </p:nvSpPr>
        <p:spPr>
          <a:xfrm>
            <a:off x="-24" y="0"/>
            <a:ext cx="9144095" cy="5143490"/>
          </a:xfrm>
          <a:custGeom>
            <a:avLst/>
            <a:gdLst/>
            <a:ahLst/>
            <a:cxnLst/>
            <a:rect l="l" t="t" r="r" b="b"/>
            <a:pathLst>
              <a:path w="100116" h="56121" extrusionOk="0">
                <a:moveTo>
                  <a:pt x="0" y="1"/>
                </a:moveTo>
                <a:lnTo>
                  <a:pt x="0" y="56121"/>
                </a:lnTo>
                <a:lnTo>
                  <a:pt x="94576" y="56121"/>
                </a:lnTo>
                <a:lnTo>
                  <a:pt x="100115" y="19398"/>
                </a:lnTo>
                <a:lnTo>
                  <a:pt x="89036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1" name="Google Shape;781;p31"/>
          <p:cNvGrpSpPr/>
          <p:nvPr/>
        </p:nvGrpSpPr>
        <p:grpSpPr>
          <a:xfrm rot="10800000">
            <a:off x="206332" y="221618"/>
            <a:ext cx="605662" cy="1648960"/>
            <a:chOff x="758850" y="467950"/>
            <a:chExt cx="368475" cy="1003200"/>
          </a:xfrm>
        </p:grpSpPr>
        <p:sp>
          <p:nvSpPr>
            <p:cNvPr id="782" name="Google Shape;782;p31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0" name="Google Shape;800;p31"/>
          <p:cNvSpPr/>
          <p:nvPr/>
        </p:nvSpPr>
        <p:spPr>
          <a:xfrm>
            <a:off x="8423950" y="1760897"/>
            <a:ext cx="473619" cy="473619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1"/>
          <p:cNvSpPr/>
          <p:nvPr/>
        </p:nvSpPr>
        <p:spPr>
          <a:xfrm>
            <a:off x="7315525" y="4480176"/>
            <a:ext cx="720385" cy="720385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2"/>
          <p:cNvSpPr/>
          <p:nvPr/>
        </p:nvSpPr>
        <p:spPr>
          <a:xfrm rot="10800000" flipH="1">
            <a:off x="0" y="0"/>
            <a:ext cx="5892425" cy="5143490"/>
          </a:xfrm>
          <a:custGeom>
            <a:avLst/>
            <a:gdLst/>
            <a:ahLst/>
            <a:cxnLst/>
            <a:rect l="l" t="t" r="r" b="b"/>
            <a:pathLst>
              <a:path w="103553" h="56121" extrusionOk="0">
                <a:moveTo>
                  <a:pt x="0" y="1"/>
                </a:moveTo>
                <a:lnTo>
                  <a:pt x="0" y="56121"/>
                </a:lnTo>
                <a:lnTo>
                  <a:pt x="94560" y="56121"/>
                </a:lnTo>
                <a:lnTo>
                  <a:pt x="103552" y="42877"/>
                </a:lnTo>
                <a:lnTo>
                  <a:pt x="92289" y="23787"/>
                </a:lnTo>
                <a:lnTo>
                  <a:pt x="96049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4" name="Google Shape;804;p32"/>
          <p:cNvGrpSpPr/>
          <p:nvPr/>
        </p:nvGrpSpPr>
        <p:grpSpPr>
          <a:xfrm rot="5400000">
            <a:off x="4269169" y="-285082"/>
            <a:ext cx="605662" cy="1648960"/>
            <a:chOff x="758850" y="467950"/>
            <a:chExt cx="368475" cy="1003200"/>
          </a:xfrm>
        </p:grpSpPr>
        <p:sp>
          <p:nvSpPr>
            <p:cNvPr id="805" name="Google Shape;805;p32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32"/>
          <p:cNvGrpSpPr/>
          <p:nvPr/>
        </p:nvGrpSpPr>
        <p:grpSpPr>
          <a:xfrm rot="5400000">
            <a:off x="976657" y="3779618"/>
            <a:ext cx="605662" cy="1648960"/>
            <a:chOff x="758850" y="467950"/>
            <a:chExt cx="368475" cy="1003200"/>
          </a:xfrm>
        </p:grpSpPr>
        <p:sp>
          <p:nvSpPr>
            <p:cNvPr id="824" name="Google Shape;824;p32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2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2" name="Google Shape;842;p32"/>
          <p:cNvSpPr/>
          <p:nvPr/>
        </p:nvSpPr>
        <p:spPr>
          <a:xfrm>
            <a:off x="380575" y="206873"/>
            <a:ext cx="665048" cy="665048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2"/>
          <p:cNvSpPr/>
          <p:nvPr/>
        </p:nvSpPr>
        <p:spPr>
          <a:xfrm>
            <a:off x="4598550" y="4271577"/>
            <a:ext cx="665048" cy="665048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/>
          <p:nvPr/>
        </p:nvSpPr>
        <p:spPr>
          <a:xfrm>
            <a:off x="0" y="0"/>
            <a:ext cx="5534641" cy="5143490"/>
          </a:xfrm>
          <a:custGeom>
            <a:avLst/>
            <a:gdLst/>
            <a:ahLst/>
            <a:cxnLst/>
            <a:rect l="l" t="t" r="r" b="b"/>
            <a:pathLst>
              <a:path w="96050" h="56121" extrusionOk="0">
                <a:moveTo>
                  <a:pt x="1" y="0"/>
                </a:moveTo>
                <a:lnTo>
                  <a:pt x="1" y="56120"/>
                </a:lnTo>
                <a:lnTo>
                  <a:pt x="94561" y="56120"/>
                </a:lnTo>
                <a:lnTo>
                  <a:pt x="86842" y="39807"/>
                </a:lnTo>
                <a:lnTo>
                  <a:pt x="9605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title"/>
          </p:nvPr>
        </p:nvSpPr>
        <p:spPr>
          <a:xfrm>
            <a:off x="720000" y="2198650"/>
            <a:ext cx="2852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 b="1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69450"/>
            <a:ext cx="1434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720000" y="3040450"/>
            <a:ext cx="2852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3499100" y="4286379"/>
            <a:ext cx="635436" cy="635436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187975" y="308921"/>
            <a:ext cx="460963" cy="46096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575750" y="4755404"/>
            <a:ext cx="274693" cy="27469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flipH="1">
            <a:off x="-50" y="0"/>
            <a:ext cx="9144039" cy="6772518"/>
          </a:xfrm>
          <a:custGeom>
            <a:avLst/>
            <a:gdLst/>
            <a:ahLst/>
            <a:cxnLst/>
            <a:rect l="l" t="t" r="r" b="b"/>
            <a:pathLst>
              <a:path w="35969" h="18513" extrusionOk="0">
                <a:moveTo>
                  <a:pt x="1" y="1"/>
                </a:moveTo>
                <a:lnTo>
                  <a:pt x="1" y="12266"/>
                </a:lnTo>
                <a:lnTo>
                  <a:pt x="35969" y="18512"/>
                </a:lnTo>
                <a:lnTo>
                  <a:pt x="35969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202250" y="4896100"/>
            <a:ext cx="343925" cy="343925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 rot="5400000">
            <a:off x="7680282" y="-285082"/>
            <a:ext cx="605662" cy="1648960"/>
            <a:chOff x="758850" y="467950"/>
            <a:chExt cx="368475" cy="1003200"/>
          </a:xfrm>
        </p:grpSpPr>
        <p:sp>
          <p:nvSpPr>
            <p:cNvPr id="66" name="Google Shape;66;p4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/>
          <p:nvPr/>
        </p:nvSpPr>
        <p:spPr>
          <a:xfrm>
            <a:off x="0" y="0"/>
            <a:ext cx="9144095" cy="5143490"/>
          </a:xfrm>
          <a:custGeom>
            <a:avLst/>
            <a:gdLst/>
            <a:ahLst/>
            <a:cxnLst/>
            <a:rect l="l" t="t" r="r" b="b"/>
            <a:pathLst>
              <a:path w="100116" h="56121" extrusionOk="0">
                <a:moveTo>
                  <a:pt x="0" y="1"/>
                </a:moveTo>
                <a:lnTo>
                  <a:pt x="0" y="56121"/>
                </a:lnTo>
                <a:lnTo>
                  <a:pt x="94576" y="56121"/>
                </a:lnTo>
                <a:lnTo>
                  <a:pt x="100115" y="19398"/>
                </a:lnTo>
                <a:lnTo>
                  <a:pt x="89036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8"/>
          <p:cNvSpPr txBox="1">
            <a:spLocks noGrp="1"/>
          </p:cNvSpPr>
          <p:nvPr>
            <p:ph type="title"/>
          </p:nvPr>
        </p:nvSpPr>
        <p:spPr>
          <a:xfrm>
            <a:off x="1137750" y="1307100"/>
            <a:ext cx="6868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9" name="Google Shape;179;p8"/>
          <p:cNvSpPr/>
          <p:nvPr/>
        </p:nvSpPr>
        <p:spPr>
          <a:xfrm>
            <a:off x="7668350" y="4286379"/>
            <a:ext cx="635436" cy="635436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8"/>
          <p:cNvSpPr/>
          <p:nvPr/>
        </p:nvSpPr>
        <p:spPr>
          <a:xfrm>
            <a:off x="218025" y="260256"/>
            <a:ext cx="1019738" cy="1019738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Google Shape;181;p8"/>
          <p:cNvGrpSpPr/>
          <p:nvPr/>
        </p:nvGrpSpPr>
        <p:grpSpPr>
          <a:xfrm>
            <a:off x="425069" y="3334968"/>
            <a:ext cx="605662" cy="1648960"/>
            <a:chOff x="758850" y="467950"/>
            <a:chExt cx="368475" cy="1003200"/>
          </a:xfrm>
        </p:grpSpPr>
        <p:sp>
          <p:nvSpPr>
            <p:cNvPr id="182" name="Google Shape;182;p8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8"/>
          <p:cNvSpPr/>
          <p:nvPr/>
        </p:nvSpPr>
        <p:spPr>
          <a:xfrm>
            <a:off x="8113188" y="1570404"/>
            <a:ext cx="635436" cy="635436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7"/>
          <p:cNvSpPr/>
          <p:nvPr/>
        </p:nvSpPr>
        <p:spPr>
          <a:xfrm flipH="1">
            <a:off x="3251650" y="0"/>
            <a:ext cx="5892425" cy="5143490"/>
          </a:xfrm>
          <a:custGeom>
            <a:avLst/>
            <a:gdLst/>
            <a:ahLst/>
            <a:cxnLst/>
            <a:rect l="l" t="t" r="r" b="b"/>
            <a:pathLst>
              <a:path w="103553" h="56121" extrusionOk="0">
                <a:moveTo>
                  <a:pt x="0" y="1"/>
                </a:moveTo>
                <a:lnTo>
                  <a:pt x="0" y="56121"/>
                </a:lnTo>
                <a:lnTo>
                  <a:pt x="94560" y="56121"/>
                </a:lnTo>
                <a:lnTo>
                  <a:pt x="103552" y="42877"/>
                </a:lnTo>
                <a:lnTo>
                  <a:pt x="92289" y="23787"/>
                </a:lnTo>
                <a:lnTo>
                  <a:pt x="96049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417;p17"/>
          <p:cNvGrpSpPr/>
          <p:nvPr/>
        </p:nvGrpSpPr>
        <p:grpSpPr>
          <a:xfrm>
            <a:off x="8343407" y="3721018"/>
            <a:ext cx="605662" cy="1648960"/>
            <a:chOff x="758850" y="467950"/>
            <a:chExt cx="368475" cy="1003200"/>
          </a:xfrm>
        </p:grpSpPr>
        <p:sp>
          <p:nvSpPr>
            <p:cNvPr id="418" name="Google Shape;418;p17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17"/>
          <p:cNvSpPr/>
          <p:nvPr/>
        </p:nvSpPr>
        <p:spPr>
          <a:xfrm>
            <a:off x="7921025" y="143106"/>
            <a:ext cx="1019738" cy="1019738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7"/>
          <p:cNvSpPr txBox="1">
            <a:spLocks noGrp="1"/>
          </p:cNvSpPr>
          <p:nvPr>
            <p:ph type="title"/>
          </p:nvPr>
        </p:nvSpPr>
        <p:spPr>
          <a:xfrm>
            <a:off x="4501100" y="1588588"/>
            <a:ext cx="392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17"/>
          <p:cNvSpPr txBox="1">
            <a:spLocks noGrp="1"/>
          </p:cNvSpPr>
          <p:nvPr>
            <p:ph type="subTitle" idx="1"/>
          </p:nvPr>
        </p:nvSpPr>
        <p:spPr>
          <a:xfrm>
            <a:off x="4505400" y="2208222"/>
            <a:ext cx="3925500" cy="10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3"/>
          <p:cNvSpPr/>
          <p:nvPr/>
        </p:nvSpPr>
        <p:spPr>
          <a:xfrm>
            <a:off x="0" y="0"/>
            <a:ext cx="9143960" cy="5143490"/>
          </a:xfrm>
          <a:custGeom>
            <a:avLst/>
            <a:gdLst/>
            <a:ahLst/>
            <a:cxnLst/>
            <a:rect l="l" t="t" r="r" b="b"/>
            <a:pathLst>
              <a:path w="96050" h="56121" extrusionOk="0">
                <a:moveTo>
                  <a:pt x="1" y="0"/>
                </a:moveTo>
                <a:lnTo>
                  <a:pt x="1" y="56120"/>
                </a:lnTo>
                <a:lnTo>
                  <a:pt x="94561" y="56120"/>
                </a:lnTo>
                <a:lnTo>
                  <a:pt x="86842" y="39807"/>
                </a:lnTo>
                <a:lnTo>
                  <a:pt x="9605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3"/>
          <p:cNvSpPr txBox="1">
            <a:spLocks noGrp="1"/>
          </p:cNvSpPr>
          <p:nvPr>
            <p:ph type="body" idx="1"/>
          </p:nvPr>
        </p:nvSpPr>
        <p:spPr>
          <a:xfrm>
            <a:off x="1027100" y="1581600"/>
            <a:ext cx="3640500" cy="27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0" name="Google Shape;550;p23"/>
          <p:cNvSpPr txBox="1">
            <a:spLocks noGrp="1"/>
          </p:cNvSpPr>
          <p:nvPr>
            <p:ph type="body" idx="2"/>
          </p:nvPr>
        </p:nvSpPr>
        <p:spPr>
          <a:xfrm>
            <a:off x="5035750" y="1581600"/>
            <a:ext cx="3081300" cy="21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1" name="Google Shape;551;p23"/>
          <p:cNvSpPr txBox="1">
            <a:spLocks noGrp="1"/>
          </p:cNvSpPr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2" name="Google Shape;552;p23"/>
          <p:cNvSpPr/>
          <p:nvPr/>
        </p:nvSpPr>
        <p:spPr>
          <a:xfrm flipH="1">
            <a:off x="290706" y="117011"/>
            <a:ext cx="844783" cy="84478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3" name="Google Shape;553;p23"/>
          <p:cNvGrpSpPr/>
          <p:nvPr/>
        </p:nvGrpSpPr>
        <p:grpSpPr>
          <a:xfrm rot="-5400000" flipH="1">
            <a:off x="6608431" y="3779618"/>
            <a:ext cx="605662" cy="1648960"/>
            <a:chOff x="758850" y="467950"/>
            <a:chExt cx="368475" cy="1003200"/>
          </a:xfrm>
        </p:grpSpPr>
        <p:sp>
          <p:nvSpPr>
            <p:cNvPr id="554" name="Google Shape;554;p23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23"/>
          <p:cNvSpPr/>
          <p:nvPr/>
        </p:nvSpPr>
        <p:spPr>
          <a:xfrm flipH="1">
            <a:off x="474707" y="4365710"/>
            <a:ext cx="476783" cy="47678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4"/>
          <p:cNvSpPr/>
          <p:nvPr/>
        </p:nvSpPr>
        <p:spPr>
          <a:xfrm>
            <a:off x="-24" y="0"/>
            <a:ext cx="9144095" cy="5143490"/>
          </a:xfrm>
          <a:custGeom>
            <a:avLst/>
            <a:gdLst/>
            <a:ahLst/>
            <a:cxnLst/>
            <a:rect l="l" t="t" r="r" b="b"/>
            <a:pathLst>
              <a:path w="100116" h="56121" extrusionOk="0">
                <a:moveTo>
                  <a:pt x="0" y="1"/>
                </a:moveTo>
                <a:lnTo>
                  <a:pt x="0" y="56121"/>
                </a:lnTo>
                <a:lnTo>
                  <a:pt x="94576" y="56121"/>
                </a:lnTo>
                <a:lnTo>
                  <a:pt x="100115" y="19398"/>
                </a:lnTo>
                <a:lnTo>
                  <a:pt x="89036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5" name="Google Shape;575;p24"/>
          <p:cNvGrpSpPr/>
          <p:nvPr/>
        </p:nvGrpSpPr>
        <p:grpSpPr>
          <a:xfrm rot="10800000">
            <a:off x="206332" y="221618"/>
            <a:ext cx="605662" cy="1648960"/>
            <a:chOff x="758850" y="467950"/>
            <a:chExt cx="368475" cy="1003200"/>
          </a:xfrm>
        </p:grpSpPr>
        <p:sp>
          <p:nvSpPr>
            <p:cNvPr id="576" name="Google Shape;576;p24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4" name="Google Shape;594;p24"/>
          <p:cNvSpPr/>
          <p:nvPr/>
        </p:nvSpPr>
        <p:spPr>
          <a:xfrm>
            <a:off x="8423950" y="1760897"/>
            <a:ext cx="473619" cy="473619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4"/>
          <p:cNvSpPr/>
          <p:nvPr/>
        </p:nvSpPr>
        <p:spPr>
          <a:xfrm>
            <a:off x="7315525" y="4480176"/>
            <a:ext cx="720385" cy="720385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4"/>
          <p:cNvSpPr txBox="1">
            <a:spLocks noGrp="1"/>
          </p:cNvSpPr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24"/>
          <p:cNvSpPr txBox="1">
            <a:spLocks noGrp="1"/>
          </p:cNvSpPr>
          <p:nvPr>
            <p:ph type="title" idx="2"/>
          </p:nvPr>
        </p:nvSpPr>
        <p:spPr>
          <a:xfrm>
            <a:off x="720000" y="28071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98" name="Google Shape;598;p24"/>
          <p:cNvSpPr txBox="1">
            <a:spLocks noGrp="1"/>
          </p:cNvSpPr>
          <p:nvPr>
            <p:ph type="subTitle" idx="1"/>
          </p:nvPr>
        </p:nvSpPr>
        <p:spPr>
          <a:xfrm>
            <a:off x="720000" y="3228975"/>
            <a:ext cx="2305500" cy="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9" name="Google Shape;599;p24"/>
          <p:cNvSpPr txBox="1">
            <a:spLocks noGrp="1"/>
          </p:cNvSpPr>
          <p:nvPr>
            <p:ph type="title" idx="3"/>
          </p:nvPr>
        </p:nvSpPr>
        <p:spPr>
          <a:xfrm>
            <a:off x="3419219" y="28071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0" name="Google Shape;600;p24"/>
          <p:cNvSpPr txBox="1">
            <a:spLocks noGrp="1"/>
          </p:cNvSpPr>
          <p:nvPr>
            <p:ph type="subTitle" idx="4"/>
          </p:nvPr>
        </p:nvSpPr>
        <p:spPr>
          <a:xfrm>
            <a:off x="3419221" y="3228975"/>
            <a:ext cx="2305500" cy="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24"/>
          <p:cNvSpPr txBox="1">
            <a:spLocks noGrp="1"/>
          </p:cNvSpPr>
          <p:nvPr>
            <p:ph type="title" idx="5"/>
          </p:nvPr>
        </p:nvSpPr>
        <p:spPr>
          <a:xfrm>
            <a:off x="6118445" y="28071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2" name="Google Shape;602;p24"/>
          <p:cNvSpPr txBox="1">
            <a:spLocks noGrp="1"/>
          </p:cNvSpPr>
          <p:nvPr>
            <p:ph type="subTitle" idx="6"/>
          </p:nvPr>
        </p:nvSpPr>
        <p:spPr>
          <a:xfrm>
            <a:off x="6118450" y="3228975"/>
            <a:ext cx="2305500" cy="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6"/>
          <p:cNvSpPr/>
          <p:nvPr/>
        </p:nvSpPr>
        <p:spPr>
          <a:xfrm rot="10800000">
            <a:off x="0" y="0"/>
            <a:ext cx="9143971" cy="5143538"/>
          </a:xfrm>
          <a:custGeom>
            <a:avLst/>
            <a:gdLst/>
            <a:ahLst/>
            <a:cxnLst/>
            <a:rect l="l" t="t" r="r" b="b"/>
            <a:pathLst>
              <a:path w="98444" h="56120" extrusionOk="0">
                <a:moveTo>
                  <a:pt x="1" y="1"/>
                </a:moveTo>
                <a:lnTo>
                  <a:pt x="1" y="56119"/>
                </a:lnTo>
                <a:lnTo>
                  <a:pt x="89313" y="56119"/>
                </a:lnTo>
                <a:lnTo>
                  <a:pt x="98444" y="36922"/>
                </a:lnTo>
                <a:lnTo>
                  <a:pt x="89313" y="19889"/>
                </a:lnTo>
                <a:lnTo>
                  <a:pt x="98444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6"/>
          <p:cNvSpPr txBox="1">
            <a:spLocks noGrp="1"/>
          </p:cNvSpPr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26"/>
          <p:cNvSpPr txBox="1">
            <a:spLocks noGrp="1"/>
          </p:cNvSpPr>
          <p:nvPr>
            <p:ph type="title" idx="2"/>
          </p:nvPr>
        </p:nvSpPr>
        <p:spPr>
          <a:xfrm>
            <a:off x="1575575" y="17706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37" name="Google Shape;637;p26"/>
          <p:cNvSpPr txBox="1">
            <a:spLocks noGrp="1"/>
          </p:cNvSpPr>
          <p:nvPr>
            <p:ph type="subTitle" idx="1"/>
          </p:nvPr>
        </p:nvSpPr>
        <p:spPr>
          <a:xfrm>
            <a:off x="1575575" y="22047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26"/>
          <p:cNvSpPr txBox="1">
            <a:spLocks noGrp="1"/>
          </p:cNvSpPr>
          <p:nvPr>
            <p:ph type="title" idx="3"/>
          </p:nvPr>
        </p:nvSpPr>
        <p:spPr>
          <a:xfrm>
            <a:off x="5590233" y="17706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39" name="Google Shape;639;p26"/>
          <p:cNvSpPr txBox="1">
            <a:spLocks noGrp="1"/>
          </p:cNvSpPr>
          <p:nvPr>
            <p:ph type="subTitle" idx="4"/>
          </p:nvPr>
        </p:nvSpPr>
        <p:spPr>
          <a:xfrm>
            <a:off x="5590229" y="22047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26"/>
          <p:cNvSpPr txBox="1">
            <a:spLocks noGrp="1"/>
          </p:cNvSpPr>
          <p:nvPr>
            <p:ph type="title" idx="5"/>
          </p:nvPr>
        </p:nvSpPr>
        <p:spPr>
          <a:xfrm>
            <a:off x="1575575" y="32040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41" name="Google Shape;641;p26"/>
          <p:cNvSpPr txBox="1">
            <a:spLocks noGrp="1"/>
          </p:cNvSpPr>
          <p:nvPr>
            <p:ph type="subTitle" idx="6"/>
          </p:nvPr>
        </p:nvSpPr>
        <p:spPr>
          <a:xfrm>
            <a:off x="1575575" y="3638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2" name="Google Shape;642;p26"/>
          <p:cNvSpPr txBox="1">
            <a:spLocks noGrp="1"/>
          </p:cNvSpPr>
          <p:nvPr>
            <p:ph type="title" idx="7"/>
          </p:nvPr>
        </p:nvSpPr>
        <p:spPr>
          <a:xfrm>
            <a:off x="5590233" y="32040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43" name="Google Shape;643;p26"/>
          <p:cNvSpPr txBox="1">
            <a:spLocks noGrp="1"/>
          </p:cNvSpPr>
          <p:nvPr>
            <p:ph type="subTitle" idx="8"/>
          </p:nvPr>
        </p:nvSpPr>
        <p:spPr>
          <a:xfrm>
            <a:off x="5590229" y="3638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4" name="Google Shape;644;p26"/>
          <p:cNvSpPr txBox="1">
            <a:spLocks noGrp="1"/>
          </p:cNvSpPr>
          <p:nvPr>
            <p:ph type="title" idx="9" hasCustomPrompt="1"/>
          </p:nvPr>
        </p:nvSpPr>
        <p:spPr>
          <a:xfrm>
            <a:off x="3694638" y="1770650"/>
            <a:ext cx="85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645" name="Google Shape;645;p26"/>
          <p:cNvSpPr txBox="1">
            <a:spLocks noGrp="1"/>
          </p:cNvSpPr>
          <p:nvPr>
            <p:ph type="title" idx="13" hasCustomPrompt="1"/>
          </p:nvPr>
        </p:nvSpPr>
        <p:spPr>
          <a:xfrm>
            <a:off x="4598563" y="1770650"/>
            <a:ext cx="85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646" name="Google Shape;646;p26"/>
          <p:cNvSpPr txBox="1">
            <a:spLocks noGrp="1"/>
          </p:cNvSpPr>
          <p:nvPr>
            <p:ph type="title" idx="14" hasCustomPrompt="1"/>
          </p:nvPr>
        </p:nvSpPr>
        <p:spPr>
          <a:xfrm>
            <a:off x="3694625" y="3204050"/>
            <a:ext cx="85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647" name="Google Shape;647;p26"/>
          <p:cNvSpPr txBox="1">
            <a:spLocks noGrp="1"/>
          </p:cNvSpPr>
          <p:nvPr>
            <p:ph type="title" idx="15" hasCustomPrompt="1"/>
          </p:nvPr>
        </p:nvSpPr>
        <p:spPr>
          <a:xfrm>
            <a:off x="4598550" y="3204050"/>
            <a:ext cx="85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648" name="Google Shape;648;p26"/>
          <p:cNvSpPr/>
          <p:nvPr/>
        </p:nvSpPr>
        <p:spPr>
          <a:xfrm>
            <a:off x="8175761" y="3937773"/>
            <a:ext cx="844783" cy="84478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6"/>
          <p:cNvSpPr/>
          <p:nvPr/>
        </p:nvSpPr>
        <p:spPr>
          <a:xfrm>
            <a:off x="501250" y="4375496"/>
            <a:ext cx="422374" cy="422409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0" name="Google Shape;650;p26"/>
          <p:cNvGrpSpPr/>
          <p:nvPr/>
        </p:nvGrpSpPr>
        <p:grpSpPr>
          <a:xfrm>
            <a:off x="8128069" y="496993"/>
            <a:ext cx="605662" cy="1648960"/>
            <a:chOff x="758850" y="467950"/>
            <a:chExt cx="368475" cy="1003200"/>
          </a:xfrm>
        </p:grpSpPr>
        <p:sp>
          <p:nvSpPr>
            <p:cNvPr id="651" name="Google Shape;651;p26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Lexend Deca"/>
              <a:buNone/>
              <a:defRPr sz="35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236723"/>
            <a:ext cx="7717800" cy="3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63" r:id="rId6"/>
    <p:sldLayoutId id="2147483669" r:id="rId7"/>
    <p:sldLayoutId id="2147483670" r:id="rId8"/>
    <p:sldLayoutId id="2147483672" r:id="rId9"/>
    <p:sldLayoutId id="2147483677" r:id="rId10"/>
    <p:sldLayoutId id="214748367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z69XYXpvVrE" TargetMode="External"/><Relationship Id="rId3" Type="http://schemas.openxmlformats.org/officeDocument/2006/relationships/hyperlink" Target="https://medium.com/@samsudiney/penjelasan-sederhana-tentang-apa-itu-svm-149fec72bd02" TargetMode="External"/><Relationship Id="rId7" Type="http://schemas.openxmlformats.org/officeDocument/2006/relationships/hyperlink" Target="https://www.youtube.com/watch?v=MQBBE0m9pk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_YPScrckx28" TargetMode="External"/><Relationship Id="rId5" Type="http://schemas.openxmlformats.org/officeDocument/2006/relationships/hyperlink" Target="https://towardsdatascience.com/supervised-learning-basics-of-classification-and-main-algorithms-c16b06806cd3" TargetMode="External"/><Relationship Id="rId4" Type="http://schemas.openxmlformats.org/officeDocument/2006/relationships/hyperlink" Target="https://ilmudatapy.com/apa-itu-regresi-klasifikasi-dan-clustering-klasterisasi/" TargetMode="External"/><Relationship Id="rId9" Type="http://schemas.openxmlformats.org/officeDocument/2006/relationships/hyperlink" Target="https://www.youtube.com/watch?v=xqun1sHGuS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5"/>
          <p:cNvSpPr txBox="1">
            <a:spLocks noGrp="1"/>
          </p:cNvSpPr>
          <p:nvPr>
            <p:ph type="ctrTitle"/>
          </p:nvPr>
        </p:nvSpPr>
        <p:spPr>
          <a:xfrm>
            <a:off x="152332" y="2103165"/>
            <a:ext cx="5708824" cy="1226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 smtClean="0"/>
              <a:t>Support Vector Machine</a:t>
            </a:r>
            <a:br>
              <a:rPr lang="en" sz="3500" dirty="0" smtClean="0"/>
            </a:br>
            <a:r>
              <a:rPr lang="en" sz="3500" dirty="0" smtClean="0"/>
              <a:t>(SVM)</a:t>
            </a:r>
            <a:endParaRPr sz="3500" dirty="0"/>
          </a:p>
        </p:txBody>
      </p:sp>
      <p:sp>
        <p:nvSpPr>
          <p:cNvPr id="853" name="Google Shape;853;p35"/>
          <p:cNvSpPr txBox="1">
            <a:spLocks noGrp="1"/>
          </p:cNvSpPr>
          <p:nvPr>
            <p:ph type="subTitle" idx="1"/>
          </p:nvPr>
        </p:nvSpPr>
        <p:spPr>
          <a:xfrm>
            <a:off x="5786235" y="4496941"/>
            <a:ext cx="3198540" cy="518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F1DB3E"/>
                </a:solidFill>
              </a:rPr>
              <a:t>Study C</a:t>
            </a:r>
            <a:r>
              <a:rPr lang="en-US" sz="1100" dirty="0" smtClean="0">
                <a:solidFill>
                  <a:srgbClr val="F1DB3E"/>
                </a:solidFill>
              </a:rPr>
              <a:t>l</a:t>
            </a:r>
            <a:r>
              <a:rPr lang="en" sz="1100" dirty="0" smtClean="0">
                <a:solidFill>
                  <a:srgbClr val="F1DB3E"/>
                </a:solidFill>
              </a:rPr>
              <a:t>ub IKS</a:t>
            </a:r>
            <a:r>
              <a:rPr lang="en" sz="1100" dirty="0">
                <a:solidFill>
                  <a:srgbClr val="F1DB3E"/>
                </a:solidFill>
              </a:rPr>
              <a:t> </a:t>
            </a:r>
            <a:r>
              <a:rPr lang="en" sz="1100" dirty="0" smtClean="0">
                <a:solidFill>
                  <a:srgbClr val="F1DB3E"/>
                </a:solidFill>
              </a:rPr>
              <a:t>2021 – Wanda Listathea </a:t>
            </a:r>
            <a:r>
              <a:rPr lang="en" sz="1100" dirty="0" smtClean="0">
                <a:solidFill>
                  <a:srgbClr val="F1DB3E"/>
                </a:solidFill>
              </a:rPr>
              <a:t>Putri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F1DB3E"/>
                </a:solidFill>
              </a:rPr>
              <a:t>(17 Oktober 2021)</a:t>
            </a:r>
            <a:endParaRPr lang="en" sz="1100" dirty="0" smtClean="0">
              <a:solidFill>
                <a:srgbClr val="F1DB3E"/>
              </a:solidFill>
            </a:endParaRPr>
          </a:p>
        </p:txBody>
      </p:sp>
      <p:sp>
        <p:nvSpPr>
          <p:cNvPr id="854" name="Google Shape;854;p35"/>
          <p:cNvSpPr/>
          <p:nvPr/>
        </p:nvSpPr>
        <p:spPr>
          <a:xfrm>
            <a:off x="5591625" y="1405548"/>
            <a:ext cx="389220" cy="389220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3704778" y="4329455"/>
            <a:ext cx="2268775" cy="365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Lexend Deca"/>
              <a:buNone/>
              <a:defRPr sz="35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US" sz="1400" dirty="0" smtClean="0"/>
              <a:t>Margin</a:t>
            </a:r>
            <a:endParaRPr lang="en-US" sz="1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839157" y="1168779"/>
            <a:ext cx="7528062" cy="3122421"/>
            <a:chOff x="839157" y="1168779"/>
            <a:chExt cx="7528062" cy="3122421"/>
          </a:xfrm>
        </p:grpSpPr>
        <p:grpSp>
          <p:nvGrpSpPr>
            <p:cNvPr id="30" name="Group 29"/>
            <p:cNvGrpSpPr/>
            <p:nvPr/>
          </p:nvGrpSpPr>
          <p:grpSpPr>
            <a:xfrm>
              <a:off x="839157" y="1168779"/>
              <a:ext cx="7528062" cy="2458143"/>
              <a:chOff x="796954" y="1668183"/>
              <a:chExt cx="7528062" cy="2458143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6954" y="1668183"/>
                <a:ext cx="7528062" cy="2458143"/>
              </a:xfrm>
              <a:prstGeom prst="rect">
                <a:avLst/>
              </a:prstGeom>
            </p:spPr>
          </p:pic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6954" y="1674496"/>
                <a:ext cx="7527600" cy="2445515"/>
              </a:xfrm>
              <a:prstGeom prst="rect">
                <a:avLst/>
              </a:prstGeom>
            </p:spPr>
          </p:pic>
          <p:cxnSp>
            <p:nvCxnSpPr>
              <p:cNvPr id="9" name="Straight Arrow Connector 8"/>
              <p:cNvCxnSpPr/>
              <p:nvPr/>
            </p:nvCxnSpPr>
            <p:spPr>
              <a:xfrm flipH="1">
                <a:off x="2695575" y="3187700"/>
                <a:ext cx="61912" cy="16351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4613277" y="3632200"/>
                <a:ext cx="184148" cy="4603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7494588" y="3314698"/>
                <a:ext cx="414337" cy="42545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/>
            <p:cNvCxnSpPr/>
            <p:nvPr/>
          </p:nvCxnSpPr>
          <p:spPr>
            <a:xfrm>
              <a:off x="2737778" y="2815294"/>
              <a:ext cx="2071889" cy="147590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4698312" y="3155816"/>
              <a:ext cx="140854" cy="113538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4810129" y="3178836"/>
              <a:ext cx="2784737" cy="111236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Google Shape;916;p37"/>
          <p:cNvSpPr txBox="1">
            <a:spLocks/>
          </p:cNvSpPr>
          <p:nvPr/>
        </p:nvSpPr>
        <p:spPr>
          <a:xfrm>
            <a:off x="6043739" y="4071927"/>
            <a:ext cx="2467694" cy="875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AutoNum type="arabicPeriod"/>
              <a:defRPr sz="12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SVM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margin </a:t>
            </a:r>
            <a:r>
              <a:rPr lang="en-US" dirty="0" err="1" smtClean="0"/>
              <a:t>terbesar</a:t>
            </a:r>
            <a:r>
              <a:rPr lang="en-US" dirty="0" smtClean="0"/>
              <a:t> (maximum margin)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65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838695" y="1175092"/>
            <a:ext cx="7527600" cy="2445515"/>
            <a:chOff x="796954" y="1674496"/>
            <a:chExt cx="7527600" cy="244551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6954" y="1674496"/>
              <a:ext cx="7527600" cy="2445515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965200" y="2570480"/>
              <a:ext cx="127000" cy="1280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651760" y="3108960"/>
              <a:ext cx="127000" cy="1280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394200" y="2331720"/>
              <a:ext cx="127000" cy="1280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602480" y="3784600"/>
              <a:ext cx="127000" cy="1280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812280" y="3064248"/>
              <a:ext cx="127000" cy="1280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233920" y="2654804"/>
              <a:ext cx="127000" cy="1280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584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838695" y="1175092"/>
            <a:ext cx="7527600" cy="2445515"/>
            <a:chOff x="796954" y="1674496"/>
            <a:chExt cx="7527600" cy="244551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6954" y="1674496"/>
              <a:ext cx="7527600" cy="2445515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965200" y="2570480"/>
              <a:ext cx="127000" cy="1280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651760" y="3108960"/>
              <a:ext cx="127000" cy="1280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394200" y="2331720"/>
              <a:ext cx="127000" cy="1280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602480" y="3784600"/>
              <a:ext cx="127000" cy="1280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812280" y="3064248"/>
              <a:ext cx="127000" cy="1280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233920" y="2654804"/>
              <a:ext cx="127000" cy="1280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1096967" y="2171893"/>
            <a:ext cx="2681206" cy="21059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83454" y="2714101"/>
            <a:ext cx="994719" cy="15637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782953" y="1940288"/>
            <a:ext cx="675196" cy="23477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3778173" y="3409050"/>
            <a:ext cx="901973" cy="8687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3778173" y="2283408"/>
            <a:ext cx="3564129" cy="19944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3835400" y="2699787"/>
            <a:ext cx="3075287" cy="15388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 txBox="1">
            <a:spLocks/>
          </p:cNvSpPr>
          <p:nvPr/>
        </p:nvSpPr>
        <p:spPr>
          <a:xfrm>
            <a:off x="2673965" y="4287991"/>
            <a:ext cx="2268775" cy="365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Lexend Deca"/>
              <a:buNone/>
              <a:defRPr sz="35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US" sz="1400" dirty="0" smtClean="0"/>
              <a:t>Support Vector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4027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47"/>
          <p:cNvSpPr txBox="1">
            <a:spLocks noGrp="1"/>
          </p:cNvSpPr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Bagaimana jika data tidak linear?</a:t>
            </a:r>
            <a:endParaRPr sz="2800" dirty="0"/>
          </a:p>
        </p:txBody>
      </p:sp>
      <p:sp>
        <p:nvSpPr>
          <p:cNvPr id="1244" name="Google Shape;1244;p47"/>
          <p:cNvSpPr/>
          <p:nvPr/>
        </p:nvSpPr>
        <p:spPr>
          <a:xfrm>
            <a:off x="441175" y="1163796"/>
            <a:ext cx="844783" cy="84478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767" y="1390282"/>
            <a:ext cx="3090033" cy="3008716"/>
          </a:xfrm>
          <a:prstGeom prst="rect">
            <a:avLst/>
          </a:prstGeom>
        </p:spPr>
      </p:pic>
      <p:sp>
        <p:nvSpPr>
          <p:cNvPr id="29" name="Google Shape;916;p37"/>
          <p:cNvSpPr txBox="1">
            <a:spLocks/>
          </p:cNvSpPr>
          <p:nvPr/>
        </p:nvSpPr>
        <p:spPr>
          <a:xfrm>
            <a:off x="5290967" y="2456649"/>
            <a:ext cx="3025033" cy="875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AutoNum type="arabicPeriod"/>
              <a:defRPr sz="12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Ada </a:t>
            </a:r>
            <a:r>
              <a:rPr lang="en-US" dirty="0" err="1" smtClean="0"/>
              <a:t>cara</a:t>
            </a:r>
            <a:r>
              <a:rPr lang="en-US" dirty="0" smtClean="0"/>
              <a:t> yang </a:t>
            </a:r>
            <a:r>
              <a:rPr lang="en-US" dirty="0" err="1" smtClean="0"/>
              <a:t>bernama</a:t>
            </a:r>
            <a:r>
              <a:rPr lang="en-US" dirty="0" smtClean="0"/>
              <a:t> </a:t>
            </a:r>
            <a:r>
              <a:rPr lang="en-US" b="1" dirty="0" smtClean="0"/>
              <a:t>Kernel Trick </a:t>
            </a:r>
            <a:r>
              <a:rPr lang="en-US" dirty="0" err="1" smtClean="0"/>
              <a:t>dimana</a:t>
            </a:r>
            <a:r>
              <a:rPr lang="en-US" dirty="0" smtClean="0"/>
              <a:t> data </a:t>
            </a:r>
            <a:r>
              <a:rPr lang="en-US" dirty="0" err="1" smtClean="0"/>
              <a:t>akan</a:t>
            </a:r>
            <a:r>
              <a:rPr lang="en-US" dirty="0"/>
              <a:t> </a:t>
            </a:r>
            <a:r>
              <a:rPr lang="en-US" dirty="0" err="1" smtClean="0"/>
              <a:t>diproyeksikan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dimensi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(higher dimension)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47"/>
          <p:cNvSpPr txBox="1">
            <a:spLocks noGrp="1"/>
          </p:cNvSpPr>
          <p:nvPr>
            <p:ph type="title"/>
          </p:nvPr>
        </p:nvSpPr>
        <p:spPr>
          <a:xfrm>
            <a:off x="1756515" y="588492"/>
            <a:ext cx="120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2D</a:t>
            </a:r>
            <a:endParaRPr sz="2800" dirty="0"/>
          </a:p>
        </p:txBody>
      </p:sp>
      <p:sp>
        <p:nvSpPr>
          <p:cNvPr id="1244" name="Google Shape;1244;p47"/>
          <p:cNvSpPr/>
          <p:nvPr/>
        </p:nvSpPr>
        <p:spPr>
          <a:xfrm>
            <a:off x="441175" y="1163796"/>
            <a:ext cx="844783" cy="84478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31;p47"/>
          <p:cNvSpPr txBox="1">
            <a:spLocks noGrp="1"/>
          </p:cNvSpPr>
          <p:nvPr>
            <p:ph type="title"/>
          </p:nvPr>
        </p:nvSpPr>
        <p:spPr>
          <a:xfrm>
            <a:off x="6059936" y="583284"/>
            <a:ext cx="120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3</a:t>
            </a:r>
            <a:r>
              <a:rPr lang="en" sz="2800" dirty="0" smtClean="0"/>
              <a:t>D</a:t>
            </a:r>
            <a:endParaRPr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98" y="1354522"/>
            <a:ext cx="3090033" cy="30087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8" t="44913" r="48947" b="3859"/>
          <a:stretch/>
        </p:blipFill>
        <p:spPr>
          <a:xfrm>
            <a:off x="4682803" y="1354522"/>
            <a:ext cx="3956666" cy="300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0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47"/>
          <p:cNvSpPr/>
          <p:nvPr/>
        </p:nvSpPr>
        <p:spPr>
          <a:xfrm>
            <a:off x="441175" y="1163796"/>
            <a:ext cx="844783" cy="84478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31;p47"/>
          <p:cNvSpPr txBox="1">
            <a:spLocks noGrp="1"/>
          </p:cNvSpPr>
          <p:nvPr>
            <p:ph type="title"/>
          </p:nvPr>
        </p:nvSpPr>
        <p:spPr>
          <a:xfrm>
            <a:off x="6059936" y="583284"/>
            <a:ext cx="120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3</a:t>
            </a:r>
            <a:r>
              <a:rPr lang="en" sz="2800" dirty="0" smtClean="0"/>
              <a:t>D</a:t>
            </a:r>
            <a:endParaRPr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8" t="44913" r="48947" b="3859"/>
          <a:stretch/>
        </p:blipFill>
        <p:spPr>
          <a:xfrm>
            <a:off x="4682803" y="1354522"/>
            <a:ext cx="3956666" cy="30087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0" r="16316" b="43626"/>
          <a:stretch/>
        </p:blipFill>
        <p:spPr>
          <a:xfrm>
            <a:off x="863566" y="2069095"/>
            <a:ext cx="3493242" cy="171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6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47"/>
          <p:cNvSpPr/>
          <p:nvPr/>
        </p:nvSpPr>
        <p:spPr>
          <a:xfrm>
            <a:off x="441175" y="1163796"/>
            <a:ext cx="844783" cy="84478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31;p47"/>
          <p:cNvSpPr txBox="1">
            <a:spLocks noGrp="1"/>
          </p:cNvSpPr>
          <p:nvPr>
            <p:ph type="title"/>
          </p:nvPr>
        </p:nvSpPr>
        <p:spPr>
          <a:xfrm>
            <a:off x="6059936" y="583284"/>
            <a:ext cx="120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3</a:t>
            </a:r>
            <a:r>
              <a:rPr lang="en" sz="2800" dirty="0" smtClean="0"/>
              <a:t>D</a:t>
            </a:r>
            <a:endParaRPr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8" t="44913" r="48947" b="3859"/>
          <a:stretch/>
        </p:blipFill>
        <p:spPr>
          <a:xfrm>
            <a:off x="4682803" y="1354522"/>
            <a:ext cx="3956666" cy="3008716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63566" y="2069095"/>
            <a:ext cx="3493242" cy="1718105"/>
            <a:chOff x="863566" y="2069095"/>
            <a:chExt cx="3493242" cy="171810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10" r="16316" b="43626"/>
            <a:stretch/>
          </p:blipFill>
          <p:spPr>
            <a:xfrm>
              <a:off x="863566" y="2069095"/>
              <a:ext cx="3493242" cy="1718105"/>
            </a:xfrm>
            <a:prstGeom prst="rect">
              <a:avLst/>
            </a:prstGeom>
          </p:spPr>
        </p:pic>
        <p:sp>
          <p:nvSpPr>
            <p:cNvPr id="2" name="Oval 1"/>
            <p:cNvSpPr/>
            <p:nvPr/>
          </p:nvSpPr>
          <p:spPr>
            <a:xfrm rot="21105361">
              <a:off x="2244589" y="3210816"/>
              <a:ext cx="903996" cy="16685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675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47"/>
          <p:cNvSpPr/>
          <p:nvPr/>
        </p:nvSpPr>
        <p:spPr>
          <a:xfrm>
            <a:off x="441175" y="1163796"/>
            <a:ext cx="844783" cy="84478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06" y="1494197"/>
            <a:ext cx="2165916" cy="21089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8" t="44913" r="48947" b="3859"/>
          <a:stretch/>
        </p:blipFill>
        <p:spPr>
          <a:xfrm>
            <a:off x="3146400" y="1586187"/>
            <a:ext cx="2652397" cy="2016928"/>
          </a:xfrm>
          <a:prstGeom prst="rect">
            <a:avLst/>
          </a:prstGeom>
        </p:spPr>
      </p:pic>
      <p:cxnSp>
        <p:nvCxnSpPr>
          <p:cNvPr id="13" name="Curved Connector 12"/>
          <p:cNvCxnSpPr>
            <a:stCxn id="14" idx="2"/>
            <a:endCxn id="3" idx="2"/>
          </p:cNvCxnSpPr>
          <p:nvPr/>
        </p:nvCxnSpPr>
        <p:spPr>
          <a:xfrm rot="16200000" flipH="1">
            <a:off x="3124431" y="2254947"/>
            <a:ext cx="12700" cy="2696335"/>
          </a:xfrm>
          <a:prstGeom prst="curvedConnector3">
            <a:avLst>
              <a:gd name="adj1" fmla="val 3614173"/>
            </a:avLst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6200000" flipH="1">
            <a:off x="5992170" y="2284296"/>
            <a:ext cx="45995" cy="2696334"/>
          </a:xfrm>
          <a:prstGeom prst="curvedConnector3">
            <a:avLst>
              <a:gd name="adj1" fmla="val 1004011"/>
            </a:avLst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6085975" y="1540192"/>
            <a:ext cx="2165916" cy="2108918"/>
            <a:chOff x="845706" y="1646597"/>
            <a:chExt cx="2165916" cy="2108918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5706" y="1646597"/>
              <a:ext cx="2165916" cy="2108918"/>
            </a:xfrm>
            <a:prstGeom prst="rect">
              <a:avLst/>
            </a:prstGeom>
          </p:spPr>
        </p:pic>
        <p:sp>
          <p:nvSpPr>
            <p:cNvPr id="28" name="Oval 27"/>
            <p:cNvSpPr/>
            <p:nvPr/>
          </p:nvSpPr>
          <p:spPr>
            <a:xfrm>
              <a:off x="1311112" y="2009123"/>
              <a:ext cx="1274888" cy="126942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629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43"/>
          <p:cNvSpPr txBox="1">
            <a:spLocks noGrp="1"/>
          </p:cNvSpPr>
          <p:nvPr>
            <p:ph type="title"/>
          </p:nvPr>
        </p:nvSpPr>
        <p:spPr>
          <a:xfrm>
            <a:off x="572442" y="1662144"/>
            <a:ext cx="268455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rgbClr val="F1D83E"/>
                </a:solidFill>
              </a:rPr>
              <a:t>Jenis Kernel</a:t>
            </a:r>
            <a:endParaRPr sz="3000" dirty="0">
              <a:solidFill>
                <a:srgbClr val="F1D83E"/>
              </a:solidFill>
            </a:endParaRPr>
          </a:p>
        </p:txBody>
      </p:sp>
      <p:sp>
        <p:nvSpPr>
          <p:cNvPr id="1097" name="Google Shape;1097;p43"/>
          <p:cNvSpPr txBox="1">
            <a:spLocks noGrp="1"/>
          </p:cNvSpPr>
          <p:nvPr>
            <p:ph type="subTitle" idx="1"/>
          </p:nvPr>
        </p:nvSpPr>
        <p:spPr>
          <a:xfrm>
            <a:off x="4980600" y="2294622"/>
            <a:ext cx="2831400" cy="1773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Polinomial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Sigmoid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RBF (Radial Basis Function)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dll</a:t>
            </a:r>
            <a:endParaRPr dirty="0"/>
          </a:p>
        </p:txBody>
      </p:sp>
      <p:grpSp>
        <p:nvGrpSpPr>
          <p:cNvPr id="1107" name="Google Shape;1107;p43"/>
          <p:cNvGrpSpPr/>
          <p:nvPr/>
        </p:nvGrpSpPr>
        <p:grpSpPr>
          <a:xfrm rot="5400000">
            <a:off x="4707807" y="253043"/>
            <a:ext cx="605662" cy="1648960"/>
            <a:chOff x="758850" y="467950"/>
            <a:chExt cx="368475" cy="1003200"/>
          </a:xfrm>
        </p:grpSpPr>
        <p:sp>
          <p:nvSpPr>
            <p:cNvPr id="1108" name="Google Shape;1108;p43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3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3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3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3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3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3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3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3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3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3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3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3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3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3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3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3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3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6" name="Google Shape;1126;p43"/>
          <p:cNvSpPr/>
          <p:nvPr/>
        </p:nvSpPr>
        <p:spPr>
          <a:xfrm>
            <a:off x="4021725" y="3554927"/>
            <a:ext cx="665048" cy="665048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67"/>
          <p:cNvSpPr txBox="1">
            <a:spLocks noGrp="1"/>
          </p:cNvSpPr>
          <p:nvPr>
            <p:ph type="body" idx="1"/>
          </p:nvPr>
        </p:nvSpPr>
        <p:spPr>
          <a:xfrm>
            <a:off x="1012700" y="1502400"/>
            <a:ext cx="6705700" cy="27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1200" dirty="0">
                <a:hlinkClick r:id="rId3"/>
              </a:rPr>
              <a:t>https://medium.com/@</a:t>
            </a:r>
            <a:r>
              <a:rPr lang="en-US" sz="1200" dirty="0" smtClean="0">
                <a:hlinkClick r:id="rId3"/>
              </a:rPr>
              <a:t>samsudiney/penjelasan-sederhana-tentang-apa-itu-svm-149fec72bd02</a:t>
            </a:r>
            <a:r>
              <a:rPr lang="en-US" sz="1200" dirty="0"/>
              <a:t> </a:t>
            </a:r>
          </a:p>
          <a:p>
            <a:pPr marL="342900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1200" dirty="0">
                <a:hlinkClick r:id="rId4"/>
              </a:rPr>
              <a:t>https://ilmudatapy.com/apa-itu-regresi-klasifikasi-dan-clustering-klasterisasi/</a:t>
            </a:r>
            <a:endParaRPr lang="en-US" sz="1200" dirty="0"/>
          </a:p>
          <a:p>
            <a:pPr marL="342900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towardsdatascience.com/supervised-learning-basics-of-classification-and-main-algorithms-c16b06806cd3</a:t>
            </a:r>
            <a:endParaRPr lang="en-US" sz="1200" dirty="0" smtClean="0"/>
          </a:p>
          <a:p>
            <a:pPr marL="342900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1200" dirty="0">
                <a:hlinkClick r:id="rId6"/>
              </a:rPr>
              <a:t>https://www.youtube.com/watch?v=_YPScrckx28</a:t>
            </a:r>
            <a:endParaRPr lang="en-US" sz="1200" dirty="0"/>
          </a:p>
          <a:p>
            <a:pPr marL="342900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1200" dirty="0">
                <a:hlinkClick r:id="rId7"/>
              </a:rPr>
              <a:t>https://</a:t>
            </a:r>
            <a:r>
              <a:rPr lang="en-US" sz="1200" dirty="0" smtClean="0">
                <a:hlinkClick r:id="rId7"/>
              </a:rPr>
              <a:t>www.youtube.com/watch?v=MQBBE0m9pkI</a:t>
            </a:r>
            <a:endParaRPr lang="en-US" sz="1200" dirty="0"/>
          </a:p>
          <a:p>
            <a:pPr marL="342900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1200" dirty="0">
                <a:hlinkClick r:id="rId8"/>
              </a:rPr>
              <a:t>https://</a:t>
            </a:r>
            <a:r>
              <a:rPr lang="en-US" sz="1200" dirty="0" smtClean="0">
                <a:hlinkClick r:id="rId8"/>
              </a:rPr>
              <a:t>www.youtube.com/watch?v=z69XYXpvVrE</a:t>
            </a:r>
            <a:endParaRPr lang="en-US" sz="1200" dirty="0" smtClean="0"/>
          </a:p>
          <a:p>
            <a:pPr marL="342900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1200" dirty="0">
                <a:hlinkClick r:id="rId9"/>
              </a:rPr>
              <a:t>https://</a:t>
            </a:r>
            <a:r>
              <a:rPr lang="en-US" sz="1200" dirty="0" smtClean="0">
                <a:hlinkClick r:id="rId9"/>
              </a:rPr>
              <a:t>www.youtube.com/watch?v=xqun1sHGuS4</a:t>
            </a:r>
            <a:endParaRPr lang="en-US" sz="1200" dirty="0" smtClean="0"/>
          </a:p>
          <a:p>
            <a:pPr marL="342900" indent="-342900">
              <a:lnSpc>
                <a:spcPct val="150000"/>
              </a:lnSpc>
              <a:buSzPct val="100000"/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1873" name="Google Shape;1873;p67"/>
          <p:cNvSpPr txBox="1">
            <a:spLocks noGrp="1"/>
          </p:cNvSpPr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Referensi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485700" y="232356"/>
            <a:ext cx="3821500" cy="4678340"/>
            <a:chOff x="3047300" y="246756"/>
            <a:chExt cx="3821500" cy="4678340"/>
          </a:xfrm>
        </p:grpSpPr>
        <p:pic>
          <p:nvPicPr>
            <p:cNvPr id="1026" name="Picture 2" descr="Apa Perbedaan Antara Klustering Dan Klasifikasi Softscient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7300" y="246756"/>
              <a:ext cx="3821500" cy="4678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3225600" y="2995200"/>
              <a:ext cx="1051200" cy="338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Arrow Connector 6"/>
          <p:cNvCxnSpPr/>
          <p:nvPr/>
        </p:nvCxnSpPr>
        <p:spPr>
          <a:xfrm flipH="1">
            <a:off x="1886400" y="1634400"/>
            <a:ext cx="1555200" cy="230400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990400" y="1638000"/>
            <a:ext cx="1281600" cy="453600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916;p37"/>
          <p:cNvSpPr txBox="1">
            <a:spLocks/>
          </p:cNvSpPr>
          <p:nvPr/>
        </p:nvSpPr>
        <p:spPr>
          <a:xfrm>
            <a:off x="640800" y="1606800"/>
            <a:ext cx="128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AutoNum type="arabicPeriod"/>
              <a:defRPr sz="12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buFont typeface="Open Sans"/>
              <a:buNone/>
            </a:pPr>
            <a:r>
              <a:rPr lang="en-US" dirty="0" smtClean="0"/>
              <a:t>Data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dirty="0" smtClean="0"/>
              <a:t>label/target</a:t>
            </a:r>
            <a:endParaRPr lang="en-US" dirty="0"/>
          </a:p>
        </p:txBody>
      </p:sp>
      <p:sp>
        <p:nvSpPr>
          <p:cNvPr id="19" name="Google Shape;916;p37"/>
          <p:cNvSpPr txBox="1">
            <a:spLocks/>
          </p:cNvSpPr>
          <p:nvPr/>
        </p:nvSpPr>
        <p:spPr>
          <a:xfrm>
            <a:off x="7192800" y="1864800"/>
            <a:ext cx="128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AutoNum type="arabicPeriod"/>
              <a:defRPr sz="12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buFont typeface="Open Sans"/>
              <a:buNone/>
            </a:pPr>
            <a:r>
              <a:rPr lang="en-US" dirty="0" smtClean="0"/>
              <a:t>Data </a:t>
            </a:r>
            <a:r>
              <a:rPr lang="en-US" b="1" dirty="0" err="1" smtClean="0"/>
              <a:t>tanpa</a:t>
            </a:r>
            <a:r>
              <a:rPr lang="en-US" b="1" dirty="0" smtClean="0"/>
              <a:t> </a:t>
            </a:r>
            <a:r>
              <a:rPr lang="en-US" dirty="0" smtClean="0"/>
              <a:t>label/target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3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59"/>
          <p:cNvSpPr txBox="1">
            <a:spLocks noGrp="1"/>
          </p:cNvSpPr>
          <p:nvPr>
            <p:ph type="title"/>
          </p:nvPr>
        </p:nvSpPr>
        <p:spPr>
          <a:xfrm>
            <a:off x="1137750" y="1307100"/>
            <a:ext cx="6868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/>
              <a:t>Mari Praktik!</a:t>
            </a:r>
            <a:endParaRPr sz="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59"/>
          <p:cNvSpPr txBox="1">
            <a:spLocks noGrp="1"/>
          </p:cNvSpPr>
          <p:nvPr>
            <p:ph type="title"/>
          </p:nvPr>
        </p:nvSpPr>
        <p:spPr>
          <a:xfrm>
            <a:off x="1137750" y="1307100"/>
            <a:ext cx="6868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/>
              <a:t>Terima Kasih</a:t>
            </a:r>
            <a:endParaRPr sz="5000" dirty="0"/>
          </a:p>
        </p:txBody>
      </p:sp>
    </p:spTree>
    <p:extLst>
      <p:ext uri="{BB962C8B-B14F-4D97-AF65-F5344CB8AC3E}">
        <p14:creationId xmlns:p14="http://schemas.microsoft.com/office/powerpoint/2010/main" val="18197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600" y="1010400"/>
            <a:ext cx="2253600" cy="572700"/>
          </a:xfrm>
        </p:spPr>
        <p:txBody>
          <a:bodyPr/>
          <a:lstStyle/>
          <a:p>
            <a:pPr algn="ctr"/>
            <a:r>
              <a:rPr lang="en-US" sz="2000" dirty="0" err="1" smtClean="0"/>
              <a:t>Regresi</a:t>
            </a:r>
            <a:endParaRPr lang="en-US" sz="2000" dirty="0"/>
          </a:p>
        </p:txBody>
      </p:sp>
      <p:pic>
        <p:nvPicPr>
          <p:cNvPr id="2050" name="Picture 2" descr="variabel independen dan dependen di regres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0" y="1696544"/>
            <a:ext cx="3320800" cy="204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ariabel target dan fitur di klasifikas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600" y="1696544"/>
            <a:ext cx="3990683" cy="204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02141" y="1010400"/>
            <a:ext cx="225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Lexend Deca"/>
              <a:buNone/>
              <a:defRPr sz="35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US" sz="2000" dirty="0" err="1" smtClean="0"/>
              <a:t>Klasifikasi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674783" y="3765432"/>
            <a:ext cx="15552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rgbClr val="434343"/>
                </a:solidFill>
                <a:latin typeface="Roboto"/>
              </a:rPr>
              <a:t>prediksi</a:t>
            </a:r>
            <a:r>
              <a:rPr lang="en-US" sz="1200" dirty="0">
                <a:solidFill>
                  <a:srgbClr val="434343"/>
                </a:solidFill>
                <a:latin typeface="Roboto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Roboto"/>
              </a:rPr>
              <a:t>harga</a:t>
            </a:r>
            <a:r>
              <a:rPr lang="en-US" sz="1200" dirty="0">
                <a:solidFill>
                  <a:srgbClr val="434343"/>
                </a:solidFill>
                <a:latin typeface="Roboto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Roboto"/>
              </a:rPr>
              <a:t>mobil</a:t>
            </a:r>
            <a:endParaRPr lang="en-US" sz="1200" dirty="0">
              <a:solidFill>
                <a:srgbClr val="43434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40717" y="3765431"/>
            <a:ext cx="17764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rgbClr val="434343"/>
                </a:solidFill>
                <a:latin typeface="Roboto"/>
              </a:rPr>
              <a:t>prediksi</a:t>
            </a:r>
            <a:r>
              <a:rPr lang="en-US" sz="1200" dirty="0">
                <a:solidFill>
                  <a:srgbClr val="434343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434343"/>
                </a:solidFill>
                <a:latin typeface="Roboto"/>
              </a:rPr>
              <a:t>jenis</a:t>
            </a:r>
            <a:r>
              <a:rPr lang="en-US" sz="1200" dirty="0" smtClean="0">
                <a:solidFill>
                  <a:srgbClr val="434343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434343"/>
                </a:solidFill>
                <a:latin typeface="Roboto"/>
              </a:rPr>
              <a:t>bunga</a:t>
            </a:r>
            <a:r>
              <a:rPr lang="en-US" sz="1200" dirty="0" smtClean="0">
                <a:solidFill>
                  <a:srgbClr val="434343"/>
                </a:solidFill>
                <a:latin typeface="Roboto"/>
              </a:rPr>
              <a:t> iris</a:t>
            </a:r>
            <a:endParaRPr lang="en-US" sz="12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76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miro.medium.com/max/741/1*Bkh-4Dwu0nQtPGwqFXANt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9" y="1583100"/>
            <a:ext cx="3072033" cy="252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085320" y="1583100"/>
            <a:ext cx="2687241" cy="2524788"/>
            <a:chOff x="630776" y="1174175"/>
            <a:chExt cx="2857788" cy="2685025"/>
          </a:xfrm>
        </p:grpSpPr>
        <p:grpSp>
          <p:nvGrpSpPr>
            <p:cNvPr id="5" name="Group 4"/>
            <p:cNvGrpSpPr/>
            <p:nvPr/>
          </p:nvGrpSpPr>
          <p:grpSpPr>
            <a:xfrm>
              <a:off x="630776" y="1174175"/>
              <a:ext cx="2857788" cy="2685025"/>
              <a:chOff x="630776" y="1174175"/>
              <a:chExt cx="2857788" cy="2685025"/>
            </a:xfrm>
          </p:grpSpPr>
          <p:pic>
            <p:nvPicPr>
              <p:cNvPr id="3074" name="Picture 2" descr="https://miro.medium.com/proxy/1*fBjniQPOKigqxYSKEumXoA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0776" y="1174175"/>
                <a:ext cx="2857788" cy="26850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Rectangle 3"/>
              <p:cNvSpPr/>
              <p:nvPr/>
            </p:nvSpPr>
            <p:spPr>
              <a:xfrm>
                <a:off x="2167200" y="1252800"/>
                <a:ext cx="979200" cy="2016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 rot="17971507">
                <a:off x="1956181" y="1539037"/>
                <a:ext cx="786473" cy="22055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 flipV="1">
              <a:off x="1584000" y="1454400"/>
              <a:ext cx="1072800" cy="200160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"/>
          <p:cNvSpPr txBox="1">
            <a:spLocks/>
          </p:cNvSpPr>
          <p:nvPr/>
        </p:nvSpPr>
        <p:spPr>
          <a:xfrm>
            <a:off x="1325600" y="1010400"/>
            <a:ext cx="225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Lexend Deca"/>
              <a:buNone/>
              <a:defRPr sz="35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US" sz="2000" dirty="0" err="1" smtClean="0"/>
              <a:t>Regresi</a:t>
            </a:r>
            <a:endParaRPr lang="en-US" sz="20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302141" y="1010400"/>
            <a:ext cx="225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Lexend Deca"/>
              <a:buNone/>
              <a:defRPr sz="35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US" sz="2000" dirty="0" err="1" smtClean="0"/>
              <a:t>Klasifikasi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471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39"/>
          <p:cNvSpPr txBox="1">
            <a:spLocks noGrp="1"/>
          </p:cNvSpPr>
          <p:nvPr>
            <p:ph type="title"/>
          </p:nvPr>
        </p:nvSpPr>
        <p:spPr>
          <a:xfrm>
            <a:off x="5742089" y="2384122"/>
            <a:ext cx="2852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rgbClr val="F2E13D"/>
                </a:solidFill>
              </a:rPr>
              <a:t>SVM</a:t>
            </a:r>
            <a:endParaRPr sz="3000" dirty="0">
              <a:solidFill>
                <a:srgbClr val="F2E13D"/>
              </a:solidFill>
            </a:endParaRPr>
          </a:p>
        </p:txBody>
      </p:sp>
      <p:grpSp>
        <p:nvGrpSpPr>
          <p:cNvPr id="969" name="Google Shape;969;p39"/>
          <p:cNvGrpSpPr/>
          <p:nvPr/>
        </p:nvGrpSpPr>
        <p:grpSpPr>
          <a:xfrm rot="10800000">
            <a:off x="3829819" y="167768"/>
            <a:ext cx="605662" cy="1648960"/>
            <a:chOff x="758850" y="467950"/>
            <a:chExt cx="368475" cy="1003200"/>
          </a:xfrm>
        </p:grpSpPr>
        <p:sp>
          <p:nvSpPr>
            <p:cNvPr id="970" name="Google Shape;970;p39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9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9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9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9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9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9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9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9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9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9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9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9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9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853;p35"/>
          <p:cNvSpPr txBox="1">
            <a:spLocks noGrp="1"/>
          </p:cNvSpPr>
          <p:nvPr>
            <p:ph type="subTitle" idx="1"/>
          </p:nvPr>
        </p:nvSpPr>
        <p:spPr>
          <a:xfrm>
            <a:off x="631279" y="2331122"/>
            <a:ext cx="3198540" cy="947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 smtClean="0">
                <a:solidFill>
                  <a:srgbClr val="434343"/>
                </a:solidFill>
              </a:rPr>
              <a:t>Algoritma</a:t>
            </a:r>
            <a:r>
              <a:rPr lang="en-US" sz="1400" dirty="0" smtClean="0">
                <a:solidFill>
                  <a:srgbClr val="434343"/>
                </a:solidFill>
              </a:rPr>
              <a:t> supervised </a:t>
            </a:r>
            <a:r>
              <a:rPr lang="en-US" sz="1400" dirty="0" err="1" smtClean="0">
                <a:solidFill>
                  <a:srgbClr val="434343"/>
                </a:solidFill>
              </a:rPr>
              <a:t>untuk</a:t>
            </a:r>
            <a:r>
              <a:rPr lang="en-US" sz="1400" dirty="0" smtClean="0">
                <a:solidFill>
                  <a:srgbClr val="434343"/>
                </a:solidFill>
              </a:rPr>
              <a:t> </a:t>
            </a:r>
            <a:r>
              <a:rPr lang="en-US" sz="1400" dirty="0" err="1" smtClean="0">
                <a:solidFill>
                  <a:srgbClr val="434343"/>
                </a:solidFill>
              </a:rPr>
              <a:t>klasifikasi</a:t>
            </a:r>
            <a:r>
              <a:rPr lang="en-US" sz="1400" dirty="0" smtClean="0">
                <a:solidFill>
                  <a:srgbClr val="434343"/>
                </a:solidFill>
              </a:rPr>
              <a:t> yang </a:t>
            </a:r>
            <a:r>
              <a:rPr lang="en-US" sz="1400" dirty="0" err="1" smtClean="0">
                <a:solidFill>
                  <a:srgbClr val="434343"/>
                </a:solidFill>
              </a:rPr>
              <a:t>bekerja</a:t>
            </a:r>
            <a:r>
              <a:rPr lang="en-US" sz="1400" dirty="0" smtClean="0">
                <a:solidFill>
                  <a:srgbClr val="434343"/>
                </a:solidFill>
              </a:rPr>
              <a:t> </a:t>
            </a:r>
            <a:r>
              <a:rPr lang="en-US" sz="1400" dirty="0" err="1" smtClean="0">
                <a:solidFill>
                  <a:srgbClr val="434343"/>
                </a:solidFill>
              </a:rPr>
              <a:t>dengan</a:t>
            </a:r>
            <a:r>
              <a:rPr lang="en-US" sz="1400" dirty="0" smtClean="0">
                <a:solidFill>
                  <a:srgbClr val="434343"/>
                </a:solidFill>
              </a:rPr>
              <a:t> </a:t>
            </a:r>
            <a:r>
              <a:rPr lang="en-US" sz="1400" dirty="0" err="1" smtClean="0">
                <a:solidFill>
                  <a:srgbClr val="434343"/>
                </a:solidFill>
              </a:rPr>
              <a:t>cara</a:t>
            </a:r>
            <a:r>
              <a:rPr lang="en-US" sz="1400" dirty="0" smtClean="0">
                <a:solidFill>
                  <a:srgbClr val="434343"/>
                </a:solidFill>
              </a:rPr>
              <a:t> </a:t>
            </a:r>
            <a:r>
              <a:rPr lang="en-US" sz="1400" dirty="0" err="1" smtClean="0">
                <a:solidFill>
                  <a:srgbClr val="434343"/>
                </a:solidFill>
              </a:rPr>
              <a:t>mencari</a:t>
            </a:r>
            <a:r>
              <a:rPr lang="en-US" sz="1400" dirty="0" smtClean="0">
                <a:solidFill>
                  <a:srgbClr val="434343"/>
                </a:solidFill>
              </a:rPr>
              <a:t> </a:t>
            </a:r>
            <a:r>
              <a:rPr lang="en-US" sz="1400" b="1" dirty="0" err="1" smtClean="0">
                <a:solidFill>
                  <a:srgbClr val="434343"/>
                </a:solidFill>
              </a:rPr>
              <a:t>hyperplane</a:t>
            </a:r>
            <a:r>
              <a:rPr lang="en-US" sz="1400" dirty="0" smtClean="0">
                <a:solidFill>
                  <a:srgbClr val="434343"/>
                </a:solidFill>
              </a:rPr>
              <a:t> </a:t>
            </a:r>
            <a:r>
              <a:rPr lang="en-US" sz="1400" dirty="0" err="1" smtClean="0">
                <a:solidFill>
                  <a:srgbClr val="434343"/>
                </a:solidFill>
              </a:rPr>
              <a:t>dengan</a:t>
            </a:r>
            <a:r>
              <a:rPr lang="en-US" sz="1400" dirty="0" smtClean="0">
                <a:solidFill>
                  <a:srgbClr val="434343"/>
                </a:solidFill>
              </a:rPr>
              <a:t> </a:t>
            </a:r>
            <a:r>
              <a:rPr lang="en-US" sz="1400" b="1" dirty="0" smtClean="0">
                <a:solidFill>
                  <a:srgbClr val="434343"/>
                </a:solidFill>
              </a:rPr>
              <a:t>margin </a:t>
            </a:r>
            <a:r>
              <a:rPr lang="en-US" sz="1400" dirty="0" err="1" smtClean="0">
                <a:solidFill>
                  <a:srgbClr val="434343"/>
                </a:solidFill>
              </a:rPr>
              <a:t>terbesar</a:t>
            </a:r>
            <a:endParaRPr lang="en" sz="1400" dirty="0" smtClean="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130" y="1249403"/>
            <a:ext cx="3291715" cy="3107914"/>
          </a:xfrm>
          <a:prstGeom prst="rect">
            <a:avLst/>
          </a:prstGeom>
        </p:spPr>
      </p:pic>
      <p:sp>
        <p:nvSpPr>
          <p:cNvPr id="4" name="Google Shape;992;p40"/>
          <p:cNvSpPr txBox="1">
            <a:spLocks noGrp="1"/>
          </p:cNvSpPr>
          <p:nvPr>
            <p:ph type="title"/>
          </p:nvPr>
        </p:nvSpPr>
        <p:spPr>
          <a:xfrm>
            <a:off x="1026757" y="383067"/>
            <a:ext cx="479034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Ilustrasi SVM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4779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16;p37"/>
          <p:cNvSpPr txBox="1">
            <a:spLocks/>
          </p:cNvSpPr>
          <p:nvPr/>
        </p:nvSpPr>
        <p:spPr>
          <a:xfrm>
            <a:off x="984846" y="444830"/>
            <a:ext cx="5026034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AutoNum type="arabicPeriod"/>
              <a:defRPr sz="12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"/>
              <a:buNone/>
            </a:pPr>
            <a:r>
              <a:rPr lang="en-US" dirty="0" err="1" smtClean="0"/>
              <a:t>Manakah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yang paling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memisahkan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57" y="1168780"/>
            <a:ext cx="7528062" cy="245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2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839157" y="1168780"/>
            <a:ext cx="7528062" cy="2974155"/>
            <a:chOff x="825090" y="1358694"/>
            <a:chExt cx="7528062" cy="297415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5090" y="1358694"/>
              <a:ext cx="7528062" cy="2458143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2461847" y="2825162"/>
              <a:ext cx="1561513" cy="150768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4023360" y="3001107"/>
              <a:ext cx="648177" cy="133174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023360" y="2825162"/>
              <a:ext cx="3290559" cy="150768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itle 1"/>
          <p:cNvSpPr txBox="1">
            <a:spLocks/>
          </p:cNvSpPr>
          <p:nvPr/>
        </p:nvSpPr>
        <p:spPr>
          <a:xfrm>
            <a:off x="2998194" y="4185139"/>
            <a:ext cx="2268775" cy="649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Lexend Deca"/>
              <a:buNone/>
              <a:defRPr sz="35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US" sz="1400" dirty="0" smtClean="0"/>
              <a:t>Decision Boundary (</a:t>
            </a:r>
            <a:r>
              <a:rPr lang="en-US" sz="1400" dirty="0" err="1" smtClean="0"/>
              <a:t>Hyperplane</a:t>
            </a:r>
            <a:r>
              <a:rPr lang="en-US" sz="1400" dirty="0" smtClean="0"/>
              <a:t>) </a:t>
            </a:r>
            <a:endParaRPr lang="en-US" sz="1400" dirty="0"/>
          </a:p>
        </p:txBody>
      </p:sp>
      <p:sp>
        <p:nvSpPr>
          <p:cNvPr id="9" name="Google Shape;916;p37"/>
          <p:cNvSpPr txBox="1">
            <a:spLocks/>
          </p:cNvSpPr>
          <p:nvPr/>
        </p:nvSpPr>
        <p:spPr>
          <a:xfrm>
            <a:off x="6043739" y="4071927"/>
            <a:ext cx="2467694" cy="875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AutoNum type="arabicPeriod"/>
              <a:defRPr sz="12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Pemisah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2D -&gt; 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3D -&gt; Plane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Multidimensi</a:t>
            </a:r>
            <a:r>
              <a:rPr lang="en-US" dirty="0" smtClean="0"/>
              <a:t> -&gt; </a:t>
            </a:r>
            <a:r>
              <a:rPr lang="en-US" dirty="0" err="1" smtClean="0"/>
              <a:t>Hyperplane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3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839157" y="1168779"/>
            <a:ext cx="7528062" cy="2458143"/>
            <a:chOff x="796954" y="1668183"/>
            <a:chExt cx="7528062" cy="245814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6954" y="1668183"/>
              <a:ext cx="7528062" cy="2458143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6954" y="1674496"/>
              <a:ext cx="7527600" cy="2445515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 flipH="1">
              <a:off x="2695575" y="3187700"/>
              <a:ext cx="61912" cy="16351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4613277" y="3632200"/>
              <a:ext cx="184148" cy="46039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7494588" y="3314698"/>
              <a:ext cx="414337" cy="425451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53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 Electrical Engineering by Slidesgo">
  <a:themeElements>
    <a:clrScheme name="Simple Light">
      <a:dk1>
        <a:srgbClr val="F3E83C"/>
      </a:dk1>
      <a:lt1>
        <a:srgbClr val="EFC63E"/>
      </a:lt1>
      <a:dk2>
        <a:srgbClr val="434343"/>
      </a:dk2>
      <a:lt2>
        <a:srgbClr val="FFFFFF"/>
      </a:lt2>
      <a:accent1>
        <a:srgbClr val="EFCFC6"/>
      </a:accent1>
      <a:accent2>
        <a:srgbClr val="E06B6B"/>
      </a:accent2>
      <a:accent3>
        <a:srgbClr val="7F9FFB"/>
      </a:accent3>
      <a:accent4>
        <a:srgbClr val="9CC34C"/>
      </a:accent4>
      <a:accent5>
        <a:srgbClr val="999999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162</Words>
  <Application>Microsoft Office PowerPoint</Application>
  <PresentationFormat>On-screen Show (16:9)</PresentationFormat>
  <Paragraphs>44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Roboto Condensed Light</vt:lpstr>
      <vt:lpstr>Arial</vt:lpstr>
      <vt:lpstr>Roboto</vt:lpstr>
      <vt:lpstr>Open Sans</vt:lpstr>
      <vt:lpstr>Lexend Deca</vt:lpstr>
      <vt:lpstr> Electrical Engineering by Slidesgo</vt:lpstr>
      <vt:lpstr>Support Vector Machine (SVM)</vt:lpstr>
      <vt:lpstr>PowerPoint Presentation</vt:lpstr>
      <vt:lpstr>Regresi</vt:lpstr>
      <vt:lpstr>PowerPoint Presentation</vt:lpstr>
      <vt:lpstr>SVM</vt:lpstr>
      <vt:lpstr>Ilustrasi SVM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Bagaimana jika data tidak linear?</vt:lpstr>
      <vt:lpstr>2D</vt:lpstr>
      <vt:lpstr>3D</vt:lpstr>
      <vt:lpstr>3D</vt:lpstr>
      <vt:lpstr>PowerPoint Presentation</vt:lpstr>
      <vt:lpstr>Jenis Kernel</vt:lpstr>
      <vt:lpstr>Referensi</vt:lpstr>
      <vt:lpstr>Mari Praktik!</vt:lpstr>
      <vt:lpstr>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 (SVM)</dc:title>
  <cp:lastModifiedBy>Tavip Hidayat</cp:lastModifiedBy>
  <cp:revision>83</cp:revision>
  <dcterms:modified xsi:type="dcterms:W3CDTF">2021-10-18T15:49:17Z</dcterms:modified>
</cp:coreProperties>
</file>