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ontserrat SemiBold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Inter"/>
      <p:regular r:id="rId36"/>
      <p:bold r:id="rId37"/>
    </p:embeddedFont>
    <p:embeddedFont>
      <p:font typeface="Fira Sans Extra Condensed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italic.fntdata"/><Relationship Id="rId20" Type="http://schemas.openxmlformats.org/officeDocument/2006/relationships/slide" Target="slides/slide16.xml"/><Relationship Id="rId41" Type="http://schemas.openxmlformats.org/officeDocument/2006/relationships/font" Target="fonts/FiraSansExtraCondensedMedium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SemiBold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37" Type="http://schemas.openxmlformats.org/officeDocument/2006/relationships/font" Target="fonts/Inter-bold.fntdata"/><Relationship Id="rId14" Type="http://schemas.openxmlformats.org/officeDocument/2006/relationships/slide" Target="slides/slide10.xml"/><Relationship Id="rId36" Type="http://schemas.openxmlformats.org/officeDocument/2006/relationships/font" Target="fonts/Inter-regular.fntdata"/><Relationship Id="rId17" Type="http://schemas.openxmlformats.org/officeDocument/2006/relationships/slide" Target="slides/slide13.xml"/><Relationship Id="rId39" Type="http://schemas.openxmlformats.org/officeDocument/2006/relationships/font" Target="fonts/FiraSansExtraCondensedMedium-bold.fntdata"/><Relationship Id="rId16" Type="http://schemas.openxmlformats.org/officeDocument/2006/relationships/slide" Target="slides/slide12.xml"/><Relationship Id="rId38" Type="http://schemas.openxmlformats.org/officeDocument/2006/relationships/font" Target="fonts/FiraSansExtraCondensedMedium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9f16d18c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9f16d18c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9f16d18c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9f16d18c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9f16d18c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9f16d18c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9f16d18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9f16d18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9f16d18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9f16d18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9f16d18c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9f16d18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9f16d18c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9f16d18c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9f16d18c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9f16d18c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9f16d18c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9f16d18c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9f16d18c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9f16d18c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9469d1f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9469d1f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9f16d18c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9f16d18c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9f16d18c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9f16d18c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9f16d18c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9f16d18c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9fa94098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9fa94098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9469d1f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9469d1f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9f16d18c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9f16d18c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9f16d18c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9f16d18c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9f16d18c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9f16d18c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9fa94098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9fa94098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9469d1f4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9469d1f4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9f16d18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9f16d18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accent1"/>
                </a:solidFill>
              </a:rPr>
              <a:t>Implementasi Class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accent1"/>
                </a:solidFill>
              </a:rPr>
              <a:t>Relationship terkait 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CFF"/>
                </a:solidFill>
              </a:rPr>
              <a:t>Association, Agregation, Composition, dan Dependence</a:t>
            </a:r>
            <a:endParaRPr sz="3600">
              <a:solidFill>
                <a:srgbClr val="4A8CFF"/>
              </a:solidFill>
            </a:endParaRPr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Wanda Nuriza Riyana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201511031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idx="1" type="subTitle"/>
          </p:nvPr>
        </p:nvSpPr>
        <p:spPr>
          <a:xfrm>
            <a:off x="0" y="0"/>
            <a:ext cx="9144000" cy="4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Mahasiswa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Mahasiswa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" u="sng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atribut</a:t>
            </a:r>
            <a:r>
              <a:rPr lang="en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mahasiswa</a:t>
            </a:r>
            <a:endParaRPr u="sng">
              <a:solidFill>
                <a:srgbClr val="3F7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nim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nama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jurusan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// method untuk menampilkan informasi mahasiswa</a:t>
            </a:r>
            <a:endParaRPr>
              <a:solidFill>
                <a:srgbClr val="3F7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infoMahasiswa()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System.</a:t>
            </a:r>
            <a:r>
              <a:rPr b="1" i="1"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n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"Berikut Data Mahasiswa:"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System.</a:t>
            </a:r>
            <a:r>
              <a:rPr b="1" i="1"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n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"NIM     	=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nim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System.</a:t>
            </a:r>
            <a:r>
              <a:rPr b="1" i="1"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n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"Nama    	=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nama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System.</a:t>
            </a:r>
            <a:r>
              <a:rPr b="1" i="1"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n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"Jurusan 	=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jurusan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 txBox="1"/>
          <p:nvPr>
            <p:ph idx="1" type="subTitle"/>
          </p:nvPr>
        </p:nvSpPr>
        <p:spPr>
          <a:xfrm>
            <a:off x="5558975" y="509575"/>
            <a:ext cx="31368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Mahasiswa tidak berubah karena relasi agregasi dimiliki antara Class DosenWali dengan Class Akademik.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/>
        </p:nvSpPr>
        <p:spPr>
          <a:xfrm>
            <a:off x="0" y="0"/>
            <a:ext cx="9144000" cy="48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0055"/>
                </a:solidFill>
              </a:rPr>
              <a:t>public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7F0055"/>
                </a:solidFill>
              </a:rPr>
              <a:t>class</a:t>
            </a:r>
            <a:r>
              <a:rPr lang="en" sz="1200">
                <a:solidFill>
                  <a:schemeClr val="dk1"/>
                </a:solidFill>
              </a:rPr>
              <a:t> DosenWali {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lang="en" sz="1200">
                <a:solidFill>
                  <a:srgbClr val="3F7F5F"/>
                </a:solidFill>
              </a:rPr>
              <a:t>// </a:t>
            </a:r>
            <a:r>
              <a:rPr lang="en" sz="1200" u="sng">
                <a:solidFill>
                  <a:srgbClr val="3F7F5F"/>
                </a:solidFill>
              </a:rPr>
              <a:t>atribut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wali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dosen</a:t>
            </a:r>
            <a:endParaRPr sz="1200" u="sng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b="1" lang="en" sz="1200">
                <a:solidFill>
                  <a:srgbClr val="7F0055"/>
                </a:solidFill>
              </a:rPr>
              <a:t>private</a:t>
            </a:r>
            <a:r>
              <a:rPr lang="en" sz="1200">
                <a:solidFill>
                  <a:schemeClr val="dk1"/>
                </a:solidFill>
              </a:rPr>
              <a:t> String </a:t>
            </a:r>
            <a:r>
              <a:rPr lang="en" sz="1200">
                <a:solidFill>
                  <a:srgbClr val="0000C0"/>
                </a:solidFill>
              </a:rPr>
              <a:t>nip</a:t>
            </a:r>
            <a:r>
              <a:rPr lang="en" sz="1200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rgbClr val="0000C0"/>
                </a:solidFill>
              </a:rPr>
              <a:t>nidn</a:t>
            </a:r>
            <a:r>
              <a:rPr lang="en" sz="1200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rgbClr val="0000C0"/>
                </a:solidFill>
              </a:rPr>
              <a:t>kode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lang="en" sz="1200">
                <a:solidFill>
                  <a:srgbClr val="3F7F5F"/>
                </a:solidFill>
              </a:rPr>
              <a:t>// </a:t>
            </a:r>
            <a:r>
              <a:rPr lang="en" sz="1200" u="sng">
                <a:solidFill>
                  <a:srgbClr val="3F7F5F"/>
                </a:solidFill>
              </a:rPr>
              <a:t>mengganti</a:t>
            </a:r>
            <a:r>
              <a:rPr lang="en" sz="1200">
                <a:solidFill>
                  <a:srgbClr val="3F7F5F"/>
                </a:solidFill>
              </a:rPr>
              <a:t> private String nimMhs;</a:t>
            </a:r>
            <a:endParaRPr sz="1200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lang="en" sz="1200">
                <a:solidFill>
                  <a:srgbClr val="3F7F5F"/>
                </a:solidFill>
              </a:rPr>
              <a:t>// </a:t>
            </a:r>
            <a:r>
              <a:rPr lang="en" sz="1200" u="sng">
                <a:solidFill>
                  <a:srgbClr val="3F7F5F"/>
                </a:solidFill>
              </a:rPr>
              <a:t>Mahasiswa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sebagai</a:t>
            </a:r>
            <a:r>
              <a:rPr lang="en" sz="1200">
                <a:solidFill>
                  <a:srgbClr val="3F7F5F"/>
                </a:solidFill>
              </a:rPr>
              <a:t> Class </a:t>
            </a:r>
            <a:r>
              <a:rPr lang="en" sz="1200" u="sng">
                <a:solidFill>
                  <a:srgbClr val="3F7F5F"/>
                </a:solidFill>
              </a:rPr>
              <a:t>sedangkan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mahasiswa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sebagai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objek</a:t>
            </a:r>
            <a:endParaRPr sz="1200" u="sng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b="1" lang="en" sz="1200">
                <a:solidFill>
                  <a:srgbClr val="7F0055"/>
                </a:solidFill>
              </a:rPr>
              <a:t>private</a:t>
            </a:r>
            <a:r>
              <a:rPr lang="en" sz="1200">
                <a:solidFill>
                  <a:schemeClr val="dk1"/>
                </a:solidFill>
              </a:rPr>
              <a:t> Mahasiswa </a:t>
            </a:r>
            <a:r>
              <a:rPr lang="en" sz="1200">
                <a:solidFill>
                  <a:srgbClr val="0000C0"/>
                </a:solidFill>
              </a:rPr>
              <a:t>mahasiswa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b="1" lang="en" sz="1200">
                <a:solidFill>
                  <a:srgbClr val="7F0055"/>
                </a:solidFill>
              </a:rPr>
              <a:t>public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7F0055"/>
                </a:solidFill>
              </a:rPr>
              <a:t>void</a:t>
            </a:r>
            <a:r>
              <a:rPr lang="en" sz="1200">
                <a:solidFill>
                  <a:schemeClr val="dk1"/>
                </a:solidFill>
              </a:rPr>
              <a:t> infoDosWal() {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	System.</a:t>
            </a:r>
            <a:r>
              <a:rPr b="1" i="1" lang="en" sz="1200">
                <a:solidFill>
                  <a:srgbClr val="0000C0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2A00FF"/>
                </a:solidFill>
              </a:rPr>
              <a:t>"Data Dosen Wali"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	System.</a:t>
            </a:r>
            <a:r>
              <a:rPr b="1" i="1" lang="en" sz="1200">
                <a:solidFill>
                  <a:srgbClr val="0000C0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2A00FF"/>
                </a:solidFill>
              </a:rPr>
              <a:t>"NIP      	=   "</a:t>
            </a:r>
            <a:r>
              <a:rPr lang="en" sz="1200">
                <a:solidFill>
                  <a:schemeClr val="dk1"/>
                </a:solidFill>
              </a:rPr>
              <a:t> + </a:t>
            </a:r>
            <a:r>
              <a:rPr lang="en" sz="1200">
                <a:solidFill>
                  <a:srgbClr val="0000C0"/>
                </a:solidFill>
              </a:rPr>
              <a:t>nip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	System.</a:t>
            </a:r>
            <a:r>
              <a:rPr b="1" i="1" lang="en" sz="1200">
                <a:solidFill>
                  <a:srgbClr val="0000C0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2A00FF"/>
                </a:solidFill>
              </a:rPr>
              <a:t>"NIDN     	=   "</a:t>
            </a:r>
            <a:r>
              <a:rPr lang="en" sz="1200">
                <a:solidFill>
                  <a:schemeClr val="dk1"/>
                </a:solidFill>
              </a:rPr>
              <a:t> + </a:t>
            </a:r>
            <a:r>
              <a:rPr b="1" lang="en" sz="1200">
                <a:solidFill>
                  <a:srgbClr val="7F0055"/>
                </a:solidFill>
              </a:rPr>
              <a:t>this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lang="en" sz="1200">
                <a:solidFill>
                  <a:srgbClr val="0000C0"/>
                </a:solidFill>
              </a:rPr>
              <a:t>nidn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	System.</a:t>
            </a:r>
            <a:r>
              <a:rPr b="1" i="1" lang="en" sz="1200">
                <a:solidFill>
                  <a:srgbClr val="0000C0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2A00FF"/>
                </a:solidFill>
              </a:rPr>
              <a:t>"Kode     	=   "</a:t>
            </a:r>
            <a:r>
              <a:rPr lang="en" sz="1200">
                <a:solidFill>
                  <a:schemeClr val="dk1"/>
                </a:solidFill>
              </a:rPr>
              <a:t> + </a:t>
            </a:r>
            <a:r>
              <a:rPr b="1" lang="en" sz="1200">
                <a:solidFill>
                  <a:srgbClr val="7F0055"/>
                </a:solidFill>
              </a:rPr>
              <a:t>this</a:t>
            </a:r>
            <a:r>
              <a:rPr lang="en" sz="1200">
                <a:solidFill>
                  <a:schemeClr val="dk1"/>
                </a:solidFill>
              </a:rPr>
              <a:t>.getKode());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lang="en" sz="1200">
                <a:solidFill>
                  <a:srgbClr val="3F7F5F"/>
                </a:solidFill>
              </a:rPr>
              <a:t>// 	System.out.println("NIM </a:t>
            </a:r>
            <a:r>
              <a:rPr lang="en" sz="1200" u="sng">
                <a:solidFill>
                  <a:srgbClr val="3F7F5F"/>
                </a:solidFill>
              </a:rPr>
              <a:t>Wali</a:t>
            </a:r>
            <a:r>
              <a:rPr lang="en" sz="1200">
                <a:solidFill>
                  <a:srgbClr val="3F7F5F"/>
                </a:solidFill>
              </a:rPr>
              <a:t> 	=   " + getNimMhs());</a:t>
            </a:r>
            <a:endParaRPr sz="1200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lang="en" sz="1200">
                <a:solidFill>
                  <a:srgbClr val="3F7F5F"/>
                </a:solidFill>
              </a:rPr>
              <a:t>// Class DosenWali </a:t>
            </a:r>
            <a:r>
              <a:rPr lang="en" sz="1200" u="sng">
                <a:solidFill>
                  <a:srgbClr val="3F7F5F"/>
                </a:solidFill>
              </a:rPr>
              <a:t>bisa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mengakses</a:t>
            </a:r>
            <a:r>
              <a:rPr lang="en" sz="1200">
                <a:solidFill>
                  <a:srgbClr val="3F7F5F"/>
                </a:solidFill>
              </a:rPr>
              <a:t> class </a:t>
            </a:r>
            <a:r>
              <a:rPr lang="en" sz="1200" u="sng">
                <a:solidFill>
                  <a:srgbClr val="3F7F5F"/>
                </a:solidFill>
              </a:rPr>
              <a:t>Mahasiswa</a:t>
            </a:r>
            <a:endParaRPr sz="1200" u="sng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lang="en" sz="1200">
                <a:solidFill>
                  <a:srgbClr val="3F7F5F"/>
                </a:solidFill>
              </a:rPr>
              <a:t>// </a:t>
            </a:r>
            <a:r>
              <a:rPr lang="en" sz="1200" u="sng">
                <a:solidFill>
                  <a:srgbClr val="3F7F5F"/>
                </a:solidFill>
              </a:rPr>
              <a:t>Pada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kasus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ini</a:t>
            </a:r>
            <a:r>
              <a:rPr lang="en" sz="1200">
                <a:solidFill>
                  <a:srgbClr val="3F7F5F"/>
                </a:solidFill>
              </a:rPr>
              <a:t>, class </a:t>
            </a:r>
            <a:r>
              <a:rPr lang="en" sz="1200" u="sng">
                <a:solidFill>
                  <a:srgbClr val="3F7F5F"/>
                </a:solidFill>
              </a:rPr>
              <a:t>dosen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wali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memiliki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komponen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di</a:t>
            </a:r>
            <a:endParaRPr sz="1200" u="sng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lang="en" sz="1200">
                <a:solidFill>
                  <a:srgbClr val="3F7F5F"/>
                </a:solidFill>
              </a:rPr>
              <a:t>// class </a:t>
            </a:r>
            <a:r>
              <a:rPr lang="en" sz="1200" u="sng">
                <a:solidFill>
                  <a:srgbClr val="3F7F5F"/>
                </a:solidFill>
              </a:rPr>
              <a:t>Mahasiswa</a:t>
            </a:r>
            <a:r>
              <a:rPr lang="en" sz="1200">
                <a:solidFill>
                  <a:srgbClr val="3F7F5F"/>
                </a:solidFill>
              </a:rPr>
              <a:t>. </a:t>
            </a:r>
            <a:r>
              <a:rPr lang="en" sz="1200" u="sng">
                <a:solidFill>
                  <a:srgbClr val="3F7F5F"/>
                </a:solidFill>
              </a:rPr>
              <a:t>Maka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ini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disebut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relasi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agrerasi</a:t>
            </a:r>
            <a:endParaRPr sz="1200" u="sng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	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	getMahasiswa().infoMahasiswa();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}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/>
        </p:nvSpPr>
        <p:spPr>
          <a:xfrm>
            <a:off x="0" y="0"/>
            <a:ext cx="9144000" cy="4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 Akademik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0055"/>
                </a:solidFill>
              </a:rPr>
              <a:t>public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7F0055"/>
                </a:solidFill>
              </a:rPr>
              <a:t>class</a:t>
            </a:r>
            <a:r>
              <a:rPr lang="en">
                <a:solidFill>
                  <a:schemeClr val="dk1"/>
                </a:solidFill>
              </a:rPr>
              <a:t> Akademik {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b="1" lang="en">
                <a:solidFill>
                  <a:srgbClr val="7F0055"/>
                </a:solidFill>
              </a:rPr>
              <a:t>public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7F0055"/>
                </a:solidFill>
              </a:rPr>
              <a:t>static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7F0055"/>
                </a:solidFill>
              </a:rPr>
              <a:t>void</a:t>
            </a:r>
            <a:r>
              <a:rPr lang="en">
                <a:solidFill>
                  <a:schemeClr val="dk1"/>
                </a:solidFill>
              </a:rPr>
              <a:t> main (String[] </a:t>
            </a:r>
            <a:r>
              <a:rPr lang="en">
                <a:solidFill>
                  <a:srgbClr val="6A3E3E"/>
                </a:solidFill>
              </a:rPr>
              <a:t>args</a:t>
            </a:r>
            <a:r>
              <a:rPr lang="en">
                <a:solidFill>
                  <a:schemeClr val="dk1"/>
                </a:solidFill>
              </a:rPr>
              <a:t>) {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3F7F5F"/>
                </a:solidFill>
              </a:rPr>
              <a:t>// </a:t>
            </a:r>
            <a:r>
              <a:rPr lang="en" u="sng">
                <a:solidFill>
                  <a:srgbClr val="3F7F5F"/>
                </a:solidFill>
              </a:rPr>
              <a:t>Mahasiswa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berelasi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dengan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dosen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wali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dengan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relasi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Agrerasi</a:t>
            </a:r>
            <a:endParaRPr u="sng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	Mahasiswa </a:t>
            </a:r>
            <a:r>
              <a:rPr lang="en">
                <a:solidFill>
                  <a:srgbClr val="6A3E3E"/>
                </a:solidFill>
              </a:rPr>
              <a:t>wanda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b="1" lang="en">
                <a:solidFill>
                  <a:srgbClr val="7F0055"/>
                </a:solidFill>
              </a:rPr>
              <a:t>new</a:t>
            </a:r>
            <a:r>
              <a:rPr lang="en">
                <a:solidFill>
                  <a:schemeClr val="dk1"/>
                </a:solidFill>
              </a:rPr>
              <a:t> Mahasiswa (</a:t>
            </a:r>
            <a:r>
              <a:rPr lang="en">
                <a:solidFill>
                  <a:srgbClr val="2A00FF"/>
                </a:solidFill>
              </a:rPr>
              <a:t>"201511031"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2A00FF"/>
                </a:solidFill>
              </a:rPr>
              <a:t>"Wanda"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2A00FF"/>
                </a:solidFill>
              </a:rPr>
              <a:t>"Teknik Komputer dan Informatika"</a:t>
            </a:r>
            <a:r>
              <a:rPr lang="en">
                <a:solidFill>
                  <a:schemeClr val="dk1"/>
                </a:solidFill>
              </a:rPr>
              <a:t>);     	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	DosenWali </a:t>
            </a:r>
            <a:r>
              <a:rPr lang="en">
                <a:solidFill>
                  <a:srgbClr val="6A3E3E"/>
                </a:solidFill>
              </a:rPr>
              <a:t>JN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b="1" lang="en">
                <a:solidFill>
                  <a:srgbClr val="7F0055"/>
                </a:solidFill>
              </a:rPr>
              <a:t>new</a:t>
            </a:r>
            <a:r>
              <a:rPr lang="en">
                <a:solidFill>
                  <a:schemeClr val="dk1"/>
                </a:solidFill>
              </a:rPr>
              <a:t> DosenWali(</a:t>
            </a:r>
            <a:r>
              <a:rPr lang="en">
                <a:solidFill>
                  <a:srgbClr val="2A00FF"/>
                </a:solidFill>
              </a:rPr>
              <a:t>"1111"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2A00FF"/>
                </a:solidFill>
              </a:rPr>
              <a:t>"04040404"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2A00FF"/>
                </a:solidFill>
              </a:rPr>
              <a:t>"Pak Jonner"</a:t>
            </a:r>
            <a:r>
              <a:rPr lang="en">
                <a:solidFill>
                  <a:schemeClr val="dk1"/>
                </a:solidFill>
              </a:rPr>
              <a:t> , </a:t>
            </a:r>
            <a:r>
              <a:rPr lang="en">
                <a:solidFill>
                  <a:srgbClr val="6A3E3E"/>
                </a:solidFill>
              </a:rPr>
              <a:t>wanda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	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	</a:t>
            </a:r>
            <a:r>
              <a:rPr lang="en">
                <a:solidFill>
                  <a:srgbClr val="6A3E3E"/>
                </a:solidFill>
              </a:rPr>
              <a:t>JN</a:t>
            </a:r>
            <a:r>
              <a:rPr lang="en">
                <a:solidFill>
                  <a:schemeClr val="dk1"/>
                </a:solidFill>
              </a:rPr>
              <a:t>.infoDosWal();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}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</a:t>
            </a:r>
            <a:endParaRPr/>
          </a:p>
        </p:txBody>
      </p:sp>
      <p:sp>
        <p:nvSpPr>
          <p:cNvPr id="270" name="Google Shape;270;p42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idx="1" type="subTitle"/>
          </p:nvPr>
        </p:nvSpPr>
        <p:spPr>
          <a:xfrm>
            <a:off x="0" y="0"/>
            <a:ext cx="9144000" cy="4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Mahasiswa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Mahasiswa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" u="sng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atribut</a:t>
            </a:r>
            <a:r>
              <a:rPr lang="en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mahasiswa</a:t>
            </a:r>
            <a:endParaRPr u="sng">
              <a:solidFill>
                <a:srgbClr val="3F7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nim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nama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jurusan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// method untuk menampilkan informasi mahasiswa</a:t>
            </a:r>
            <a:endParaRPr>
              <a:solidFill>
                <a:srgbClr val="3F7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infoMahasiswa()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System.</a:t>
            </a:r>
            <a:r>
              <a:rPr b="1" i="1"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n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"Berikut Data Mahasiswa:"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System.</a:t>
            </a:r>
            <a:r>
              <a:rPr b="1" i="1"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n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"NIM     	=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nim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System.</a:t>
            </a:r>
            <a:r>
              <a:rPr b="1" i="1"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n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"Nama    	=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nama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System.</a:t>
            </a:r>
            <a:r>
              <a:rPr b="1" i="1"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n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"Jurusan 	=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jurusan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 txBox="1"/>
          <p:nvPr>
            <p:ph idx="1" type="subTitle"/>
          </p:nvPr>
        </p:nvSpPr>
        <p:spPr>
          <a:xfrm>
            <a:off x="5558975" y="509575"/>
            <a:ext cx="31368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Mahasiswa tidak berubah karena relasi komposisi dibuat di Class DosenWali.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/>
        </p:nvSpPr>
        <p:spPr>
          <a:xfrm>
            <a:off x="0" y="0"/>
            <a:ext cx="91440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Class DosenWali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0055"/>
                </a:solidFill>
              </a:rPr>
              <a:t>public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7F0055"/>
                </a:solidFill>
              </a:rPr>
              <a:t>class</a:t>
            </a:r>
            <a:r>
              <a:rPr lang="en" sz="1200">
                <a:solidFill>
                  <a:schemeClr val="dk1"/>
                </a:solidFill>
              </a:rPr>
              <a:t> DosenWali {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lang="en" sz="1200">
                <a:solidFill>
                  <a:srgbClr val="3F7F5F"/>
                </a:solidFill>
              </a:rPr>
              <a:t>// </a:t>
            </a:r>
            <a:r>
              <a:rPr lang="en" sz="1200" u="sng">
                <a:solidFill>
                  <a:srgbClr val="3F7F5F"/>
                </a:solidFill>
              </a:rPr>
              <a:t>atribut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wali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dosen</a:t>
            </a:r>
            <a:endParaRPr sz="1200" u="sng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b="1" lang="en" sz="1200">
                <a:solidFill>
                  <a:srgbClr val="7F0055"/>
                </a:solidFill>
              </a:rPr>
              <a:t>private</a:t>
            </a:r>
            <a:r>
              <a:rPr lang="en" sz="1200">
                <a:solidFill>
                  <a:schemeClr val="dk1"/>
                </a:solidFill>
              </a:rPr>
              <a:t> String </a:t>
            </a:r>
            <a:r>
              <a:rPr lang="en" sz="1200">
                <a:solidFill>
                  <a:srgbClr val="0000C0"/>
                </a:solidFill>
              </a:rPr>
              <a:t>nip</a:t>
            </a:r>
            <a:r>
              <a:rPr lang="en" sz="1200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rgbClr val="0000C0"/>
                </a:solidFill>
              </a:rPr>
              <a:t>nidn</a:t>
            </a:r>
            <a:r>
              <a:rPr lang="en" sz="1200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rgbClr val="0000C0"/>
                </a:solidFill>
              </a:rPr>
              <a:t>kode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lang="en" sz="1200">
                <a:solidFill>
                  <a:srgbClr val="3F7F5F"/>
                </a:solidFill>
              </a:rPr>
              <a:t>// Class DosenWali </a:t>
            </a:r>
            <a:r>
              <a:rPr lang="en" sz="1200" u="sng">
                <a:solidFill>
                  <a:srgbClr val="3F7F5F"/>
                </a:solidFill>
              </a:rPr>
              <a:t>memiliki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tipe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Mahasiswa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di</a:t>
            </a:r>
            <a:r>
              <a:rPr lang="en" sz="1200">
                <a:solidFill>
                  <a:srgbClr val="3F7F5F"/>
                </a:solidFill>
              </a:rPr>
              <a:t> Class-</a:t>
            </a:r>
            <a:r>
              <a:rPr lang="en" sz="1200" u="sng">
                <a:solidFill>
                  <a:srgbClr val="3F7F5F"/>
                </a:solidFill>
              </a:rPr>
              <a:t>nya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dan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dibentuk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objek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di</a:t>
            </a:r>
            <a:r>
              <a:rPr lang="en" sz="1200">
                <a:solidFill>
                  <a:srgbClr val="3F7F5F"/>
                </a:solidFill>
              </a:rPr>
              <a:t> Class DosenWali</a:t>
            </a:r>
            <a:endParaRPr sz="1200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</a:rPr>
              <a:t>   // Class DosenWali dan Class Mahasiswa saling bergantung</a:t>
            </a:r>
            <a:endParaRPr sz="1200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lang="en" sz="1200">
                <a:solidFill>
                  <a:srgbClr val="3F7F5F"/>
                </a:solidFill>
              </a:rPr>
              <a:t>// </a:t>
            </a:r>
            <a:r>
              <a:rPr lang="en" sz="1200" u="sng">
                <a:solidFill>
                  <a:srgbClr val="3F7F5F"/>
                </a:solidFill>
              </a:rPr>
              <a:t>sehingga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antara</a:t>
            </a:r>
            <a:r>
              <a:rPr lang="en" sz="1200">
                <a:solidFill>
                  <a:srgbClr val="3F7F5F"/>
                </a:solidFill>
              </a:rPr>
              <a:t> class </a:t>
            </a:r>
            <a:r>
              <a:rPr lang="en" sz="1200" u="sng">
                <a:solidFill>
                  <a:srgbClr val="3F7F5F"/>
                </a:solidFill>
              </a:rPr>
              <a:t>Mahasiswa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dan</a:t>
            </a:r>
            <a:r>
              <a:rPr lang="en" sz="1200">
                <a:solidFill>
                  <a:srgbClr val="3F7F5F"/>
                </a:solidFill>
              </a:rPr>
              <a:t> Class DosenWali </a:t>
            </a:r>
            <a:r>
              <a:rPr lang="en" sz="1200" u="sng">
                <a:solidFill>
                  <a:srgbClr val="3F7F5F"/>
                </a:solidFill>
              </a:rPr>
              <a:t>memiliki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relasi</a:t>
            </a:r>
            <a:r>
              <a:rPr lang="en" sz="1200">
                <a:solidFill>
                  <a:srgbClr val="3F7F5F"/>
                </a:solidFill>
              </a:rPr>
              <a:t> </a:t>
            </a:r>
            <a:r>
              <a:rPr lang="en" sz="1200" u="sng">
                <a:solidFill>
                  <a:srgbClr val="3F7F5F"/>
                </a:solidFill>
              </a:rPr>
              <a:t>Komposisi</a:t>
            </a:r>
            <a:endParaRPr sz="1200" u="sng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7F5F"/>
                </a:solidFill>
              </a:rPr>
              <a:t> </a:t>
            </a:r>
            <a:endParaRPr sz="1200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b="1" lang="en" sz="1200">
                <a:solidFill>
                  <a:srgbClr val="7F0055"/>
                </a:solidFill>
              </a:rPr>
              <a:t>private</a:t>
            </a:r>
            <a:r>
              <a:rPr lang="en" sz="1200">
                <a:solidFill>
                  <a:schemeClr val="dk1"/>
                </a:solidFill>
              </a:rPr>
              <a:t> Mahasiswa </a:t>
            </a:r>
            <a:r>
              <a:rPr lang="en" sz="1200">
                <a:solidFill>
                  <a:srgbClr val="0000C0"/>
                </a:solidFill>
              </a:rPr>
              <a:t>mahasiswa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b="1" lang="en" sz="1200">
                <a:solidFill>
                  <a:srgbClr val="7F0055"/>
                </a:solidFill>
              </a:rPr>
              <a:t>public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7F0055"/>
                </a:solidFill>
              </a:rPr>
              <a:t>void</a:t>
            </a:r>
            <a:r>
              <a:rPr lang="en" sz="1200">
                <a:solidFill>
                  <a:schemeClr val="dk1"/>
                </a:solidFill>
              </a:rPr>
              <a:t> infoDosWal() {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	System.</a:t>
            </a:r>
            <a:r>
              <a:rPr b="1" i="1" lang="en" sz="1200">
                <a:solidFill>
                  <a:srgbClr val="0000C0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2A00FF"/>
                </a:solidFill>
              </a:rPr>
              <a:t>"Data Dosen Wali"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	System.</a:t>
            </a:r>
            <a:r>
              <a:rPr b="1" i="1" lang="en" sz="1200">
                <a:solidFill>
                  <a:srgbClr val="0000C0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2A00FF"/>
                </a:solidFill>
              </a:rPr>
              <a:t>"NIP      	=   "</a:t>
            </a:r>
            <a:r>
              <a:rPr lang="en" sz="1200">
                <a:solidFill>
                  <a:schemeClr val="dk1"/>
                </a:solidFill>
              </a:rPr>
              <a:t> + </a:t>
            </a:r>
            <a:r>
              <a:rPr lang="en" sz="1200">
                <a:solidFill>
                  <a:srgbClr val="0000C0"/>
                </a:solidFill>
              </a:rPr>
              <a:t>nip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	System.</a:t>
            </a:r>
            <a:r>
              <a:rPr b="1" i="1" lang="en" sz="1200">
                <a:solidFill>
                  <a:srgbClr val="0000C0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2A00FF"/>
                </a:solidFill>
              </a:rPr>
              <a:t>"NIDN     	=   "</a:t>
            </a:r>
            <a:r>
              <a:rPr lang="en" sz="1200">
                <a:solidFill>
                  <a:schemeClr val="dk1"/>
                </a:solidFill>
              </a:rPr>
              <a:t> + </a:t>
            </a:r>
            <a:r>
              <a:rPr b="1" lang="en" sz="1200">
                <a:solidFill>
                  <a:srgbClr val="7F0055"/>
                </a:solidFill>
              </a:rPr>
              <a:t>this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lang="en" sz="1200">
                <a:solidFill>
                  <a:srgbClr val="0000C0"/>
                </a:solidFill>
              </a:rPr>
              <a:t>nidn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	System.</a:t>
            </a:r>
            <a:r>
              <a:rPr b="1" i="1" lang="en" sz="1200">
                <a:solidFill>
                  <a:srgbClr val="0000C0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2A00FF"/>
                </a:solidFill>
              </a:rPr>
              <a:t>"Kode     	=   "</a:t>
            </a:r>
            <a:r>
              <a:rPr lang="en" sz="1200">
                <a:solidFill>
                  <a:schemeClr val="dk1"/>
                </a:solidFill>
              </a:rPr>
              <a:t> + </a:t>
            </a:r>
            <a:r>
              <a:rPr b="1" lang="en" sz="1200">
                <a:solidFill>
                  <a:srgbClr val="7F0055"/>
                </a:solidFill>
              </a:rPr>
              <a:t>this</a:t>
            </a:r>
            <a:r>
              <a:rPr lang="en" sz="1200">
                <a:solidFill>
                  <a:schemeClr val="dk1"/>
                </a:solidFill>
              </a:rPr>
              <a:t>.getKode());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r>
              <a:rPr lang="en" sz="1200">
                <a:solidFill>
                  <a:srgbClr val="3F7F5F"/>
                </a:solidFill>
              </a:rPr>
              <a:t>// 	System.out.println("NIM </a:t>
            </a:r>
            <a:r>
              <a:rPr lang="en" sz="1200" u="sng">
                <a:solidFill>
                  <a:srgbClr val="3F7F5F"/>
                </a:solidFill>
              </a:rPr>
              <a:t>Wali</a:t>
            </a:r>
            <a:r>
              <a:rPr lang="en" sz="1200">
                <a:solidFill>
                  <a:srgbClr val="3F7F5F"/>
                </a:solidFill>
              </a:rPr>
              <a:t> 	=   " + getNimMhs());</a:t>
            </a:r>
            <a:endParaRPr sz="1200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	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	getMahasiswa().infoMahasiswa();</a:t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}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/>
        </p:nvSpPr>
        <p:spPr>
          <a:xfrm>
            <a:off x="0" y="0"/>
            <a:ext cx="91440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F0055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0055"/>
                </a:solidFill>
              </a:rPr>
              <a:t>public</a:t>
            </a:r>
            <a:r>
              <a:rPr lang="en">
                <a:solidFill>
                  <a:schemeClr val="dk1"/>
                </a:solidFill>
              </a:rPr>
              <a:t> Mahasiswa getMahasiswa() {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	</a:t>
            </a:r>
            <a:r>
              <a:rPr b="1" lang="en">
                <a:solidFill>
                  <a:srgbClr val="7F0055"/>
                </a:solidFill>
              </a:rPr>
              <a:t>return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C0"/>
                </a:solidFill>
              </a:rPr>
              <a:t>mahasiswa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}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b="1" lang="en">
                <a:solidFill>
                  <a:srgbClr val="7F0055"/>
                </a:solidFill>
              </a:rPr>
              <a:t>public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7F0055"/>
                </a:solidFill>
              </a:rPr>
              <a:t>void</a:t>
            </a:r>
            <a:r>
              <a:rPr lang="en">
                <a:solidFill>
                  <a:schemeClr val="dk1"/>
                </a:solidFill>
              </a:rPr>
              <a:t> setMahasiswa(Mahasiswa </a:t>
            </a:r>
            <a:r>
              <a:rPr lang="en">
                <a:solidFill>
                  <a:srgbClr val="6A3E3E"/>
                </a:solidFill>
              </a:rPr>
              <a:t>mahasiswa</a:t>
            </a:r>
            <a:r>
              <a:rPr lang="en">
                <a:solidFill>
                  <a:schemeClr val="dk1"/>
                </a:solidFill>
              </a:rPr>
              <a:t>) {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	</a:t>
            </a:r>
            <a:r>
              <a:rPr b="1" lang="en">
                <a:solidFill>
                  <a:srgbClr val="7F0055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lang="en">
                <a:solidFill>
                  <a:srgbClr val="6A3E3E"/>
                </a:solidFill>
              </a:rPr>
              <a:t>mahasiswa</a:t>
            </a:r>
            <a:r>
              <a:rPr lang="en">
                <a:solidFill>
                  <a:schemeClr val="dk1"/>
                </a:solidFill>
              </a:rPr>
              <a:t> == </a:t>
            </a:r>
            <a:r>
              <a:rPr b="1" lang="en">
                <a:solidFill>
                  <a:srgbClr val="7F0055"/>
                </a:solidFill>
              </a:rPr>
              <a:t>null</a:t>
            </a:r>
            <a:r>
              <a:rPr lang="en">
                <a:solidFill>
                  <a:schemeClr val="dk1"/>
                </a:solidFill>
              </a:rPr>
              <a:t>) {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	</a:t>
            </a:r>
            <a:r>
              <a:rPr lang="en">
                <a:solidFill>
                  <a:srgbClr val="3F7F5F"/>
                </a:solidFill>
              </a:rPr>
              <a:t>// </a:t>
            </a:r>
            <a:r>
              <a:rPr lang="en" u="sng">
                <a:solidFill>
                  <a:srgbClr val="3F7F5F"/>
                </a:solidFill>
              </a:rPr>
              <a:t>di</a:t>
            </a:r>
            <a:r>
              <a:rPr lang="en">
                <a:solidFill>
                  <a:srgbClr val="3F7F5F"/>
                </a:solidFill>
              </a:rPr>
              <a:t> Class DosenWali </a:t>
            </a:r>
            <a:r>
              <a:rPr lang="en" u="sng">
                <a:solidFill>
                  <a:srgbClr val="3F7F5F"/>
                </a:solidFill>
              </a:rPr>
              <a:t>terjadi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pembentukan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objek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Mahasiswa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atau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alokasi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memori</a:t>
            </a:r>
            <a:endParaRPr u="sng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	</a:t>
            </a:r>
            <a:r>
              <a:rPr lang="en">
                <a:solidFill>
                  <a:srgbClr val="6A3E3E"/>
                </a:solidFill>
              </a:rPr>
              <a:t>mahasiswa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b="1" lang="en">
                <a:solidFill>
                  <a:srgbClr val="7F0055"/>
                </a:solidFill>
              </a:rPr>
              <a:t>new</a:t>
            </a:r>
            <a:r>
              <a:rPr lang="en">
                <a:solidFill>
                  <a:schemeClr val="dk1"/>
                </a:solidFill>
              </a:rPr>
              <a:t> Mahasiswa (</a:t>
            </a:r>
            <a:r>
              <a:rPr lang="en">
                <a:solidFill>
                  <a:srgbClr val="2A00FF"/>
                </a:solidFill>
              </a:rPr>
              <a:t>"default"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2A00FF"/>
                </a:solidFill>
              </a:rPr>
              <a:t>"default"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2A00FF"/>
                </a:solidFill>
              </a:rPr>
              <a:t>"default"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	} </a:t>
            </a:r>
            <a:r>
              <a:rPr b="1" lang="en">
                <a:solidFill>
                  <a:srgbClr val="7F0055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 {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	</a:t>
            </a:r>
            <a:r>
              <a:rPr b="1" lang="en">
                <a:solidFill>
                  <a:srgbClr val="7F0055"/>
                </a:solidFill>
              </a:rPr>
              <a:t>this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00C0"/>
                </a:solidFill>
              </a:rPr>
              <a:t>mahasiswa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6A3E3E"/>
                </a:solidFill>
              </a:rPr>
              <a:t>mahasiswa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	}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	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45"/>
          <p:cNvSpPr txBox="1"/>
          <p:nvPr>
            <p:ph idx="1" type="subTitle"/>
          </p:nvPr>
        </p:nvSpPr>
        <p:spPr>
          <a:xfrm>
            <a:off x="4751700" y="3231250"/>
            <a:ext cx="31368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Mahasiswa tidak berubah karena relasi komposisi dibuat di Class DosenWali.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8" name="Google Shape;188;p29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</a:t>
            </a:r>
            <a:endParaRPr/>
          </a:p>
        </p:txBody>
      </p:sp>
      <p:sp>
        <p:nvSpPr>
          <p:cNvPr id="189" name="Google Shape;189;p29"/>
          <p:cNvSpPr txBox="1"/>
          <p:nvPr>
            <p:ph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0" name="Google Shape;190;p29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91" name="Google Shape;191;p29"/>
          <p:cNvSpPr txBox="1"/>
          <p:nvPr>
            <p:ph idx="4" type="ctrTitle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Agregation</a:t>
            </a:r>
            <a:endParaRPr/>
          </a:p>
        </p:txBody>
      </p:sp>
      <p:sp>
        <p:nvSpPr>
          <p:cNvPr id="192" name="Google Shape;192;p29"/>
          <p:cNvSpPr txBox="1"/>
          <p:nvPr>
            <p:ph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3" name="Google Shape;193;p29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</a:t>
            </a:r>
            <a:endParaRPr/>
          </a:p>
        </p:txBody>
      </p:sp>
      <p:sp>
        <p:nvSpPr>
          <p:cNvPr id="195" name="Google Shape;195;p29"/>
          <p:cNvSpPr txBox="1"/>
          <p:nvPr>
            <p:ph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6" name="Google Shape;196;p29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Dependence</a:t>
            </a:r>
            <a:endParaRPr/>
          </a:p>
        </p:txBody>
      </p:sp>
      <p:sp>
        <p:nvSpPr>
          <p:cNvPr id="198" name="Google Shape;198;p29"/>
          <p:cNvSpPr txBox="1"/>
          <p:nvPr>
            <p:ph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9" name="Google Shape;199;p29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Dependence</a:t>
            </a:r>
            <a:endParaRPr/>
          </a:p>
        </p:txBody>
      </p:sp>
      <p:sp>
        <p:nvSpPr>
          <p:cNvPr id="303" name="Google Shape;303;p48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You could enter a subtitle</a:t>
            </a:r>
            <a:endParaRPr>
              <a:solidFill>
                <a:schemeClr val="accen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 here if you need it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4" name="Google Shape;304;p48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15" name="Google Shape;315;p50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0" lvl="0" marL="0" marR="50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</a:t>
            </a:r>
            <a:endParaRPr/>
          </a:p>
        </p:txBody>
      </p:sp>
      <p:sp>
        <p:nvSpPr>
          <p:cNvPr id="205" name="Google Shape;205;p30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You could enter a subtitle</a:t>
            </a:r>
            <a:endParaRPr>
              <a:solidFill>
                <a:schemeClr val="accen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 here if you need it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6" name="Google Shape;206;p30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idx="1" type="subTitle"/>
          </p:nvPr>
        </p:nvSpPr>
        <p:spPr>
          <a:xfrm>
            <a:off x="0" y="0"/>
            <a:ext cx="9144000" cy="4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Mahasiswa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Mahasiswa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" u="sng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atribut</a:t>
            </a:r>
            <a:r>
              <a:rPr lang="en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mahasiswa</a:t>
            </a:r>
            <a:endParaRPr u="sng">
              <a:solidFill>
                <a:srgbClr val="3F7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nim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nama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jurusan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// method untuk menampilkan informasi mahasiswa</a:t>
            </a:r>
            <a:endParaRPr>
              <a:solidFill>
                <a:srgbClr val="3F7F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infoMahasiswa()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System.</a:t>
            </a:r>
            <a:r>
              <a:rPr b="1" i="1"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n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"Berikut Data Mahasiswa:"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System.</a:t>
            </a:r>
            <a:r>
              <a:rPr b="1" i="1"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n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"NIM     	=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nim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System.</a:t>
            </a:r>
            <a:r>
              <a:rPr b="1" i="1"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n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"Nama    	=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nama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System.</a:t>
            </a:r>
            <a:r>
              <a:rPr b="1" i="1"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n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"Jurusan 	=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jurusan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0" y="0"/>
            <a:ext cx="9144000" cy="4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 DosenWali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0055"/>
                </a:solidFill>
              </a:rPr>
              <a:t>public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7F0055"/>
                </a:solidFill>
              </a:rPr>
              <a:t>class</a:t>
            </a:r>
            <a:r>
              <a:rPr lang="en">
                <a:solidFill>
                  <a:schemeClr val="dk1"/>
                </a:solidFill>
              </a:rPr>
              <a:t> DosenWali {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lang="en">
                <a:solidFill>
                  <a:srgbClr val="3F7F5F"/>
                </a:solidFill>
              </a:rPr>
              <a:t>// </a:t>
            </a:r>
            <a:r>
              <a:rPr lang="en" u="sng">
                <a:solidFill>
                  <a:srgbClr val="3F7F5F"/>
                </a:solidFill>
              </a:rPr>
              <a:t>atribut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wali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dosen</a:t>
            </a:r>
            <a:endParaRPr u="sng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b="1" lang="en">
                <a:solidFill>
                  <a:srgbClr val="7F0055"/>
                </a:solidFill>
              </a:rPr>
              <a:t>private</a:t>
            </a:r>
            <a:r>
              <a:rPr lang="en">
                <a:solidFill>
                  <a:schemeClr val="dk1"/>
                </a:solidFill>
              </a:rPr>
              <a:t> String </a:t>
            </a:r>
            <a:r>
              <a:rPr lang="en">
                <a:solidFill>
                  <a:srgbClr val="0000C0"/>
                </a:solidFill>
              </a:rPr>
              <a:t>nip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0000C0"/>
                </a:solidFill>
              </a:rPr>
              <a:t>nidn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0000C0"/>
                </a:solidFill>
              </a:rPr>
              <a:t>kode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b="1" lang="en">
                <a:solidFill>
                  <a:srgbClr val="7F0055"/>
                </a:solidFill>
              </a:rPr>
              <a:t>private</a:t>
            </a:r>
            <a:r>
              <a:rPr lang="en">
                <a:solidFill>
                  <a:schemeClr val="dk1"/>
                </a:solidFill>
              </a:rPr>
              <a:t> String </a:t>
            </a:r>
            <a:r>
              <a:rPr lang="en">
                <a:solidFill>
                  <a:srgbClr val="0000C0"/>
                </a:solidFill>
              </a:rPr>
              <a:t>nimMhs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lang="en">
                <a:solidFill>
                  <a:srgbClr val="3F7F5F"/>
                </a:solidFill>
              </a:rPr>
              <a:t>// method untuk menampilkan informasi Dosen Wali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b="1" lang="en">
                <a:solidFill>
                  <a:srgbClr val="7F0055"/>
                </a:solidFill>
              </a:rPr>
              <a:t>public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7F0055"/>
                </a:solidFill>
              </a:rPr>
              <a:t>void</a:t>
            </a:r>
            <a:r>
              <a:rPr lang="en">
                <a:solidFill>
                  <a:schemeClr val="dk1"/>
                </a:solidFill>
              </a:rPr>
              <a:t> infoDosWal() {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	System.</a:t>
            </a:r>
            <a:r>
              <a:rPr b="1" i="1" lang="en">
                <a:solidFill>
                  <a:srgbClr val="0000C0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2A00FF"/>
                </a:solidFill>
              </a:rPr>
              <a:t>"Data Dosen Wali"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	System.</a:t>
            </a:r>
            <a:r>
              <a:rPr b="1" i="1" lang="en">
                <a:solidFill>
                  <a:srgbClr val="0000C0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2A00FF"/>
                </a:solidFill>
              </a:rPr>
              <a:t>"NIP      	=   "</a:t>
            </a:r>
            <a:r>
              <a:rPr lang="en">
                <a:solidFill>
                  <a:schemeClr val="dk1"/>
                </a:solidFill>
              </a:rPr>
              <a:t> + </a:t>
            </a:r>
            <a:r>
              <a:rPr lang="en">
                <a:solidFill>
                  <a:srgbClr val="0000C0"/>
                </a:solidFill>
              </a:rPr>
              <a:t>nip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	System.</a:t>
            </a:r>
            <a:r>
              <a:rPr b="1" i="1" lang="en">
                <a:solidFill>
                  <a:srgbClr val="0000C0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2A00FF"/>
                </a:solidFill>
              </a:rPr>
              <a:t>"NIDN     	=   "</a:t>
            </a:r>
            <a:r>
              <a:rPr lang="en">
                <a:solidFill>
                  <a:schemeClr val="dk1"/>
                </a:solidFill>
              </a:rPr>
              <a:t> + </a:t>
            </a:r>
            <a:r>
              <a:rPr b="1" lang="en">
                <a:solidFill>
                  <a:srgbClr val="7F0055"/>
                </a:solidFill>
              </a:rPr>
              <a:t>this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00C0"/>
                </a:solidFill>
              </a:rPr>
              <a:t>nidn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	System.</a:t>
            </a:r>
            <a:r>
              <a:rPr b="1" i="1" lang="en">
                <a:solidFill>
                  <a:srgbClr val="0000C0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2A00FF"/>
                </a:solidFill>
              </a:rPr>
              <a:t>"Kode     	=   "</a:t>
            </a:r>
            <a:r>
              <a:rPr lang="en">
                <a:solidFill>
                  <a:schemeClr val="dk1"/>
                </a:solidFill>
              </a:rPr>
              <a:t> + </a:t>
            </a:r>
            <a:r>
              <a:rPr b="1" lang="en">
                <a:solidFill>
                  <a:srgbClr val="7F0055"/>
                </a:solidFill>
              </a:rPr>
              <a:t>this</a:t>
            </a:r>
            <a:r>
              <a:rPr lang="en">
                <a:solidFill>
                  <a:schemeClr val="dk1"/>
                </a:solidFill>
              </a:rPr>
              <a:t>.getKode());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	System.</a:t>
            </a:r>
            <a:r>
              <a:rPr b="1" i="1" lang="en">
                <a:solidFill>
                  <a:srgbClr val="0000C0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2A00FF"/>
                </a:solidFill>
              </a:rPr>
              <a:t>"NIM Wali 	=   "</a:t>
            </a:r>
            <a:r>
              <a:rPr lang="en">
                <a:solidFill>
                  <a:schemeClr val="dk1"/>
                </a:solidFill>
              </a:rPr>
              <a:t> + getNimMhs());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}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/>
        </p:nvSpPr>
        <p:spPr>
          <a:xfrm>
            <a:off x="0" y="0"/>
            <a:ext cx="9144000" cy="47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</a:rPr>
              <a:t>Class Akademik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0055"/>
                </a:solidFill>
              </a:rPr>
              <a:t>public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7F0055"/>
                </a:solidFill>
              </a:rPr>
              <a:t>class</a:t>
            </a:r>
            <a:r>
              <a:rPr lang="en">
                <a:solidFill>
                  <a:schemeClr val="dk1"/>
                </a:solidFill>
              </a:rPr>
              <a:t> Akademik {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b="1" lang="en">
                <a:solidFill>
                  <a:srgbClr val="7F0055"/>
                </a:solidFill>
              </a:rPr>
              <a:t>public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7F0055"/>
                </a:solidFill>
              </a:rPr>
              <a:t>static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7F0055"/>
                </a:solidFill>
              </a:rPr>
              <a:t>void</a:t>
            </a:r>
            <a:r>
              <a:rPr lang="en">
                <a:solidFill>
                  <a:schemeClr val="dk1"/>
                </a:solidFill>
              </a:rPr>
              <a:t> main (String[] </a:t>
            </a:r>
            <a:r>
              <a:rPr lang="en">
                <a:solidFill>
                  <a:srgbClr val="6A3E3E"/>
                </a:solidFill>
              </a:rPr>
              <a:t>args</a:t>
            </a:r>
            <a:r>
              <a:rPr lang="en">
                <a:solidFill>
                  <a:schemeClr val="dk1"/>
                </a:solidFill>
              </a:rPr>
              <a:t>) {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7F5F"/>
                </a:solidFill>
              </a:rPr>
              <a:t>    </a:t>
            </a:r>
            <a:r>
              <a:rPr lang="en">
                <a:solidFill>
                  <a:srgbClr val="3F7F5F"/>
                </a:solidFill>
              </a:rPr>
              <a:t>// </a:t>
            </a:r>
            <a:r>
              <a:rPr lang="en" u="sng">
                <a:solidFill>
                  <a:srgbClr val="3F7F5F"/>
                </a:solidFill>
              </a:rPr>
              <a:t>Mahasiswa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memiliki relasi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dengan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dosen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wali</a:t>
            </a:r>
            <a:r>
              <a:rPr lang="en">
                <a:solidFill>
                  <a:srgbClr val="3F7F5F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3F7F5F"/>
                </a:solidFill>
              </a:rPr>
              <a:t>// </a:t>
            </a:r>
            <a:r>
              <a:rPr lang="en" u="sng">
                <a:solidFill>
                  <a:srgbClr val="3F7F5F"/>
                </a:solidFill>
              </a:rPr>
              <a:t>Memanggil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mahasiswa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dengan</a:t>
            </a:r>
            <a:r>
              <a:rPr lang="en">
                <a:solidFill>
                  <a:srgbClr val="3F7F5F"/>
                </a:solidFill>
              </a:rPr>
              <a:t> parameter </a:t>
            </a:r>
            <a:r>
              <a:rPr lang="en" u="sng">
                <a:solidFill>
                  <a:srgbClr val="3F7F5F"/>
                </a:solidFill>
              </a:rPr>
              <a:t>nim</a:t>
            </a:r>
            <a:r>
              <a:rPr lang="en">
                <a:solidFill>
                  <a:srgbClr val="3F7F5F"/>
                </a:solidFill>
              </a:rPr>
              <a:t>,</a:t>
            </a:r>
            <a:r>
              <a:rPr lang="en" u="sng">
                <a:solidFill>
                  <a:srgbClr val="3F7F5F"/>
                </a:solidFill>
              </a:rPr>
              <a:t>nama</a:t>
            </a:r>
            <a:r>
              <a:rPr lang="en">
                <a:solidFill>
                  <a:srgbClr val="3F7F5F"/>
                </a:solidFill>
              </a:rPr>
              <a:t>,</a:t>
            </a:r>
            <a:r>
              <a:rPr lang="en" u="sng">
                <a:solidFill>
                  <a:srgbClr val="3F7F5F"/>
                </a:solidFill>
              </a:rPr>
              <a:t>jurusan</a:t>
            </a:r>
            <a:endParaRPr u="sng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	</a:t>
            </a:r>
            <a:r>
              <a:rPr lang="en">
                <a:solidFill>
                  <a:schemeClr val="dk1"/>
                </a:solidFill>
              </a:rPr>
              <a:t>Mahasiswa </a:t>
            </a:r>
            <a:r>
              <a:rPr lang="en">
                <a:solidFill>
                  <a:srgbClr val="6A3E3E"/>
                </a:solidFill>
              </a:rPr>
              <a:t>wanda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b="1" lang="en">
                <a:solidFill>
                  <a:srgbClr val="7F0055"/>
                </a:solidFill>
              </a:rPr>
              <a:t>new</a:t>
            </a:r>
            <a:r>
              <a:rPr lang="en">
                <a:solidFill>
                  <a:schemeClr val="dk1"/>
                </a:solidFill>
              </a:rPr>
              <a:t> Mahasiswa (</a:t>
            </a:r>
            <a:r>
              <a:rPr lang="en">
                <a:solidFill>
                  <a:srgbClr val="2A00FF"/>
                </a:solidFill>
              </a:rPr>
              <a:t>"201511031"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2A00FF"/>
                </a:solidFill>
              </a:rPr>
              <a:t>"Wanda"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2A00FF"/>
                </a:solidFill>
              </a:rPr>
              <a:t>"Teknik Komputer dan Informatika"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3F7F5F"/>
                </a:solidFill>
              </a:rPr>
              <a:t>// </a:t>
            </a:r>
            <a:r>
              <a:rPr lang="en" u="sng">
                <a:solidFill>
                  <a:srgbClr val="3F7F5F"/>
                </a:solidFill>
              </a:rPr>
              <a:t>Memanggil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dosen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wali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dengan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objek</a:t>
            </a:r>
            <a:r>
              <a:rPr lang="en">
                <a:solidFill>
                  <a:srgbClr val="3F7F5F"/>
                </a:solidFill>
              </a:rPr>
              <a:t> JN  	</a:t>
            </a:r>
            <a:endParaRPr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	DosenWali </a:t>
            </a:r>
            <a:r>
              <a:rPr lang="en">
                <a:solidFill>
                  <a:srgbClr val="6A3E3E"/>
                </a:solidFill>
              </a:rPr>
              <a:t>JN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b="1" lang="en">
                <a:solidFill>
                  <a:srgbClr val="7F0055"/>
                </a:solidFill>
              </a:rPr>
              <a:t>new</a:t>
            </a:r>
            <a:r>
              <a:rPr lang="en">
                <a:solidFill>
                  <a:schemeClr val="dk1"/>
                </a:solidFill>
              </a:rPr>
              <a:t> DosenWali(</a:t>
            </a:r>
            <a:r>
              <a:rPr lang="en">
                <a:solidFill>
                  <a:srgbClr val="2A00FF"/>
                </a:solidFill>
              </a:rPr>
              <a:t>"1111"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2A00FF"/>
                </a:solidFill>
              </a:rPr>
              <a:t>"04040404"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2A00FF"/>
                </a:solidFill>
              </a:rPr>
              <a:t>"Pak Jonner"</a:t>
            </a:r>
            <a:r>
              <a:rPr lang="en">
                <a:solidFill>
                  <a:schemeClr val="dk1"/>
                </a:solidFill>
              </a:rPr>
              <a:t> , </a:t>
            </a:r>
            <a:r>
              <a:rPr lang="en">
                <a:solidFill>
                  <a:srgbClr val="6A3E3E"/>
                </a:solidFill>
              </a:rPr>
              <a:t>wanda</a:t>
            </a:r>
            <a:r>
              <a:rPr lang="en">
                <a:solidFill>
                  <a:schemeClr val="dk1"/>
                </a:solidFill>
              </a:rPr>
              <a:t>.getNim());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3F7F5F"/>
                </a:solidFill>
              </a:rPr>
              <a:t>// </a:t>
            </a:r>
            <a:r>
              <a:rPr lang="en" u="sng">
                <a:solidFill>
                  <a:srgbClr val="3F7F5F"/>
                </a:solidFill>
              </a:rPr>
              <a:t>jika</a:t>
            </a:r>
            <a:r>
              <a:rPr lang="en">
                <a:solidFill>
                  <a:srgbClr val="3F7F5F"/>
                </a:solidFill>
              </a:rPr>
              <a:t> syntax </a:t>
            </a:r>
            <a:r>
              <a:rPr lang="en" u="sng">
                <a:solidFill>
                  <a:srgbClr val="3F7F5F"/>
                </a:solidFill>
              </a:rPr>
              <a:t>diubah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menjadi</a:t>
            </a:r>
            <a:r>
              <a:rPr lang="en">
                <a:solidFill>
                  <a:srgbClr val="3F7F5F"/>
                </a:solidFill>
              </a:rPr>
              <a:t> :</a:t>
            </a:r>
            <a:endParaRPr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3F7F5F"/>
                </a:solidFill>
              </a:rPr>
              <a:t>// DosenWali JN = new DosenWali("1111", "04040404", "</a:t>
            </a:r>
            <a:r>
              <a:rPr lang="en" u="sng">
                <a:solidFill>
                  <a:srgbClr val="3F7F5F"/>
                </a:solidFill>
              </a:rPr>
              <a:t>Pak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Jonner</a:t>
            </a:r>
            <a:r>
              <a:rPr lang="en">
                <a:solidFill>
                  <a:srgbClr val="3F7F5F"/>
                </a:solidFill>
              </a:rPr>
              <a:t>" , "201511031");</a:t>
            </a:r>
            <a:endParaRPr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3F7F5F"/>
                </a:solidFill>
              </a:rPr>
              <a:t>// </a:t>
            </a:r>
            <a:r>
              <a:rPr lang="en" u="sng">
                <a:solidFill>
                  <a:srgbClr val="3F7F5F"/>
                </a:solidFill>
              </a:rPr>
              <a:t>ini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bisa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saja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tetapi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antara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objek</a:t>
            </a:r>
            <a:r>
              <a:rPr lang="en">
                <a:solidFill>
                  <a:srgbClr val="3F7F5F"/>
                </a:solidFill>
              </a:rPr>
              <a:t> JN </a:t>
            </a:r>
            <a:r>
              <a:rPr lang="en" u="sng">
                <a:solidFill>
                  <a:srgbClr val="3F7F5F"/>
                </a:solidFill>
              </a:rPr>
              <a:t>dengan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Wanda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tidak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ada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keterkaitan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atau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tidak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ada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relasi</a:t>
            </a:r>
            <a:r>
              <a:rPr lang="en">
                <a:solidFill>
                  <a:srgbClr val="3F7F5F"/>
                </a:solidFill>
              </a:rPr>
              <a:t> </a:t>
            </a:r>
            <a:r>
              <a:rPr lang="en" u="sng">
                <a:solidFill>
                  <a:srgbClr val="3F7F5F"/>
                </a:solidFill>
              </a:rPr>
              <a:t>asosiasi</a:t>
            </a:r>
            <a:endParaRPr u="sng">
              <a:solidFill>
                <a:srgbClr val="3F7F5F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lang="en">
                <a:solidFill>
                  <a:srgbClr val="6A3E3E"/>
                </a:solidFill>
              </a:rPr>
              <a:t>JN</a:t>
            </a:r>
            <a:r>
              <a:rPr lang="en">
                <a:solidFill>
                  <a:schemeClr val="dk1"/>
                </a:solidFill>
              </a:rPr>
              <a:t>.infoDosWal(); </a:t>
            </a:r>
            <a:r>
              <a:rPr lang="en">
                <a:solidFill>
                  <a:srgbClr val="3F7F5F"/>
                </a:solidFill>
              </a:rPr>
              <a:t>// </a:t>
            </a:r>
            <a:r>
              <a:rPr lang="en" u="sng">
                <a:solidFill>
                  <a:srgbClr val="3F7F5F"/>
                </a:solidFill>
              </a:rPr>
              <a:t>menampilkan info dosen wali di class akademik (main)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lang="en">
                <a:solidFill>
                  <a:schemeClr val="dk1"/>
                </a:solidFill>
              </a:rPr>
              <a:t>}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27" name="Google Shape;227;p34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Agregation</a:t>
            </a:r>
            <a:endParaRPr/>
          </a:p>
        </p:txBody>
      </p:sp>
      <p:sp>
        <p:nvSpPr>
          <p:cNvPr id="238" name="Google Shape;238;p36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