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672" r:id="rId3"/>
  </p:sldMasterIdLst>
  <p:notesMasterIdLst>
    <p:notesMasterId r:id="rId8"/>
  </p:notesMasterIdLst>
  <p:sldIdLst>
    <p:sldId id="256" r:id="rId4"/>
    <p:sldId id="258" r:id="rId5"/>
    <p:sldId id="257" r:id="rId6"/>
    <p:sldId id="259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/>
    <p:restoredTop sz="68980"/>
  </p:normalViewPr>
  <p:slideViewPr>
    <p:cSldViewPr snapToGrid="0" snapToObjects="1">
      <p:cViewPr varScale="1">
        <p:scale>
          <a:sx n="109" d="100"/>
          <a:sy n="109" d="100"/>
        </p:scale>
        <p:origin x="376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289C9-CDCD-0840-933F-7E73C561A9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41B6-E155-834F-B272-0460CC96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chatgpt.com</a:t>
            </a:r>
            <a:r>
              <a:rPr lang="en-US" dirty="0"/>
              <a:t>/c/679ebbfc-b510-8002-b372-489cd173d5d0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41B6-E155-834F-B272-0460CC962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chatgpt.com</a:t>
            </a:r>
            <a:r>
              <a:rPr lang="en-US" dirty="0"/>
              <a:t>/c/679ebbfc-b510-8002-b372-489cd173d5d0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41B6-E155-834F-B272-0460CC962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9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72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2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42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1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64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1DDD-D69E-BA9E-5CF7-BF735019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9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2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2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6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C7C10F0-0518-4B8A-9B13-9AE70F0B1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BC97460D-F227-4978-8D15-84CFCB2F0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CDF88339-3FA4-40C8-B76F-AD6DCE4266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4DED45A-8591-4500-A921-AB9AB91C8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F2FD70D-C7AC-433F-B75E-7DDDFD1B83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484968E-9ABB-46B0-A7A9-7FD9D84F8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34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3DADD89-062C-405F-BB8E-ED76926E98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8BFC8F9F-B4C0-461C-A6C0-DAEAE073D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E3FE819A-2CA6-4334-9AA2-5D3717931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308C673F-7B03-475D-BC03-525D97CF0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20C130F5-DC94-42F0-BEA0-F5A0538A2D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DA54AF0-1F82-4607-A558-1AA4BB181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9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6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4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7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9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8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9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r>
              <a:rPr lang="en-US"/>
              <a:t>Figure </a:t>
            </a:r>
            <a:fld id="{3ABEFEE9-FA3B-43EE-B763-9C5A24EADD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CB84C-FFB3-9F4C-8C86-56D75EB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JordanHallBackgroun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1" b="13256"/>
          <a:stretch/>
        </p:blipFill>
        <p:spPr>
          <a:xfrm>
            <a:off x="-1602" y="501705"/>
            <a:ext cx="9164410" cy="46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4E82-11DA-B98A-FA11-0E89B8A2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3BDC64-35FD-2690-2CCB-EF5CFF93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14171"/>
              </p:ext>
            </p:extLst>
          </p:nvPr>
        </p:nvGraphicFramePr>
        <p:xfrm>
          <a:off x="886472" y="1980172"/>
          <a:ext cx="7448548" cy="2225040"/>
        </p:xfrm>
        <a:graphic>
          <a:graphicData uri="http://schemas.openxmlformats.org/drawingml/2006/table">
            <a:tbl>
              <a:tblPr/>
              <a:tblGrid>
                <a:gridCol w="1862137">
                  <a:extLst>
                    <a:ext uri="{9D8B030D-6E8A-4147-A177-3AD203B41FA5}">
                      <a16:colId xmlns:a16="http://schemas.microsoft.com/office/drawing/2014/main" val="3895685852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460386168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89076778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157856421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sz="1000" b="1" dirty="0"/>
                        <a:t>Absorbing Molecule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Wavelength (nm)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Designation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Notes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1204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H₂O (Water Vapor)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718, 820, 912, 960, 1130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Various (e.g., Y &amp; X bands)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Strong in near-IR, affects astronomical observations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5527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O₂ (Molecular Oxygen)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686.7, 759.4, 822.7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B, A, Z bands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Important in the red/NIR spectrum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4103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CO₂ (Carbon Dioxide)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~1400, ~1600, ~2000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Infrared bands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Primarily in IR, greenhouse effect contributor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5114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O₃ (Ozone)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500-700 (weak), ~250 (strong)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Chappuis bands, Hartley bands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UV and blue absorption affect sky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86778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N₂ (Molecular Nitrogen)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Scattering effect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Rayleigh scattering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Causes blue sky and red sunsets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90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0498844-44F3-7399-9112-B0F2569B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55" y="1376147"/>
            <a:ext cx="638530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Absorption Lines from Atmospheric Molecules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Notable Water Vapor Absorption Bands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3AB37-CF36-7F72-55CA-E083F8BEE495}"/>
              </a:ext>
            </a:extLst>
          </p:cNvPr>
          <p:cNvSpPr txBox="1"/>
          <p:nvPr/>
        </p:nvSpPr>
        <p:spPr>
          <a:xfrm>
            <a:off x="821412" y="541289"/>
            <a:ext cx="8074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are major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H₂O absorption bands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impact infrared imaging and astronomical observations.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1130 nm and longer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Water vapor absorbs significantly in the near-IR and mid-IR, strongly affecting remote sensing and infrared astronomy. </a:t>
            </a:r>
          </a:p>
        </p:txBody>
      </p:sp>
    </p:spTree>
    <p:extLst>
      <p:ext uri="{BB962C8B-B14F-4D97-AF65-F5344CB8AC3E}">
        <p14:creationId xmlns:p14="http://schemas.microsoft.com/office/powerpoint/2010/main" val="10848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3EE8E-4E66-76B5-D0D9-F2188ECE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9" y="609600"/>
            <a:ext cx="8319082" cy="4533900"/>
          </a:xfrm>
          <a:prstGeom prst="rect">
            <a:avLst/>
          </a:prstGeom>
          <a:noFill/>
        </p:spPr>
      </p:pic>
      <p:sp>
        <p:nvSpPr>
          <p:cNvPr id="4" name="AutoShape 4" descr="Output image">
            <a:extLst>
              <a:ext uri="{FF2B5EF4-FFF2-40B4-BE49-F238E27FC236}">
                <a16:creationId xmlns:a16="http://schemas.microsoft.com/office/drawing/2014/main" id="{76A85152-E47E-62EA-7DD3-C51D31A8F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D8EF-048C-3A70-977B-9959B42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D1117C9-AABF-7645-B36E-EC8BFB83ACC4}"/>
    </a:ext>
  </a:extLst>
</a:theme>
</file>

<file path=ppt/theme/theme2.xml><?xml version="1.0" encoding="utf-8"?>
<a:theme xmlns:a="http://schemas.openxmlformats.org/drawingml/2006/main" name="2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C1B016A-8CC5-824D-A22F-2FA43AD699F4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>
            <a:alpha val="5803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B7672FAE-4381-9141-A447-33554D804E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1_Title &amp; Subtitle</Template>
  <TotalTime>4</TotalTime>
  <Words>201</Words>
  <Application>Microsoft Macintosh PowerPoint</Application>
  <PresentationFormat>On-screen Show (16:9)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Georgia</vt:lpstr>
      <vt:lpstr>Gill Sans</vt:lpstr>
      <vt:lpstr>Gill Sans Light</vt:lpstr>
      <vt:lpstr>Wingdings</vt:lpstr>
      <vt:lpstr>1_Title &amp; Subtitle</vt:lpstr>
      <vt:lpstr>2_Title &amp; Subtitle</vt:lpstr>
      <vt:lpstr>1_Default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 Wandell</dc:creator>
  <cp:lastModifiedBy>Brian A Wandell</cp:lastModifiedBy>
  <cp:revision>1</cp:revision>
  <dcterms:created xsi:type="dcterms:W3CDTF">2025-03-17T18:29:16Z</dcterms:created>
  <dcterms:modified xsi:type="dcterms:W3CDTF">2025-03-17T18:33:23Z</dcterms:modified>
</cp:coreProperties>
</file>