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4F1DB5A-6BC7-4EF3-BD4D-19C7DCF70277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F73"/>
    <a:srgbClr val="262626"/>
    <a:srgbClr val="F09415"/>
    <a:srgbClr val="A92005"/>
    <a:srgbClr val="DD5A14"/>
    <a:srgbClr val="DF6116"/>
    <a:srgbClr val="DA6317"/>
    <a:srgbClr val="DB691A"/>
    <a:srgbClr val="E9741E"/>
    <a:srgbClr val="C53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l</c:v>
                </c:pt>
              </c:strCache>
            </c:strRef>
          </c:tx>
          <c:explosion val="13"/>
          <c:dPt>
            <c:idx val="0"/>
            <c:bubble3D val="0"/>
            <c:explosion val="5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Лист1!$B$2:$B$5</c:f>
              <c:numCache>
                <c:formatCode>0%</c:formatCode>
                <c:ptCount val="4"/>
                <c:pt idx="0">
                  <c:v>0.92</c:v>
                </c:pt>
                <c:pt idx="1">
                  <c:v>0.08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4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5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991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21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9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2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19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97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89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1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8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7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1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D5AE-A8AC-40D8-B4F7-2CC0D16327D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ABE6-E129-455D-9363-B522061CE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45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03852"/>
            <a:ext cx="4684542" cy="829006"/>
          </a:xfrm>
        </p:spPr>
        <p:txBody>
          <a:bodyPr/>
          <a:lstStyle/>
          <a:p>
            <a:pPr marL="95250" algn="l">
              <a:lnSpc>
                <a:spcPct val="100000"/>
              </a:lnSpc>
            </a:pPr>
            <a:r>
              <a:rPr lang="en-US" b="1" dirty="0" smtClean="0">
                <a:solidFill>
                  <a:srgbClr val="E9741E"/>
                </a:solidFill>
              </a:rPr>
              <a:t>St</a:t>
            </a:r>
            <a:r>
              <a:rPr lang="en-US" b="1" dirty="0" smtClean="0">
                <a:solidFill>
                  <a:srgbClr val="DB691A"/>
                </a:solidFill>
              </a:rPr>
              <a:t>or</a:t>
            </a:r>
            <a:r>
              <a:rPr lang="en-US" b="1" dirty="0" smtClean="0">
                <a:solidFill>
                  <a:srgbClr val="DA6317"/>
                </a:solidFill>
              </a:rPr>
              <a:t>m</a:t>
            </a:r>
            <a:r>
              <a:rPr lang="ru-RU" b="1" dirty="0" smtClean="0">
                <a:solidFill>
                  <a:srgbClr val="DA6317"/>
                </a:solidFill>
              </a:rPr>
              <a:t> </a:t>
            </a:r>
            <a:r>
              <a:rPr lang="en-US" b="1" dirty="0" smtClean="0">
                <a:solidFill>
                  <a:srgbClr val="DF6116"/>
                </a:solidFill>
              </a:rPr>
              <a:t>Wo</a:t>
            </a:r>
            <a:r>
              <a:rPr lang="en-US" b="1" dirty="0" smtClean="0">
                <a:solidFill>
                  <a:srgbClr val="DD5A14"/>
                </a:solidFill>
              </a:rPr>
              <a:t>rm</a:t>
            </a:r>
            <a:endParaRPr lang="ru-RU" b="1" dirty="0">
              <a:solidFill>
                <a:srgbClr val="DD5A14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91508" y="3471076"/>
            <a:ext cx="6432948" cy="81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Штормовой червь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597" y="758396"/>
            <a:ext cx="9613861" cy="108093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Storm Worm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4886793"/>
            <a:ext cx="12192000" cy="1971207"/>
          </a:xfrm>
          <a:prstGeom prst="rect">
            <a:avLst/>
          </a:prstGeom>
          <a:solidFill>
            <a:srgbClr val="262626"/>
          </a:solidFill>
          <a:ln w="50800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0">
              <a:buNone/>
              <a:tabLst>
                <a:tab pos="736282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Storm Worm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phishing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backdoor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Trojan horse that affects computers using </a:t>
            </a:r>
            <a:r>
              <a:rPr lang="en-US" dirty="0">
                <a:solidFill>
                  <a:srgbClr val="4BA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pPr marL="268288" indent="0">
              <a:buNone/>
              <a:tabLst>
                <a:tab pos="7362825" algn="l"/>
              </a:tabLs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Штормовой червь является </a:t>
            </a:r>
            <a:r>
              <a:rPr lang="ru-RU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фишинг-бэкдором</a:t>
            </a:r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троянский конь, который распространяется на компьютеры с операционной системой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537343" y="2131285"/>
            <a:ext cx="7899816" cy="2608289"/>
            <a:chOff x="0" y="2165114"/>
            <a:chExt cx="7899816" cy="2608289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0" y="2165114"/>
              <a:ext cx="7899816" cy="2608289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rgbClr val="262626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8288" indent="0">
                <a:buNone/>
                <a:tabLst>
                  <a:tab pos="7362825" algn="l"/>
                </a:tabLst>
              </a:pPr>
              <a:endParaRPr lang="ru-RU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84" b="4785"/>
            <a:stretch/>
          </p:blipFill>
          <p:spPr>
            <a:xfrm>
              <a:off x="2368446" y="2332322"/>
              <a:ext cx="4282890" cy="2422511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54" y="3293293"/>
              <a:ext cx="1039241" cy="126371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343" y="2268782"/>
              <a:ext cx="2642324" cy="2396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1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249" y="731064"/>
            <a:ext cx="9521672" cy="10809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09415"/>
                </a:solidFill>
              </a:rPr>
              <a:t>N</a:t>
            </a:r>
            <a:r>
              <a:rPr lang="en-US" sz="4000" b="1" dirty="0" smtClean="0">
                <a:solidFill>
                  <a:srgbClr val="F09415"/>
                </a:solidFill>
              </a:rPr>
              <a:t>umber </a:t>
            </a:r>
            <a:r>
              <a:rPr lang="en-US" sz="4000" b="1" dirty="0">
                <a:solidFill>
                  <a:srgbClr val="F09415"/>
                </a:solidFill>
              </a:rPr>
              <a:t>of infected</a:t>
            </a:r>
            <a:endParaRPr lang="ru-RU" sz="4000" b="1" dirty="0">
              <a:solidFill>
                <a:srgbClr val="F0941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03870"/>
            <a:ext cx="7574279" cy="3662541"/>
          </a:xfrm>
          <a:solidFill>
            <a:srgbClr val="262626"/>
          </a:solidFill>
          <a:ln w="50800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marL="268288" indent="0">
              <a:buNone/>
              <a:tabLst>
                <a:tab pos="736282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Storm Worm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began attacking thousands of (mostly private) computers in Europe and the United States on </a:t>
            </a:r>
            <a:r>
              <a:rPr lang="en-US" dirty="0">
                <a:solidFill>
                  <a:srgbClr val="4BA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Friday, January 19, 2007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using an e-mail message with a subject line about a recent weather disaster, "</a:t>
            </a:r>
            <a:r>
              <a:rPr lang="en-US" dirty="0">
                <a:solidFill>
                  <a:srgbClr val="F09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 dead as storm batters Europe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indent="0">
              <a:buNone/>
              <a:tabLst>
                <a:tab pos="736282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weekend there were six subsequent waves of the attack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of </a:t>
            </a:r>
            <a:r>
              <a:rPr lang="en-US" dirty="0">
                <a:solidFill>
                  <a:srgbClr val="4BA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22, 2007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Storm Worm accounted for </a:t>
            </a:r>
            <a:r>
              <a:rPr lang="en-US" dirty="0">
                <a:solidFill>
                  <a:srgbClr val="4BA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all malware infections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globally.</a:t>
            </a:r>
            <a:endParaRPr lang="en-US" dirty="0" smtClean="0">
              <a:solidFill>
                <a:srgbClr val="4BAF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" name="Диаграмма 25"/>
          <p:cNvGraphicFramePr/>
          <p:nvPr>
            <p:extLst>
              <p:ext uri="{D42A27DB-BD31-4B8C-83A1-F6EECF244321}">
                <p14:modId xmlns:p14="http://schemas.microsoft.com/office/powerpoint/2010/main" val="2223213215"/>
              </p:ext>
            </p:extLst>
          </p:nvPr>
        </p:nvGraphicFramePr>
        <p:xfrm>
          <a:off x="8655268" y="3339550"/>
          <a:ext cx="3309273" cy="3438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6559747" y="4135140"/>
            <a:ext cx="2893100" cy="769441"/>
          </a:xfrm>
          <a:prstGeom prst="rect">
            <a:avLst/>
          </a:prstGeom>
          <a:solidFill>
            <a:srgbClr val="262626"/>
          </a:solidFill>
          <a:ln w="50800" cap="sq">
            <a:solidFill>
              <a:schemeClr val="tx1"/>
            </a:solidFill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4400" b="1" spc="21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400" b="1" spc="210" dirty="0" smtClean="0">
                <a:solidFill>
                  <a:srgbClr val="4BA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210" dirty="0" smtClean="0">
                <a:solidFill>
                  <a:srgbClr val="F09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endParaRPr lang="ru-RU" sz="4400" b="1" spc="210" dirty="0">
              <a:solidFill>
                <a:srgbClr val="F094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1574" y="2303869"/>
            <a:ext cx="3225101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50800" cap="sq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spc="6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4400" b="1" spc="600" dirty="0" smtClean="0">
                <a:solidFill>
                  <a:srgbClr val="F094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1000" dirty="0" smtClean="0">
                <a:solidFill>
                  <a:srgbClr val="4BA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endParaRPr lang="ru-RU" sz="4400" b="1" spc="1000" dirty="0">
              <a:solidFill>
                <a:srgbClr val="4BAF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0" y="0"/>
            <a:ext cx="12192000" cy="3372787"/>
          </a:xfrm>
          <a:prstGeom prst="rect">
            <a:avLst/>
          </a:prstGeom>
          <a:solidFill>
            <a:srgbClr val="262626"/>
          </a:solidFill>
          <a:ln w="50800">
            <a:solidFill>
              <a:srgbClr val="262626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0">
              <a:buNone/>
              <a:tabLst>
                <a:tab pos="736282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Storm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spread to the following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11188" indent="-342900">
              <a:lnSpc>
                <a:spcPct val="100000"/>
              </a:lnSpc>
              <a:spcBef>
                <a:spcPts val="0"/>
              </a:spcBef>
              <a:tabLst>
                <a:tab pos="7362825" algn="l"/>
              </a:tabLst>
            </a:pPr>
            <a:r>
              <a:rPr lang="en-US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killer at 11, he's free at 21 and kill again!</a:t>
            </a:r>
          </a:p>
          <a:p>
            <a:pPr marL="611188" indent="-342900">
              <a:lnSpc>
                <a:spcPct val="100000"/>
              </a:lnSpc>
              <a:spcBef>
                <a:spcPts val="0"/>
              </a:spcBef>
              <a:tabLst>
                <a:tab pos="7362825" algn="l"/>
              </a:tabLst>
            </a:pPr>
            <a:r>
              <a:rPr lang="en-US" kern="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British </a:t>
            </a:r>
            <a:r>
              <a:rPr lang="en-US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Muslims Genocide</a:t>
            </a:r>
          </a:p>
          <a:p>
            <a:pPr marL="611188" indent="-342900">
              <a:lnSpc>
                <a:spcPct val="100000"/>
              </a:lnSpc>
              <a:spcBef>
                <a:spcPts val="0"/>
              </a:spcBef>
              <a:tabLst>
                <a:tab pos="7362825" algn="l"/>
              </a:tabLst>
            </a:pPr>
            <a:r>
              <a:rPr lang="en-US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Naked teens attack home director.</a:t>
            </a:r>
          </a:p>
          <a:p>
            <a:pPr marL="611188" indent="-342900">
              <a:lnSpc>
                <a:spcPct val="100000"/>
              </a:lnSpc>
              <a:spcBef>
                <a:spcPts val="0"/>
              </a:spcBef>
              <a:tabLst>
                <a:tab pos="7362825" algn="l"/>
              </a:tabLst>
            </a:pPr>
            <a:r>
              <a:rPr lang="en-US" kern="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n-US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Your text</a:t>
            </a:r>
          </a:p>
          <a:p>
            <a:pPr marL="611188" indent="-342900">
              <a:lnSpc>
                <a:spcPct val="100000"/>
              </a:lnSpc>
              <a:spcBef>
                <a:spcPts val="0"/>
              </a:spcBef>
              <a:tabLst>
                <a:tab pos="7362825" algn="l"/>
              </a:tabLst>
            </a:pPr>
            <a:r>
              <a:rPr lang="en-US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Radical Muslim drinking </a:t>
            </a:r>
            <a:r>
              <a:rPr lang="en-US" kern="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enemies's</a:t>
            </a:r>
            <a:r>
              <a:rPr lang="en-US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blood.</a:t>
            </a:r>
          </a:p>
          <a:p>
            <a:pPr marL="611188" indent="-342900">
              <a:lnSpc>
                <a:spcPct val="100000"/>
              </a:lnSpc>
              <a:spcBef>
                <a:spcPts val="0"/>
              </a:spcBef>
              <a:tabLst>
                <a:tab pos="7362825" algn="l"/>
              </a:tabLst>
            </a:pPr>
            <a:r>
              <a:rPr lang="en-US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Chinese/Russian missile shot down Russian/Chinese satellite/aircraft</a:t>
            </a:r>
          </a:p>
          <a:p>
            <a:pPr marL="611188" indent="-342900">
              <a:lnSpc>
                <a:spcPct val="100000"/>
              </a:lnSpc>
              <a:spcBef>
                <a:spcPts val="0"/>
              </a:spcBef>
              <a:tabLst>
                <a:tab pos="7362825" algn="l"/>
              </a:tabLst>
            </a:pPr>
            <a:r>
              <a:rPr lang="en-US" kern="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kern="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Knew</a:t>
            </a:r>
            <a:r>
              <a:rPr lang="ru-RU" kern="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kern="1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1188" indent="-342900">
              <a:lnSpc>
                <a:spcPct val="100000"/>
              </a:lnSpc>
              <a:spcBef>
                <a:spcPts val="0"/>
              </a:spcBef>
              <a:tabLst>
                <a:tab pos="7362825" algn="l"/>
              </a:tabLst>
            </a:pPr>
            <a:r>
              <a:rPr lang="en-US" kern="1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FBI vs. Facebook</a:t>
            </a:r>
            <a:endParaRPr lang="en-US" kern="100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 b="42741"/>
          <a:stretch/>
        </p:blipFill>
        <p:spPr>
          <a:xfrm>
            <a:off x="7781852" y="-14990"/>
            <a:ext cx="2138930" cy="205364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0" y="6280878"/>
            <a:ext cx="12192000" cy="570594"/>
          </a:xfrm>
          <a:prstGeom prst="rect">
            <a:avLst/>
          </a:prstGeom>
          <a:solidFill>
            <a:srgbClr val="262626"/>
          </a:solidFill>
          <a:ln w="50800">
            <a:solidFill>
              <a:srgbClr val="262626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0">
              <a:lnSpc>
                <a:spcPct val="100000"/>
              </a:lnSpc>
              <a:spcBef>
                <a:spcPts val="0"/>
              </a:spcBef>
              <a:buNone/>
              <a:tabLst>
                <a:tab pos="7362825" algn="l"/>
              </a:tabLst>
            </a:pPr>
            <a:r>
              <a:rPr lang="en-US" sz="2100" kern="1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Storm Worm</a:t>
            </a:r>
            <a:r>
              <a:rPr lang="ru-RU" sz="2100" kern="1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позже</a:t>
            </a:r>
            <a:r>
              <a:rPr lang="en-US" sz="2100" kern="1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kern="1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распространялся под следующими темами: </a:t>
            </a:r>
            <a:r>
              <a:rPr lang="en-US" sz="2100" kern="1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100" kern="1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перечисление</a:t>
            </a:r>
            <a:r>
              <a:rPr lang="en-US" sz="2100" kern="1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100" kern="1000" dirty="0" smtClean="0">
              <a:solidFill>
                <a:schemeClr val="bg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3"/>
          <a:stretch/>
        </p:blipFill>
        <p:spPr>
          <a:xfrm>
            <a:off x="-1" y="3409949"/>
            <a:ext cx="6086007" cy="28709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8"/>
          <a:stretch/>
        </p:blipFill>
        <p:spPr>
          <a:xfrm>
            <a:off x="6086006" y="3409949"/>
            <a:ext cx="6105994" cy="28709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9"/>
          <a:stretch/>
        </p:blipFill>
        <p:spPr>
          <a:xfrm>
            <a:off x="9920782" y="-37162"/>
            <a:ext cx="2301198" cy="20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617" y="783209"/>
            <a:ext cx="9613861" cy="1080938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Bot</a:t>
            </a:r>
            <a:r>
              <a:rPr lang="en-US" dirty="0" err="1" smtClean="0"/>
              <a:t>Netting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6071015"/>
            <a:ext cx="12192000" cy="786983"/>
          </a:xfrm>
          <a:prstGeom prst="rect">
            <a:avLst/>
          </a:prstGeom>
          <a:solidFill>
            <a:srgbClr val="262626"/>
          </a:solidFill>
          <a:ln w="50800">
            <a:solidFill>
              <a:srgbClr val="262626"/>
            </a:solidFill>
          </a:ln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0">
              <a:lnSpc>
                <a:spcPct val="100000"/>
              </a:lnSpc>
              <a:spcBef>
                <a:spcPts val="0"/>
              </a:spcBef>
              <a:buNone/>
              <a:tabLst>
                <a:tab pos="7362825" algn="l"/>
              </a:tabLst>
            </a:pP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аражённые машины объединяются в </a:t>
            </a:r>
            <a:r>
              <a:rPr lang="ru-RU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ботнет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9388" indent="0">
              <a:lnSpc>
                <a:spcPct val="100000"/>
              </a:lnSpc>
              <a:spcBef>
                <a:spcPts val="0"/>
              </a:spcBef>
              <a:buNone/>
              <a:tabLst>
                <a:tab pos="7362825" algn="l"/>
              </a:tabLst>
            </a:pPr>
            <a:r>
              <a:rPr lang="en-US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BotNet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является дистанционным управлением сетью «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зомби» компьютеры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(или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ru-RU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ботнет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») , которые были связаны с </a:t>
            </a:r>
            <a:r>
              <a:rPr lang="ru-RU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Storm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</a:t>
            </a:r>
            <a:endParaRPr lang="ru-RU" sz="1600" kern="1000" dirty="0" smtClean="0">
              <a:solidFill>
                <a:schemeClr val="bg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" y="2113612"/>
            <a:ext cx="12192001" cy="1259175"/>
          </a:xfrm>
          <a:prstGeom prst="rect">
            <a:avLst/>
          </a:prstGeom>
          <a:solidFill>
            <a:srgbClr val="262626"/>
          </a:solidFill>
          <a:ln w="50800">
            <a:solidFill>
              <a:srgbClr val="262626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0">
              <a:buNone/>
            </a:pPr>
            <a:r>
              <a:rPr lang="en-US" dirty="0"/>
              <a:t>The compromised machine becomes merged into a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botnet</a:t>
            </a:r>
            <a:r>
              <a:rPr lang="en-US" dirty="0" smtClean="0"/>
              <a:t>.</a:t>
            </a:r>
          </a:p>
          <a:p>
            <a:pPr marL="179388" indent="0">
              <a:buNone/>
            </a:pPr>
            <a:r>
              <a:rPr lang="en-US" u="sng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BotNet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- is a remotely controlled network of "zombie" computers (or "botnet") that have been linked by the Storm </a:t>
            </a:r>
            <a:r>
              <a:rPr lang="en-US" dirty="0" smtClean="0"/>
              <a:t>Worm.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01" y="3372787"/>
            <a:ext cx="3582650" cy="26982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72787"/>
            <a:ext cx="3818248" cy="26982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51" y="3372787"/>
            <a:ext cx="7109701" cy="26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167</TotalTime>
  <Words>238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Storm Worm</vt:lpstr>
      <vt:lpstr>Storm Worm</vt:lpstr>
      <vt:lpstr>Number of infected</vt:lpstr>
      <vt:lpstr>Презентация PowerPoint</vt:lpstr>
      <vt:lpstr>BotNetting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Storm_Worm</dc:title>
  <dc:creator>Lite</dc:creator>
  <cp:lastModifiedBy>Lite</cp:lastModifiedBy>
  <cp:revision>18</cp:revision>
  <dcterms:created xsi:type="dcterms:W3CDTF">2021-03-04T04:32:12Z</dcterms:created>
  <dcterms:modified xsi:type="dcterms:W3CDTF">2021-03-04T09:48:49Z</dcterms:modified>
</cp:coreProperties>
</file>