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Lobster" panose="020B0604020202020204" charset="0"/>
      <p:regular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4" d="100"/>
          <a:sy n="124" d="100"/>
        </p:scale>
        <p:origin x="2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6bc7b52d1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6bc7b52d1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6bc7b52d1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6bc7b52d1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d6bc7b52d1_1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d6bc7b52d1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6bc7b52d1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6bc7b52d1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d6bc7b52d1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d6bc7b52d1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d6bc7b52d1_1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d6bc7b52d1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6bc7b52d1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d6bc7b52d1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d6bc7b52d1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d6bc7b52d1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6bc7b52d1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6bc7b52d1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6bc7b52d1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6bc7b52d1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268075" y="24289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b="1">
                <a:latin typeface="Calibri"/>
                <a:ea typeface="Calibri"/>
                <a:cs typeface="Calibri"/>
                <a:sym typeface="Calibri"/>
              </a:rPr>
              <a:t>DBMS INNOVATIVE PROJECT</a:t>
            </a:r>
            <a:endParaRPr sz="4400" b="1">
              <a:latin typeface="Calibri"/>
              <a:ea typeface="Calibri"/>
              <a:cs typeface="Calibri"/>
              <a:sym typeface="Calibri"/>
            </a:endParaRPr>
          </a:p>
        </p:txBody>
      </p:sp>
      <p:sp>
        <p:nvSpPr>
          <p:cNvPr id="86" name="Google Shape;86;p13"/>
          <p:cNvSpPr txBox="1">
            <a:spLocks noGrp="1"/>
          </p:cNvSpPr>
          <p:nvPr>
            <p:ph type="subTitle" idx="1"/>
          </p:nvPr>
        </p:nvSpPr>
        <p:spPr>
          <a:xfrm>
            <a:off x="4572000" y="3215500"/>
            <a:ext cx="4236000" cy="139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latin typeface="Calibri"/>
                <a:ea typeface="Calibri"/>
                <a:cs typeface="Calibri"/>
                <a:sym typeface="Calibri"/>
              </a:rPr>
              <a:t>Submitted By :</a:t>
            </a:r>
            <a:endParaRPr sz="2500">
              <a:latin typeface="Calibri"/>
              <a:ea typeface="Calibri"/>
              <a:cs typeface="Calibri"/>
              <a:sym typeface="Calibri"/>
            </a:endParaRPr>
          </a:p>
          <a:p>
            <a:pPr marL="0" lvl="0" indent="0" algn="l" rtl="0">
              <a:spcBef>
                <a:spcPts val="0"/>
              </a:spcBef>
              <a:spcAft>
                <a:spcPts val="0"/>
              </a:spcAft>
              <a:buNone/>
            </a:pPr>
            <a:r>
              <a:rPr lang="en" sz="2500">
                <a:latin typeface="Calibri"/>
                <a:ea typeface="Calibri"/>
                <a:cs typeface="Calibri"/>
                <a:sym typeface="Calibri"/>
              </a:rPr>
              <a:t>Kumar Apurva (2K18/MC/058)</a:t>
            </a:r>
            <a:endParaRPr sz="2500">
              <a:latin typeface="Calibri"/>
              <a:ea typeface="Calibri"/>
              <a:cs typeface="Calibri"/>
              <a:sym typeface="Calibri"/>
            </a:endParaRPr>
          </a:p>
          <a:p>
            <a:pPr marL="0" lvl="0" indent="0" algn="l" rtl="0">
              <a:spcBef>
                <a:spcPts val="0"/>
              </a:spcBef>
              <a:spcAft>
                <a:spcPts val="0"/>
              </a:spcAft>
              <a:buNone/>
            </a:pPr>
            <a:r>
              <a:rPr lang="en" sz="2500">
                <a:latin typeface="Calibri"/>
                <a:ea typeface="Calibri"/>
                <a:cs typeface="Calibri"/>
                <a:sym typeface="Calibri"/>
              </a:rPr>
              <a:t>Kunal Sharma (2K18/MC/060)</a:t>
            </a:r>
            <a:endParaRPr sz="2500">
              <a:latin typeface="Calibri"/>
              <a:ea typeface="Calibri"/>
              <a:cs typeface="Calibri"/>
              <a:sym typeface="Calibri"/>
            </a:endParaRPr>
          </a:p>
        </p:txBody>
      </p:sp>
      <p:sp>
        <p:nvSpPr>
          <p:cNvPr id="87" name="Google Shape;87;p13"/>
          <p:cNvSpPr txBox="1"/>
          <p:nvPr/>
        </p:nvSpPr>
        <p:spPr>
          <a:xfrm>
            <a:off x="640950" y="1679100"/>
            <a:ext cx="7728000" cy="93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rgbClr val="EFEFEF"/>
                </a:solidFill>
                <a:latin typeface="Calibri"/>
                <a:ea typeface="Calibri"/>
                <a:cs typeface="Calibri"/>
                <a:sym typeface="Calibri"/>
              </a:rPr>
              <a:t>Dynamic Query Forms for Database Queries</a:t>
            </a:r>
            <a:r>
              <a:rPr lang="en" sz="3000" b="1">
                <a:solidFill>
                  <a:srgbClr val="EFEFEF"/>
                </a:solidFill>
                <a:latin typeface="Calibri"/>
                <a:ea typeface="Calibri"/>
                <a:cs typeface="Calibri"/>
                <a:sym typeface="Calibri"/>
              </a:rPr>
              <a:t> </a:t>
            </a:r>
            <a:endParaRPr sz="3000" b="1">
              <a:solidFill>
                <a:srgbClr val="EFEFEF"/>
              </a:solidFill>
              <a:latin typeface="Calibri"/>
              <a:ea typeface="Calibri"/>
              <a:cs typeface="Calibri"/>
              <a:sym typeface="Calibri"/>
            </a:endParaRPr>
          </a:p>
          <a:p>
            <a:pPr marL="457200" lvl="0" indent="457200" algn="l" rtl="0">
              <a:spcBef>
                <a:spcPts val="0"/>
              </a:spcBef>
              <a:spcAft>
                <a:spcPts val="0"/>
              </a:spcAft>
              <a:buNone/>
            </a:pPr>
            <a:r>
              <a:rPr lang="en" sz="1900" i="1">
                <a:solidFill>
                  <a:srgbClr val="EFEFEF"/>
                </a:solidFill>
                <a:latin typeface="Calibri"/>
                <a:ea typeface="Calibri"/>
                <a:cs typeface="Calibri"/>
                <a:sym typeface="Calibri"/>
              </a:rPr>
              <a:t>Liang Tang, Tao Li, Yexi Jiang, and Zhiyuan Chen</a:t>
            </a:r>
            <a:endParaRPr sz="1900" i="1">
              <a:solidFill>
                <a:srgbClr val="EFEFEF"/>
              </a:solidFill>
              <a:latin typeface="Calibri"/>
              <a:ea typeface="Calibri"/>
              <a:cs typeface="Calibri"/>
              <a:sym typeface="Calibri"/>
            </a:endParaRPr>
          </a:p>
        </p:txBody>
      </p:sp>
      <p:pic>
        <p:nvPicPr>
          <p:cNvPr id="88" name="Google Shape;88;p13"/>
          <p:cNvPicPr preferRelativeResize="0"/>
          <p:nvPr/>
        </p:nvPicPr>
        <p:blipFill>
          <a:blip r:embed="rId3">
            <a:alphaModFix/>
          </a:blip>
          <a:stretch>
            <a:fillRect/>
          </a:stretch>
        </p:blipFill>
        <p:spPr>
          <a:xfrm>
            <a:off x="763175" y="3215500"/>
            <a:ext cx="3143250" cy="14573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a:spLocks noGrp="1"/>
          </p:cNvSpPr>
          <p:nvPr>
            <p:ph type="ctrTitle"/>
          </p:nvPr>
        </p:nvSpPr>
        <p:spPr>
          <a:xfrm>
            <a:off x="564475" y="-3"/>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900" b="1" i="1"/>
              <a:t>CONCLUSION AND LEARNING</a:t>
            </a:r>
            <a:endParaRPr sz="2900" b="1" i="1"/>
          </a:p>
        </p:txBody>
      </p:sp>
      <p:sp>
        <p:nvSpPr>
          <p:cNvPr id="171" name="Google Shape;171;p22"/>
          <p:cNvSpPr txBox="1">
            <a:spLocks noGrp="1"/>
          </p:cNvSpPr>
          <p:nvPr>
            <p:ph type="subTitle" idx="1"/>
          </p:nvPr>
        </p:nvSpPr>
        <p:spPr>
          <a:xfrm>
            <a:off x="313300" y="1233175"/>
            <a:ext cx="7885200" cy="4131000"/>
          </a:xfrm>
          <a:prstGeom prst="rect">
            <a:avLst/>
          </a:prstGeom>
        </p:spPr>
        <p:txBody>
          <a:bodyPr spcFirstLastPara="1" wrap="square" lIns="91425" tIns="91425" rIns="91425" bIns="91425" anchor="t" anchorCtr="0">
            <a:normAutofit/>
          </a:bodyPr>
          <a:lstStyle/>
          <a:p>
            <a:pPr marL="457200" lvl="0" indent="-298450" algn="just" rtl="0">
              <a:spcBef>
                <a:spcPts val="0"/>
              </a:spcBef>
              <a:spcAft>
                <a:spcPts val="0"/>
              </a:spcAft>
              <a:buSzPts val="1100"/>
              <a:buAutoNum type="arabicPeriod"/>
            </a:pPr>
            <a:r>
              <a:rPr lang="en" sz="1100" dirty="0"/>
              <a:t>We can conclude from the project that SQL queries can be generated from the Semi-SQL and English sentences given that we can reconstruct the meaning of the query using the concepts of Dynamic Query Forms for Database Queries. </a:t>
            </a:r>
            <a:endParaRPr sz="1100" dirty="0"/>
          </a:p>
          <a:p>
            <a:pPr marL="685800" lvl="0" indent="-228600" algn="just" rtl="0">
              <a:spcBef>
                <a:spcPts val="0"/>
              </a:spcBef>
              <a:spcAft>
                <a:spcPts val="0"/>
              </a:spcAft>
              <a:buFont typeface="+mj-lt"/>
              <a:buAutoNum type="arabicPeriod"/>
            </a:pPr>
            <a:endParaRPr sz="1100" dirty="0"/>
          </a:p>
          <a:p>
            <a:pPr marL="457200" lvl="0" indent="-298450" algn="just" rtl="0">
              <a:spcBef>
                <a:spcPts val="0"/>
              </a:spcBef>
              <a:spcAft>
                <a:spcPts val="0"/>
              </a:spcAft>
              <a:buSzPts val="1100"/>
              <a:buAutoNum type="arabicPeriod"/>
            </a:pPr>
            <a:r>
              <a:rPr lang="en" sz="1100" dirty="0"/>
              <a:t>We understood the relevance of the Expected Recall and Precision which tells us about how many queries returned by the user are the actual queries that User wants and what proportion of queries are not the actual queries of User interest.</a:t>
            </a:r>
            <a:endParaRPr sz="1100" dirty="0"/>
          </a:p>
          <a:p>
            <a:pPr marL="685800" lvl="0" indent="-228600" algn="just" rtl="0">
              <a:spcBef>
                <a:spcPts val="0"/>
              </a:spcBef>
              <a:spcAft>
                <a:spcPts val="0"/>
              </a:spcAft>
              <a:buFont typeface="+mj-lt"/>
              <a:buAutoNum type="arabicPeriod"/>
            </a:pPr>
            <a:endParaRPr sz="1100" dirty="0"/>
          </a:p>
          <a:p>
            <a:pPr marL="457200" lvl="0" indent="-298450" algn="just" rtl="0">
              <a:spcBef>
                <a:spcPts val="0"/>
              </a:spcBef>
              <a:spcAft>
                <a:spcPts val="0"/>
              </a:spcAft>
              <a:buSzPts val="1100"/>
              <a:buAutoNum type="arabicPeriod"/>
            </a:pPr>
            <a:r>
              <a:rPr lang="en" sz="1100" dirty="0"/>
              <a:t>The F-score or F-measure is a measure of a test's accuracy. It is calculated from the precision and recall of the test, where the precision is the number of true positive results divided by the number of all positive results, including those not identified correctly, and the recall is the number of true positive results divided by the number of all samples that should have been identified as positive. This score helps in maintaining the relevance of a particular search within Database.</a:t>
            </a:r>
            <a:endParaRPr sz="1100" dirty="0"/>
          </a:p>
          <a:p>
            <a:pPr marL="685800" lvl="0" indent="-228600" algn="just" rtl="0">
              <a:spcBef>
                <a:spcPts val="0"/>
              </a:spcBef>
              <a:spcAft>
                <a:spcPts val="0"/>
              </a:spcAft>
              <a:buFont typeface="+mj-lt"/>
              <a:buAutoNum type="arabicPeriod"/>
            </a:pPr>
            <a:endParaRPr sz="1100" dirty="0"/>
          </a:p>
          <a:p>
            <a:pPr marL="457200" lvl="0" indent="-298450" algn="just" rtl="0">
              <a:spcBef>
                <a:spcPts val="0"/>
              </a:spcBef>
              <a:spcAft>
                <a:spcPts val="0"/>
              </a:spcAft>
              <a:buSzPts val="1100"/>
              <a:buAutoNum type="arabicPeriod"/>
            </a:pPr>
            <a:r>
              <a:rPr lang="en" sz="1100" dirty="0"/>
              <a:t>We understood how we can use Express.js with Node.js to create a Server and also learned how we can integrate SQL database into phpMyAdmin Apache server for communication.</a:t>
            </a:r>
            <a:endParaRPr sz="1100" dirty="0"/>
          </a:p>
          <a:p>
            <a:pPr marL="685800" lvl="0" indent="-228600" algn="just" rtl="0">
              <a:spcBef>
                <a:spcPts val="0"/>
              </a:spcBef>
              <a:spcAft>
                <a:spcPts val="0"/>
              </a:spcAft>
              <a:buFont typeface="+mj-lt"/>
              <a:buAutoNum type="arabicPeriod"/>
            </a:pPr>
            <a:endParaRPr sz="1100" dirty="0"/>
          </a:p>
          <a:p>
            <a:pPr marL="457200" lvl="0" indent="-298450" algn="just" rtl="0">
              <a:spcBef>
                <a:spcPts val="0"/>
              </a:spcBef>
              <a:spcAft>
                <a:spcPts val="0"/>
              </a:spcAft>
              <a:buSzPts val="1100"/>
              <a:buAutoNum type="arabicPeriod"/>
            </a:pPr>
            <a:r>
              <a:rPr lang="en" sz="1100" dirty="0"/>
              <a:t>We learned how to approach and understand the Research papers related to DBMS and how we can implement the Database based Servers on LocalHost computer.</a:t>
            </a:r>
            <a:endParaRPr sz="1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a:xfrm>
            <a:off x="1454625" y="654950"/>
            <a:ext cx="6828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7200">
                <a:solidFill>
                  <a:srgbClr val="FFFFFF"/>
                </a:solidFill>
                <a:latin typeface="Lobster"/>
                <a:ea typeface="Lobster"/>
                <a:cs typeface="Lobster"/>
                <a:sym typeface="Lobster"/>
              </a:rPr>
              <a:t>Thanks Everyone</a:t>
            </a:r>
            <a:endParaRPr sz="7200">
              <a:solidFill>
                <a:srgbClr val="FFFFFF"/>
              </a:solidFill>
              <a:latin typeface="Lobster"/>
              <a:ea typeface="Lobster"/>
              <a:cs typeface="Lobster"/>
              <a:sym typeface="Lobster"/>
            </a:endParaRPr>
          </a:p>
          <a:p>
            <a:pPr marL="0" lvl="0" indent="0" algn="l" rtl="0">
              <a:spcBef>
                <a:spcPts val="0"/>
              </a:spcBef>
              <a:spcAft>
                <a:spcPts val="0"/>
              </a:spcAft>
              <a:buNone/>
            </a:pPr>
            <a:endParaRPr sz="3000"/>
          </a:p>
          <a:p>
            <a:pPr marL="0" lvl="0" indent="0" algn="just" rtl="0">
              <a:spcBef>
                <a:spcPts val="0"/>
              </a:spcBef>
              <a:spcAft>
                <a:spcPts val="0"/>
              </a:spcAft>
              <a:buNone/>
            </a:pP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ctrTitle"/>
          </p:nvPr>
        </p:nvSpPr>
        <p:spPr>
          <a:xfrm>
            <a:off x="726700" y="171425"/>
            <a:ext cx="8222100" cy="72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800" b="1" i="1"/>
              <a:t>INTRODUCTION</a:t>
            </a:r>
            <a:endParaRPr sz="3800" b="1" i="1"/>
          </a:p>
        </p:txBody>
      </p:sp>
      <p:sp>
        <p:nvSpPr>
          <p:cNvPr id="94" name="Google Shape;94;p14"/>
          <p:cNvSpPr txBox="1">
            <a:spLocks noGrp="1"/>
          </p:cNvSpPr>
          <p:nvPr>
            <p:ph type="subTitle" idx="1"/>
          </p:nvPr>
        </p:nvSpPr>
        <p:spPr>
          <a:xfrm>
            <a:off x="212325" y="1189500"/>
            <a:ext cx="5186400" cy="3664800"/>
          </a:xfrm>
          <a:prstGeom prst="rect">
            <a:avLst/>
          </a:prstGeom>
        </p:spPr>
        <p:txBody>
          <a:bodyPr spcFirstLastPara="1" wrap="square" lIns="91425" tIns="91425" rIns="91425" bIns="91425" anchor="t" anchorCtr="0">
            <a:normAutofit fontScale="85000" lnSpcReduction="20000"/>
          </a:bodyPr>
          <a:lstStyle/>
          <a:p>
            <a:pPr marL="457200" lvl="0" indent="-334406" algn="just" rtl="0">
              <a:spcBef>
                <a:spcPts val="0"/>
              </a:spcBef>
              <a:spcAft>
                <a:spcPts val="0"/>
              </a:spcAft>
              <a:buSzPct val="100000"/>
              <a:buAutoNum type="arabicPeriod"/>
            </a:pPr>
            <a:r>
              <a:rPr lang="en" sz="2150" dirty="0"/>
              <a:t>Modern scientific databases and web databases maintain large and heterogeneous data. Traditional predefined query forms are not able to satisfy various ad-hoc queries from users on those databases.</a:t>
            </a:r>
            <a:endParaRPr sz="2150" dirty="0"/>
          </a:p>
          <a:p>
            <a:pPr marL="914400" lvl="0" indent="-457200" algn="just" rtl="0">
              <a:spcBef>
                <a:spcPts val="0"/>
              </a:spcBef>
              <a:spcAft>
                <a:spcPts val="0"/>
              </a:spcAft>
              <a:buFont typeface="+mj-lt"/>
              <a:buAutoNum type="arabicPeriod"/>
            </a:pPr>
            <a:endParaRPr sz="2150" dirty="0"/>
          </a:p>
          <a:p>
            <a:pPr marL="457200" lvl="0" indent="-334406" algn="just" rtl="0">
              <a:spcBef>
                <a:spcPts val="0"/>
              </a:spcBef>
              <a:spcAft>
                <a:spcPts val="0"/>
              </a:spcAft>
              <a:buSzPct val="100000"/>
              <a:buAutoNum type="arabicPeriod"/>
            </a:pPr>
            <a:r>
              <a:rPr lang="en" sz="2150" dirty="0"/>
              <a:t>This paper proposes DQF, a novel database query form interface, which is able to dynamically generate query forms.</a:t>
            </a:r>
            <a:endParaRPr sz="2150" dirty="0"/>
          </a:p>
          <a:p>
            <a:pPr marL="914400" lvl="0" indent="-457200" algn="just" rtl="0">
              <a:spcBef>
                <a:spcPts val="0"/>
              </a:spcBef>
              <a:spcAft>
                <a:spcPts val="0"/>
              </a:spcAft>
              <a:buFont typeface="+mj-lt"/>
              <a:buAutoNum type="arabicPeriod"/>
            </a:pPr>
            <a:endParaRPr sz="2150" dirty="0"/>
          </a:p>
          <a:p>
            <a:pPr marL="457200" lvl="0" indent="-334406" algn="just" rtl="0">
              <a:spcBef>
                <a:spcPts val="0"/>
              </a:spcBef>
              <a:spcAft>
                <a:spcPts val="0"/>
              </a:spcAft>
              <a:buSzPct val="100000"/>
              <a:buAutoNum type="arabicPeriod"/>
            </a:pPr>
            <a:r>
              <a:rPr lang="en" sz="2150" dirty="0"/>
              <a:t>It helps in querying the Database even for non SQL programmers. We can write general  queries  and it will be automatically converted into SQL query.</a:t>
            </a:r>
            <a:endParaRPr sz="2150" dirty="0"/>
          </a:p>
          <a:p>
            <a:pPr marL="0" lvl="0" indent="0" algn="just" rtl="0">
              <a:spcBef>
                <a:spcPts val="0"/>
              </a:spcBef>
              <a:spcAft>
                <a:spcPts val="0"/>
              </a:spcAft>
              <a:buNone/>
            </a:pPr>
            <a:endParaRPr sz="1700" dirty="0"/>
          </a:p>
          <a:p>
            <a:pPr marL="0" lvl="0" indent="0" algn="just" rtl="0">
              <a:spcBef>
                <a:spcPts val="0"/>
              </a:spcBef>
              <a:spcAft>
                <a:spcPts val="0"/>
              </a:spcAft>
              <a:buNone/>
            </a:pPr>
            <a:endParaRPr sz="1700" dirty="0"/>
          </a:p>
        </p:txBody>
      </p:sp>
      <p:pic>
        <p:nvPicPr>
          <p:cNvPr id="95" name="Google Shape;95;p14"/>
          <p:cNvPicPr preferRelativeResize="0"/>
          <p:nvPr/>
        </p:nvPicPr>
        <p:blipFill>
          <a:blip r:embed="rId3">
            <a:alphaModFix/>
          </a:blip>
          <a:stretch>
            <a:fillRect/>
          </a:stretch>
        </p:blipFill>
        <p:spPr>
          <a:xfrm>
            <a:off x="5473725" y="1189500"/>
            <a:ext cx="3613124" cy="31676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ctrTitle"/>
          </p:nvPr>
        </p:nvSpPr>
        <p:spPr>
          <a:xfrm>
            <a:off x="726700" y="171425"/>
            <a:ext cx="8222100" cy="72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800" b="1" i="1"/>
              <a:t>METHODOLOGY</a:t>
            </a:r>
            <a:endParaRPr sz="3800" b="1" i="1"/>
          </a:p>
        </p:txBody>
      </p:sp>
      <p:sp>
        <p:nvSpPr>
          <p:cNvPr id="101" name="Google Shape;101;p15"/>
          <p:cNvSpPr txBox="1">
            <a:spLocks noGrp="1"/>
          </p:cNvSpPr>
          <p:nvPr>
            <p:ph type="subTitle" idx="1"/>
          </p:nvPr>
        </p:nvSpPr>
        <p:spPr>
          <a:xfrm>
            <a:off x="212325" y="1189500"/>
            <a:ext cx="5186400" cy="3664800"/>
          </a:xfrm>
          <a:prstGeom prst="rect">
            <a:avLst/>
          </a:prstGeom>
        </p:spPr>
        <p:txBody>
          <a:bodyPr spcFirstLastPara="1" wrap="square" lIns="91425" tIns="91425" rIns="91425" bIns="91425" anchor="t" anchorCtr="0">
            <a:normAutofit fontScale="92500" lnSpcReduction="20000"/>
          </a:bodyPr>
          <a:lstStyle/>
          <a:p>
            <a:pPr marL="457200" lvl="0" indent="-336550" algn="just" rtl="0">
              <a:spcBef>
                <a:spcPts val="0"/>
              </a:spcBef>
              <a:spcAft>
                <a:spcPts val="0"/>
              </a:spcAft>
              <a:buSzPts val="1700"/>
              <a:buAutoNum type="arabicPeriod"/>
            </a:pPr>
            <a:r>
              <a:rPr lang="en" sz="1700" dirty="0"/>
              <a:t>DQF aims to capture a user’s preference and rank query form components. The generation of a query form is an iterative process and is guided by the user. </a:t>
            </a:r>
            <a:endParaRPr sz="1700" dirty="0"/>
          </a:p>
          <a:p>
            <a:pPr marL="800100" lvl="0" algn="just" rtl="0">
              <a:spcBef>
                <a:spcPts val="0"/>
              </a:spcBef>
              <a:spcAft>
                <a:spcPts val="0"/>
              </a:spcAft>
              <a:buFont typeface="+mj-lt"/>
              <a:buAutoNum type="arabicPeriod"/>
            </a:pPr>
            <a:endParaRPr sz="1700" dirty="0"/>
          </a:p>
          <a:p>
            <a:pPr marL="457200" lvl="0" indent="-336550" algn="just" rtl="0">
              <a:spcBef>
                <a:spcPts val="0"/>
              </a:spcBef>
              <a:spcAft>
                <a:spcPts val="0"/>
              </a:spcAft>
              <a:buSzPts val="1700"/>
              <a:buAutoNum type="arabicPeriod"/>
            </a:pPr>
            <a:r>
              <a:rPr lang="en" sz="1700" dirty="0"/>
              <a:t>At each iteration, the system automatically generates ranking lists of form components and the user then adds the desired form components into the query form. The ranking of form components is based on the captured user preference. </a:t>
            </a:r>
          </a:p>
          <a:p>
            <a:pPr marL="463550" lvl="0" algn="just" rtl="0">
              <a:spcBef>
                <a:spcPts val="0"/>
              </a:spcBef>
              <a:spcAft>
                <a:spcPts val="0"/>
              </a:spcAft>
              <a:buSzPts val="1700"/>
              <a:buFont typeface="+mj-lt"/>
              <a:buAutoNum type="arabicPeriod"/>
            </a:pPr>
            <a:endParaRPr sz="1700" dirty="0"/>
          </a:p>
          <a:p>
            <a:pPr marL="457200" lvl="0" indent="-336550" algn="just" rtl="0">
              <a:spcBef>
                <a:spcPts val="0"/>
              </a:spcBef>
              <a:spcAft>
                <a:spcPts val="0"/>
              </a:spcAft>
              <a:buSzPts val="1700"/>
              <a:buAutoNum type="arabicPeriod"/>
            </a:pPr>
            <a:r>
              <a:rPr lang="en" sz="1700" dirty="0"/>
              <a:t>F-measure is used for measuring the goodness of a query form. A probabilistic model is developed for estimating the goodness of a query form in DQF. </a:t>
            </a:r>
            <a:endParaRPr sz="1700" dirty="0"/>
          </a:p>
        </p:txBody>
      </p:sp>
      <p:pic>
        <p:nvPicPr>
          <p:cNvPr id="102" name="Google Shape;102;p15"/>
          <p:cNvPicPr preferRelativeResize="0"/>
          <p:nvPr/>
        </p:nvPicPr>
        <p:blipFill>
          <a:blip r:embed="rId3">
            <a:alphaModFix/>
          </a:blip>
          <a:stretch>
            <a:fillRect/>
          </a:stretch>
        </p:blipFill>
        <p:spPr>
          <a:xfrm>
            <a:off x="5594050" y="1682450"/>
            <a:ext cx="3440475" cy="2239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329800" y="156300"/>
            <a:ext cx="4045200" cy="56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880" b="1" i="1"/>
              <a:t>APPROACH</a:t>
            </a:r>
            <a:endParaRPr sz="2880" b="1" i="1"/>
          </a:p>
        </p:txBody>
      </p:sp>
      <p:pic>
        <p:nvPicPr>
          <p:cNvPr id="108" name="Google Shape;108;p16"/>
          <p:cNvPicPr preferRelativeResize="0"/>
          <p:nvPr/>
        </p:nvPicPr>
        <p:blipFill>
          <a:blip r:embed="rId3">
            <a:alphaModFix/>
          </a:blip>
          <a:stretch>
            <a:fillRect/>
          </a:stretch>
        </p:blipFill>
        <p:spPr>
          <a:xfrm>
            <a:off x="4939875" y="265838"/>
            <a:ext cx="3889000" cy="1685925"/>
          </a:xfrm>
          <a:prstGeom prst="rect">
            <a:avLst/>
          </a:prstGeom>
          <a:noFill/>
          <a:ln>
            <a:noFill/>
          </a:ln>
        </p:spPr>
      </p:pic>
      <p:sp>
        <p:nvSpPr>
          <p:cNvPr id="109" name="Google Shape;109;p16"/>
          <p:cNvSpPr txBox="1"/>
          <p:nvPr/>
        </p:nvSpPr>
        <p:spPr>
          <a:xfrm>
            <a:off x="321475" y="964400"/>
            <a:ext cx="40452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dirty="0">
                <a:latin typeface="Roboto"/>
                <a:ea typeface="Roboto"/>
                <a:cs typeface="Roboto"/>
                <a:sym typeface="Roboto"/>
              </a:rPr>
              <a:t>A query form </a:t>
            </a:r>
            <a:r>
              <a:rPr lang="en" b="1" dirty="0">
                <a:latin typeface="Roboto"/>
                <a:ea typeface="Roboto"/>
                <a:cs typeface="Roboto"/>
                <a:sym typeface="Roboto"/>
              </a:rPr>
              <a:t>F</a:t>
            </a:r>
            <a:r>
              <a:rPr lang="en" dirty="0">
                <a:latin typeface="Roboto"/>
                <a:ea typeface="Roboto"/>
                <a:cs typeface="Roboto"/>
                <a:sym typeface="Roboto"/>
              </a:rPr>
              <a:t> is defined as a tuple (</a:t>
            </a:r>
            <a:r>
              <a:rPr lang="en" b="1" dirty="0">
                <a:latin typeface="Roboto"/>
                <a:ea typeface="Roboto"/>
                <a:cs typeface="Roboto"/>
                <a:sym typeface="Roboto"/>
              </a:rPr>
              <a:t>A</a:t>
            </a:r>
            <a:r>
              <a:rPr lang="en" b="1" baseline="-25000" dirty="0">
                <a:latin typeface="Roboto"/>
                <a:ea typeface="Roboto"/>
                <a:cs typeface="Roboto"/>
                <a:sym typeface="Roboto"/>
              </a:rPr>
              <a:t>F</a:t>
            </a:r>
            <a:r>
              <a:rPr lang="en" baseline="-25000" dirty="0">
                <a:latin typeface="Roboto"/>
                <a:ea typeface="Roboto"/>
                <a:cs typeface="Roboto"/>
                <a:sym typeface="Roboto"/>
              </a:rPr>
              <a:t>,</a:t>
            </a:r>
            <a:r>
              <a:rPr lang="en" dirty="0">
                <a:latin typeface="Roboto"/>
                <a:ea typeface="Roboto"/>
                <a:cs typeface="Roboto"/>
                <a:sym typeface="Roboto"/>
              </a:rPr>
              <a:t> </a:t>
            </a:r>
            <a:r>
              <a:rPr lang="en" b="1" dirty="0">
                <a:latin typeface="Roboto"/>
                <a:ea typeface="Roboto"/>
                <a:cs typeface="Roboto"/>
                <a:sym typeface="Roboto"/>
              </a:rPr>
              <a:t>R</a:t>
            </a:r>
            <a:r>
              <a:rPr lang="en" b="1" baseline="-25000" dirty="0">
                <a:latin typeface="Roboto"/>
                <a:ea typeface="Roboto"/>
                <a:cs typeface="Roboto"/>
                <a:sym typeface="Roboto"/>
              </a:rPr>
              <a:t>F</a:t>
            </a:r>
            <a:r>
              <a:rPr lang="en" dirty="0">
                <a:latin typeface="Roboto"/>
                <a:ea typeface="Roboto"/>
                <a:cs typeface="Roboto"/>
                <a:sym typeface="Roboto"/>
              </a:rPr>
              <a:t>, </a:t>
            </a:r>
            <a:r>
              <a:rPr lang="en" b="1" dirty="0">
                <a:latin typeface="Roboto"/>
                <a:ea typeface="Roboto"/>
                <a:cs typeface="Roboto"/>
                <a:sym typeface="Roboto"/>
              </a:rPr>
              <a:t>σ</a:t>
            </a:r>
            <a:r>
              <a:rPr lang="en" b="1" baseline="-25000" dirty="0">
                <a:latin typeface="Roboto"/>
                <a:ea typeface="Roboto"/>
                <a:cs typeface="Roboto"/>
                <a:sym typeface="Roboto"/>
              </a:rPr>
              <a:t>F</a:t>
            </a:r>
            <a:r>
              <a:rPr lang="en" dirty="0">
                <a:latin typeface="Roboto"/>
                <a:ea typeface="Roboto"/>
                <a:cs typeface="Roboto"/>
                <a:sym typeface="Roboto"/>
              </a:rPr>
              <a:t>,  </a:t>
            </a:r>
            <a:r>
              <a:rPr lang="en" i="1" dirty="0">
                <a:latin typeface="Roboto"/>
                <a:ea typeface="Roboto"/>
                <a:cs typeface="Roboto"/>
                <a:sym typeface="Roboto"/>
              </a:rPr>
              <a:t>Natural Join </a:t>
            </a:r>
            <a:r>
              <a:rPr lang="en" dirty="0">
                <a:latin typeface="Roboto"/>
                <a:ea typeface="Roboto"/>
                <a:cs typeface="Roboto"/>
                <a:sym typeface="Roboto"/>
              </a:rPr>
              <a:t>(</a:t>
            </a:r>
            <a:r>
              <a:rPr lang="en" b="1" dirty="0">
                <a:latin typeface="Roboto"/>
                <a:ea typeface="Roboto"/>
                <a:cs typeface="Roboto"/>
                <a:sym typeface="Roboto"/>
              </a:rPr>
              <a:t>R</a:t>
            </a:r>
            <a:r>
              <a:rPr lang="en" b="1" baseline="-25000" dirty="0">
                <a:latin typeface="Roboto"/>
                <a:ea typeface="Roboto"/>
                <a:cs typeface="Roboto"/>
                <a:sym typeface="Roboto"/>
              </a:rPr>
              <a:t>F</a:t>
            </a:r>
            <a:r>
              <a:rPr lang="en" dirty="0">
                <a:latin typeface="Roboto"/>
                <a:ea typeface="Roboto"/>
                <a:cs typeface="Roboto"/>
                <a:sym typeface="Roboto"/>
              </a:rPr>
              <a:t>)), which represents a database query template as follows:</a:t>
            </a:r>
            <a:endParaRPr dirty="0">
              <a:latin typeface="Roboto"/>
              <a:ea typeface="Roboto"/>
              <a:cs typeface="Roboto"/>
              <a:sym typeface="Roboto"/>
            </a:endParaRPr>
          </a:p>
        </p:txBody>
      </p:sp>
      <p:pic>
        <p:nvPicPr>
          <p:cNvPr id="110" name="Google Shape;110;p16"/>
          <p:cNvPicPr preferRelativeResize="0"/>
          <p:nvPr/>
        </p:nvPicPr>
        <p:blipFill>
          <a:blip r:embed="rId4">
            <a:alphaModFix/>
          </a:blip>
          <a:stretch>
            <a:fillRect/>
          </a:stretch>
        </p:blipFill>
        <p:spPr>
          <a:xfrm>
            <a:off x="1108125" y="2035900"/>
            <a:ext cx="2240200" cy="469600"/>
          </a:xfrm>
          <a:prstGeom prst="rect">
            <a:avLst/>
          </a:prstGeom>
          <a:noFill/>
          <a:ln w="28575" cap="flat" cmpd="sng">
            <a:solidFill>
              <a:schemeClr val="dk1"/>
            </a:solidFill>
            <a:prstDash val="solid"/>
            <a:round/>
            <a:headEnd type="none" w="sm" len="sm"/>
            <a:tailEnd type="none" w="sm" len="sm"/>
          </a:ln>
        </p:spPr>
      </p:pic>
      <p:pic>
        <p:nvPicPr>
          <p:cNvPr id="111" name="Google Shape;111;p16"/>
          <p:cNvPicPr preferRelativeResize="0"/>
          <p:nvPr/>
        </p:nvPicPr>
        <p:blipFill rotWithShape="1">
          <a:blip r:embed="rId5">
            <a:alphaModFix/>
          </a:blip>
          <a:srcRect t="2152"/>
          <a:stretch/>
        </p:blipFill>
        <p:spPr>
          <a:xfrm>
            <a:off x="4939875" y="2143125"/>
            <a:ext cx="3889000" cy="2738625"/>
          </a:xfrm>
          <a:prstGeom prst="rect">
            <a:avLst/>
          </a:prstGeom>
          <a:noFill/>
          <a:ln>
            <a:noFill/>
          </a:ln>
        </p:spPr>
      </p:pic>
      <p:sp>
        <p:nvSpPr>
          <p:cNvPr id="112" name="Google Shape;112;p16"/>
          <p:cNvSpPr txBox="1"/>
          <p:nvPr/>
        </p:nvSpPr>
        <p:spPr>
          <a:xfrm>
            <a:off x="385775" y="2871800"/>
            <a:ext cx="3932700" cy="1908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dirty="0">
                <a:latin typeface="Roboto"/>
                <a:ea typeface="Roboto"/>
                <a:cs typeface="Roboto"/>
                <a:sym typeface="Roboto"/>
              </a:rPr>
              <a:t>The user enters the queries </a:t>
            </a:r>
            <a:r>
              <a:rPr lang="en" b="1" dirty="0">
                <a:latin typeface="Roboto"/>
                <a:ea typeface="Roboto"/>
                <a:cs typeface="Roboto"/>
                <a:sym typeface="Roboto"/>
              </a:rPr>
              <a:t>not in SQL format </a:t>
            </a:r>
            <a:r>
              <a:rPr lang="en" dirty="0">
                <a:latin typeface="Roboto"/>
                <a:ea typeface="Roboto"/>
                <a:cs typeface="Roboto"/>
                <a:sym typeface="Roboto"/>
              </a:rPr>
              <a:t>but as in </a:t>
            </a:r>
            <a:r>
              <a:rPr lang="en" b="1" dirty="0">
                <a:latin typeface="Roboto"/>
                <a:ea typeface="Roboto"/>
                <a:cs typeface="Roboto"/>
                <a:sym typeface="Roboto"/>
              </a:rPr>
              <a:t>general queries</a:t>
            </a:r>
            <a:r>
              <a:rPr lang="en" dirty="0">
                <a:latin typeface="Roboto"/>
                <a:ea typeface="Roboto"/>
                <a:cs typeface="Roboto"/>
                <a:sym typeface="Roboto"/>
              </a:rPr>
              <a:t>, all the queries that user enters is converted into the form shown above using </a:t>
            </a:r>
            <a:r>
              <a:rPr lang="en" b="1" dirty="0">
                <a:latin typeface="Roboto"/>
                <a:ea typeface="Roboto"/>
                <a:cs typeface="Roboto"/>
                <a:sym typeface="Roboto"/>
              </a:rPr>
              <a:t>splitting function</a:t>
            </a:r>
            <a:r>
              <a:rPr lang="en" dirty="0">
                <a:latin typeface="Roboto"/>
                <a:ea typeface="Roboto"/>
                <a:cs typeface="Roboto"/>
                <a:sym typeface="Roboto"/>
              </a:rPr>
              <a:t>, all the tables and columns required according to users query is joined using </a:t>
            </a:r>
            <a:r>
              <a:rPr lang="en" b="1" dirty="0">
                <a:latin typeface="Roboto"/>
                <a:ea typeface="Roboto"/>
                <a:cs typeface="Roboto"/>
                <a:sym typeface="Roboto"/>
              </a:rPr>
              <a:t>Natural join </a:t>
            </a:r>
            <a:r>
              <a:rPr lang="en" dirty="0">
                <a:latin typeface="Roboto"/>
                <a:ea typeface="Roboto"/>
                <a:cs typeface="Roboto"/>
                <a:sym typeface="Roboto"/>
              </a:rPr>
              <a:t>and the corresponding results are shown based on the best guess of what users want.</a:t>
            </a:r>
            <a:endParaRPr dirty="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321475" y="156300"/>
            <a:ext cx="4045200" cy="56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880" b="1" i="1"/>
              <a:t>Concepts from Paper</a:t>
            </a:r>
            <a:endParaRPr sz="2880" b="1" i="1"/>
          </a:p>
        </p:txBody>
      </p:sp>
      <p:sp>
        <p:nvSpPr>
          <p:cNvPr id="118" name="Google Shape;118;p17"/>
          <p:cNvSpPr txBox="1"/>
          <p:nvPr/>
        </p:nvSpPr>
        <p:spPr>
          <a:xfrm>
            <a:off x="321475" y="649750"/>
            <a:ext cx="4045200" cy="985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300">
                <a:latin typeface="Roboto"/>
                <a:ea typeface="Roboto"/>
                <a:cs typeface="Roboto"/>
                <a:sym typeface="Roboto"/>
              </a:rPr>
              <a:t>Query forms are designed to return the user’s desired result. There are 2 traditional measures to evaluate the quality of the query results, </a:t>
            </a:r>
            <a:r>
              <a:rPr lang="en" sz="1300" b="1" i="1">
                <a:latin typeface="Roboto"/>
                <a:ea typeface="Roboto"/>
                <a:cs typeface="Roboto"/>
                <a:sym typeface="Roboto"/>
              </a:rPr>
              <a:t>precision and recall</a:t>
            </a:r>
            <a:r>
              <a:rPr lang="en" sz="1300">
                <a:latin typeface="Roboto"/>
                <a:ea typeface="Roboto"/>
                <a:cs typeface="Roboto"/>
                <a:sym typeface="Roboto"/>
              </a:rPr>
              <a:t>. </a:t>
            </a:r>
            <a:endParaRPr sz="1300">
              <a:latin typeface="Roboto"/>
              <a:ea typeface="Roboto"/>
              <a:cs typeface="Roboto"/>
              <a:sym typeface="Roboto"/>
            </a:endParaRPr>
          </a:p>
        </p:txBody>
      </p:sp>
      <p:sp>
        <p:nvSpPr>
          <p:cNvPr id="119" name="Google Shape;119;p17"/>
          <p:cNvSpPr txBox="1"/>
          <p:nvPr/>
        </p:nvSpPr>
        <p:spPr>
          <a:xfrm>
            <a:off x="385775" y="2871800"/>
            <a:ext cx="39327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Roboto"/>
              <a:ea typeface="Roboto"/>
              <a:cs typeface="Roboto"/>
              <a:sym typeface="Roboto"/>
            </a:endParaRPr>
          </a:p>
        </p:txBody>
      </p:sp>
      <p:pic>
        <p:nvPicPr>
          <p:cNvPr id="120" name="Google Shape;120;p17"/>
          <p:cNvPicPr preferRelativeResize="0"/>
          <p:nvPr/>
        </p:nvPicPr>
        <p:blipFill>
          <a:blip r:embed="rId3">
            <a:alphaModFix/>
          </a:blip>
          <a:stretch>
            <a:fillRect/>
          </a:stretch>
        </p:blipFill>
        <p:spPr>
          <a:xfrm>
            <a:off x="870838" y="1733363"/>
            <a:ext cx="2811817" cy="1805738"/>
          </a:xfrm>
          <a:prstGeom prst="rect">
            <a:avLst/>
          </a:prstGeom>
          <a:noFill/>
          <a:ln w="19050" cap="flat" cmpd="sng">
            <a:solidFill>
              <a:schemeClr val="dk1"/>
            </a:solidFill>
            <a:prstDash val="solid"/>
            <a:round/>
            <a:headEnd type="none" w="sm" len="sm"/>
            <a:tailEnd type="none" w="sm" len="sm"/>
          </a:ln>
        </p:spPr>
      </p:pic>
      <p:sp>
        <p:nvSpPr>
          <p:cNvPr id="121" name="Google Shape;121;p17"/>
          <p:cNvSpPr txBox="1"/>
          <p:nvPr/>
        </p:nvSpPr>
        <p:spPr>
          <a:xfrm>
            <a:off x="385775" y="3799125"/>
            <a:ext cx="3932700" cy="11082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None/>
            </a:pPr>
            <a:r>
              <a:rPr lang="en" sz="1200">
                <a:latin typeface="Roboto"/>
                <a:ea typeface="Roboto"/>
                <a:cs typeface="Roboto"/>
                <a:sym typeface="Roboto"/>
              </a:rPr>
              <a:t>Expected precisions  the  expected  proportion  of  the  query  results  which  are interested by the current user. Expected recall is the expected proportion   of   user   interested   data   instances   which   are returned by the current query form. </a:t>
            </a:r>
            <a:endParaRPr sz="1200">
              <a:latin typeface="Roboto"/>
              <a:ea typeface="Roboto"/>
              <a:cs typeface="Roboto"/>
              <a:sym typeface="Roboto"/>
            </a:endParaRPr>
          </a:p>
        </p:txBody>
      </p:sp>
      <p:pic>
        <p:nvPicPr>
          <p:cNvPr id="122" name="Google Shape;122;p17"/>
          <p:cNvPicPr preferRelativeResize="0"/>
          <p:nvPr/>
        </p:nvPicPr>
        <p:blipFill>
          <a:blip r:embed="rId4">
            <a:alphaModFix/>
          </a:blip>
          <a:stretch>
            <a:fillRect/>
          </a:stretch>
        </p:blipFill>
        <p:spPr>
          <a:xfrm>
            <a:off x="5548275" y="2164612"/>
            <a:ext cx="2497175" cy="814300"/>
          </a:xfrm>
          <a:prstGeom prst="rect">
            <a:avLst/>
          </a:prstGeom>
          <a:noFill/>
          <a:ln>
            <a:noFill/>
          </a:ln>
        </p:spPr>
      </p:pic>
      <p:pic>
        <p:nvPicPr>
          <p:cNvPr id="123" name="Google Shape;123;p17"/>
          <p:cNvPicPr preferRelativeResize="0"/>
          <p:nvPr/>
        </p:nvPicPr>
        <p:blipFill>
          <a:blip r:embed="rId5">
            <a:alphaModFix/>
          </a:blip>
          <a:stretch>
            <a:fillRect/>
          </a:stretch>
        </p:blipFill>
        <p:spPr>
          <a:xfrm>
            <a:off x="5421325" y="156601"/>
            <a:ext cx="2751075" cy="1876900"/>
          </a:xfrm>
          <a:prstGeom prst="rect">
            <a:avLst/>
          </a:prstGeom>
          <a:noFill/>
          <a:ln>
            <a:noFill/>
          </a:ln>
        </p:spPr>
      </p:pic>
      <p:sp>
        <p:nvSpPr>
          <p:cNvPr id="124" name="Google Shape;124;p17"/>
          <p:cNvSpPr txBox="1"/>
          <p:nvPr/>
        </p:nvSpPr>
        <p:spPr>
          <a:xfrm>
            <a:off x="5009700" y="3205175"/>
            <a:ext cx="3743700" cy="1785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300">
                <a:solidFill>
                  <a:srgbClr val="FFFFFF"/>
                </a:solidFill>
                <a:latin typeface="Roboto"/>
                <a:ea typeface="Roboto"/>
                <a:cs typeface="Roboto"/>
                <a:sym typeface="Roboto"/>
              </a:rPr>
              <a:t>FScore E(Fi+1) is the estimated goodness of the next query form Fi+1.  Since  we  aim  to  maximize  the  goodness  of the  next  query  form,  the  form  components  are  ranked  in descending  order  of FScore E(Fi+1).  In  the  next  section,  we will discuss how to compute the FScore E(Fi+1) for a specific form component.</a:t>
            </a:r>
            <a:endParaRPr sz="13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321475" y="88525"/>
            <a:ext cx="4045200" cy="56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880" b="1" i="1"/>
              <a:t>IMPLEMENTATION</a:t>
            </a:r>
            <a:endParaRPr sz="2880" b="1" i="1"/>
          </a:p>
        </p:txBody>
      </p:sp>
      <p:sp>
        <p:nvSpPr>
          <p:cNvPr id="130" name="Google Shape;130;p18"/>
          <p:cNvSpPr txBox="1"/>
          <p:nvPr/>
        </p:nvSpPr>
        <p:spPr>
          <a:xfrm>
            <a:off x="321475" y="964400"/>
            <a:ext cx="40452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Roboto"/>
              <a:ea typeface="Roboto"/>
              <a:cs typeface="Roboto"/>
              <a:sym typeface="Roboto"/>
            </a:endParaRPr>
          </a:p>
        </p:txBody>
      </p:sp>
      <p:pic>
        <p:nvPicPr>
          <p:cNvPr id="131" name="Google Shape;131;p18"/>
          <p:cNvPicPr preferRelativeResize="0"/>
          <p:nvPr/>
        </p:nvPicPr>
        <p:blipFill>
          <a:blip r:embed="rId3">
            <a:alphaModFix/>
          </a:blip>
          <a:stretch>
            <a:fillRect/>
          </a:stretch>
        </p:blipFill>
        <p:spPr>
          <a:xfrm>
            <a:off x="575150" y="656425"/>
            <a:ext cx="3839700" cy="2350850"/>
          </a:xfrm>
          <a:prstGeom prst="rect">
            <a:avLst/>
          </a:prstGeom>
          <a:noFill/>
          <a:ln>
            <a:noFill/>
          </a:ln>
        </p:spPr>
      </p:pic>
      <p:sp>
        <p:nvSpPr>
          <p:cNvPr id="132" name="Google Shape;132;p18"/>
          <p:cNvSpPr txBox="1"/>
          <p:nvPr/>
        </p:nvSpPr>
        <p:spPr>
          <a:xfrm>
            <a:off x="0" y="3007275"/>
            <a:ext cx="4487700" cy="2013300"/>
          </a:xfrm>
          <a:prstGeom prst="rect">
            <a:avLst/>
          </a:prstGeom>
          <a:noFill/>
          <a:ln>
            <a:noFill/>
          </a:ln>
        </p:spPr>
        <p:txBody>
          <a:bodyPr spcFirstLastPara="1" wrap="square" lIns="91425" tIns="91425" rIns="91425" bIns="91425" anchor="t" anchorCtr="0">
            <a:spAutoFit/>
          </a:bodyPr>
          <a:lstStyle/>
          <a:p>
            <a:pPr marL="457200" lvl="0" indent="-298450" algn="just" rtl="0">
              <a:spcBef>
                <a:spcPts val="0"/>
              </a:spcBef>
              <a:spcAft>
                <a:spcPts val="0"/>
              </a:spcAft>
              <a:buSzPts val="1100"/>
              <a:buFont typeface="Roboto"/>
              <a:buAutoNum type="arabicPeriod"/>
            </a:pPr>
            <a:r>
              <a:rPr lang="en" sz="1100" dirty="0">
                <a:latin typeface="Roboto"/>
                <a:ea typeface="Roboto"/>
                <a:cs typeface="Roboto"/>
                <a:sym typeface="Roboto"/>
              </a:rPr>
              <a:t>First step is to setup a method from user to enter query forms in English language and parsing that to our server. </a:t>
            </a:r>
            <a:endParaRPr sz="1100" dirty="0">
              <a:latin typeface="Roboto"/>
              <a:ea typeface="Roboto"/>
              <a:cs typeface="Roboto"/>
              <a:sym typeface="Roboto"/>
            </a:endParaRPr>
          </a:p>
          <a:p>
            <a:pPr marL="685800" lvl="0" indent="-228600" algn="just" rtl="0">
              <a:lnSpc>
                <a:spcPct val="40000"/>
              </a:lnSpc>
              <a:spcBef>
                <a:spcPts val="0"/>
              </a:spcBef>
              <a:spcAft>
                <a:spcPts val="0"/>
              </a:spcAft>
              <a:buFont typeface="+mj-lt"/>
              <a:buAutoNum type="arabicPeriod"/>
            </a:pPr>
            <a:endParaRPr sz="1100" dirty="0">
              <a:latin typeface="Roboto"/>
              <a:ea typeface="Roboto"/>
              <a:cs typeface="Roboto"/>
              <a:sym typeface="Roboto"/>
            </a:endParaRPr>
          </a:p>
          <a:p>
            <a:pPr marL="457200" lvl="0" indent="-298450" algn="just" rtl="0">
              <a:spcBef>
                <a:spcPts val="0"/>
              </a:spcBef>
              <a:spcAft>
                <a:spcPts val="0"/>
              </a:spcAft>
              <a:buSzPts val="1100"/>
              <a:buFont typeface="Roboto"/>
              <a:buAutoNum type="arabicPeriod"/>
            </a:pPr>
            <a:r>
              <a:rPr lang="en" sz="1100" dirty="0">
                <a:latin typeface="Roboto"/>
                <a:ea typeface="Roboto"/>
                <a:cs typeface="Roboto"/>
                <a:sym typeface="Roboto"/>
              </a:rPr>
              <a:t>We hosted this projects’s database on the phpMyAdmin Apache server, then we have created Node.js localhost server which acts as the user side.</a:t>
            </a:r>
            <a:endParaRPr sz="1100" dirty="0">
              <a:latin typeface="Roboto"/>
              <a:ea typeface="Roboto"/>
              <a:cs typeface="Roboto"/>
              <a:sym typeface="Roboto"/>
            </a:endParaRPr>
          </a:p>
          <a:p>
            <a:pPr marL="685800" lvl="0" indent="-228600" algn="just" rtl="0">
              <a:lnSpc>
                <a:spcPct val="40000"/>
              </a:lnSpc>
              <a:spcBef>
                <a:spcPts val="0"/>
              </a:spcBef>
              <a:spcAft>
                <a:spcPts val="0"/>
              </a:spcAft>
              <a:buFont typeface="+mj-lt"/>
              <a:buAutoNum type="arabicPeriod"/>
            </a:pPr>
            <a:endParaRPr sz="1100" dirty="0">
              <a:latin typeface="Roboto"/>
              <a:ea typeface="Roboto"/>
              <a:cs typeface="Roboto"/>
              <a:sym typeface="Roboto"/>
            </a:endParaRPr>
          </a:p>
          <a:p>
            <a:pPr marL="457200" lvl="0" indent="-298450" algn="just" rtl="0">
              <a:spcBef>
                <a:spcPts val="0"/>
              </a:spcBef>
              <a:spcAft>
                <a:spcPts val="0"/>
              </a:spcAft>
              <a:buSzPts val="1100"/>
              <a:buFont typeface="Roboto"/>
              <a:buAutoNum type="arabicPeriod"/>
            </a:pPr>
            <a:r>
              <a:rPr lang="en" sz="1100" dirty="0">
                <a:latin typeface="Roboto"/>
                <a:ea typeface="Roboto"/>
                <a:cs typeface="Roboto"/>
                <a:sym typeface="Roboto"/>
              </a:rPr>
              <a:t>All the SQL queries are handled using NPM package named mySQL, using the package we have connected the phpMyAdmin server to the client side and then we can execute queries from client side which gets transferred to backend server and are then executed. </a:t>
            </a:r>
            <a:endParaRPr sz="1100" dirty="0">
              <a:latin typeface="Roboto"/>
              <a:ea typeface="Roboto"/>
              <a:cs typeface="Roboto"/>
              <a:sym typeface="Roboto"/>
            </a:endParaRPr>
          </a:p>
        </p:txBody>
      </p:sp>
      <p:pic>
        <p:nvPicPr>
          <p:cNvPr id="133" name="Google Shape;133;p18"/>
          <p:cNvPicPr preferRelativeResize="0"/>
          <p:nvPr/>
        </p:nvPicPr>
        <p:blipFill rotWithShape="1">
          <a:blip r:embed="rId4">
            <a:alphaModFix/>
          </a:blip>
          <a:srcRect t="3901"/>
          <a:stretch/>
        </p:blipFill>
        <p:spPr>
          <a:xfrm>
            <a:off x="4908513" y="2513700"/>
            <a:ext cx="3912476" cy="2424700"/>
          </a:xfrm>
          <a:prstGeom prst="rect">
            <a:avLst/>
          </a:prstGeom>
          <a:noFill/>
          <a:ln>
            <a:noFill/>
          </a:ln>
        </p:spPr>
      </p:pic>
      <p:sp>
        <p:nvSpPr>
          <p:cNvPr id="134" name="Google Shape;134;p18"/>
          <p:cNvSpPr txBox="1"/>
          <p:nvPr/>
        </p:nvSpPr>
        <p:spPr>
          <a:xfrm>
            <a:off x="4760250" y="255500"/>
            <a:ext cx="4209000" cy="2031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000">
                <a:solidFill>
                  <a:schemeClr val="lt1"/>
                </a:solidFill>
                <a:latin typeface="Roboto"/>
                <a:ea typeface="Roboto"/>
                <a:cs typeface="Roboto"/>
                <a:sym typeface="Roboto"/>
              </a:rPr>
              <a:t>The implementation includes the </a:t>
            </a:r>
            <a:r>
              <a:rPr lang="en" sz="1000" b="1" i="1">
                <a:solidFill>
                  <a:srgbClr val="FF00FF"/>
                </a:solidFill>
                <a:latin typeface="Roboto"/>
                <a:ea typeface="Roboto"/>
                <a:cs typeface="Roboto"/>
                <a:sym typeface="Roboto"/>
              </a:rPr>
              <a:t>User filling</a:t>
            </a:r>
            <a:r>
              <a:rPr lang="en" sz="1000" b="1">
                <a:solidFill>
                  <a:srgbClr val="FF00FF"/>
                </a:solidFill>
                <a:latin typeface="Roboto"/>
                <a:ea typeface="Roboto"/>
                <a:cs typeface="Roboto"/>
                <a:sym typeface="Roboto"/>
              </a:rPr>
              <a:t> </a:t>
            </a:r>
            <a:r>
              <a:rPr lang="en" sz="1000">
                <a:solidFill>
                  <a:schemeClr val="lt1"/>
                </a:solidFill>
                <a:latin typeface="Roboto"/>
                <a:ea typeface="Roboto"/>
                <a:cs typeface="Roboto"/>
                <a:sym typeface="Roboto"/>
              </a:rPr>
              <a:t>in the query, then the query is parsed and the statement is divided into simpler words each containing some information about different columns from different tables, we created a function named </a:t>
            </a:r>
            <a:r>
              <a:rPr lang="en" sz="1000" b="1">
                <a:solidFill>
                  <a:srgbClr val="FF00FF"/>
                </a:solidFill>
                <a:latin typeface="Roboto"/>
                <a:ea typeface="Roboto"/>
                <a:cs typeface="Roboto"/>
                <a:sym typeface="Roboto"/>
              </a:rPr>
              <a:t>queryBuilder()</a:t>
            </a:r>
            <a:r>
              <a:rPr lang="en" sz="1000" b="1">
                <a:solidFill>
                  <a:schemeClr val="lt1"/>
                </a:solidFill>
                <a:latin typeface="Roboto"/>
                <a:ea typeface="Roboto"/>
                <a:cs typeface="Roboto"/>
                <a:sym typeface="Roboto"/>
              </a:rPr>
              <a:t> </a:t>
            </a:r>
            <a:r>
              <a:rPr lang="en" sz="1000">
                <a:solidFill>
                  <a:schemeClr val="lt1"/>
                </a:solidFill>
                <a:latin typeface="Roboto"/>
                <a:ea typeface="Roboto"/>
                <a:cs typeface="Roboto"/>
                <a:sym typeface="Roboto"/>
              </a:rPr>
              <a:t>which recombines these words in such a way that it creates a valid SQL query from the generalized English query written by non SQL user.</a:t>
            </a:r>
            <a:endParaRPr sz="1000">
              <a:solidFill>
                <a:schemeClr val="lt1"/>
              </a:solidFill>
              <a:latin typeface="Roboto"/>
              <a:ea typeface="Roboto"/>
              <a:cs typeface="Roboto"/>
              <a:sym typeface="Roboto"/>
            </a:endParaRPr>
          </a:p>
          <a:p>
            <a:pPr marL="0" lvl="0" indent="0" algn="just" rtl="0">
              <a:spcBef>
                <a:spcPts val="0"/>
              </a:spcBef>
              <a:spcAft>
                <a:spcPts val="0"/>
              </a:spcAft>
              <a:buNone/>
            </a:pPr>
            <a:endParaRPr sz="1000">
              <a:solidFill>
                <a:schemeClr val="lt1"/>
              </a:solidFill>
              <a:latin typeface="Roboto"/>
              <a:ea typeface="Roboto"/>
              <a:cs typeface="Roboto"/>
              <a:sym typeface="Roboto"/>
            </a:endParaRPr>
          </a:p>
          <a:p>
            <a:pPr marL="0" lvl="0" indent="0" algn="just" rtl="0">
              <a:spcBef>
                <a:spcPts val="0"/>
              </a:spcBef>
              <a:spcAft>
                <a:spcPts val="0"/>
              </a:spcAft>
              <a:buNone/>
            </a:pPr>
            <a:r>
              <a:rPr lang="en" sz="1000">
                <a:solidFill>
                  <a:schemeClr val="lt1"/>
                </a:solidFill>
                <a:latin typeface="Roboto"/>
                <a:ea typeface="Roboto"/>
                <a:cs typeface="Roboto"/>
                <a:sym typeface="Roboto"/>
              </a:rPr>
              <a:t>After the display of the query User has an option to go with the query or re-select queries generated iteratively by the underlying</a:t>
            </a:r>
            <a:r>
              <a:rPr lang="en" sz="1000" b="1">
                <a:solidFill>
                  <a:srgbClr val="FF00FF"/>
                </a:solidFill>
                <a:latin typeface="Roboto"/>
                <a:ea typeface="Roboto"/>
                <a:cs typeface="Roboto"/>
                <a:sym typeface="Roboto"/>
              </a:rPr>
              <a:t> Feed-Forward Neural Network</a:t>
            </a:r>
            <a:r>
              <a:rPr lang="en" sz="1000">
                <a:solidFill>
                  <a:schemeClr val="lt1"/>
                </a:solidFill>
                <a:latin typeface="Roboto"/>
                <a:ea typeface="Roboto"/>
                <a:cs typeface="Roboto"/>
                <a:sym typeface="Roboto"/>
              </a:rPr>
              <a:t>, whenever a query that interests user is generated the User selects the query and the Web App understands what queries need to be generated when fed with specific keywords.</a:t>
            </a:r>
            <a:endParaRPr sz="1000">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267125" y="-78525"/>
            <a:ext cx="4045200" cy="56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280" b="1" i="1"/>
              <a:t>Programming Web App</a:t>
            </a:r>
            <a:endParaRPr sz="2280" b="1" i="1"/>
          </a:p>
        </p:txBody>
      </p:sp>
      <p:sp>
        <p:nvSpPr>
          <p:cNvPr id="140" name="Google Shape;140;p19"/>
          <p:cNvSpPr txBox="1"/>
          <p:nvPr/>
        </p:nvSpPr>
        <p:spPr>
          <a:xfrm>
            <a:off x="321475" y="964400"/>
            <a:ext cx="40452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Roboto"/>
              <a:ea typeface="Roboto"/>
              <a:cs typeface="Roboto"/>
              <a:sym typeface="Roboto"/>
            </a:endParaRPr>
          </a:p>
        </p:txBody>
      </p:sp>
      <p:sp>
        <p:nvSpPr>
          <p:cNvPr id="141" name="Google Shape;141;p19"/>
          <p:cNvSpPr txBox="1"/>
          <p:nvPr/>
        </p:nvSpPr>
        <p:spPr>
          <a:xfrm>
            <a:off x="89875" y="3836425"/>
            <a:ext cx="4365000" cy="1323600"/>
          </a:xfrm>
          <a:prstGeom prst="rect">
            <a:avLst/>
          </a:prstGeom>
          <a:noFill/>
          <a:ln>
            <a:noFill/>
          </a:ln>
        </p:spPr>
        <p:txBody>
          <a:bodyPr spcFirstLastPara="1" wrap="square" lIns="91425" tIns="91425" rIns="91425" bIns="91425" anchor="t" anchorCtr="0">
            <a:spAutoFit/>
          </a:bodyPr>
          <a:lstStyle/>
          <a:p>
            <a:pPr marL="457200" lvl="0" indent="-292100" algn="just" rtl="0">
              <a:spcBef>
                <a:spcPts val="0"/>
              </a:spcBef>
              <a:spcAft>
                <a:spcPts val="0"/>
              </a:spcAft>
              <a:buSzPts val="1000"/>
              <a:buFont typeface="Roboto"/>
              <a:buChar char="➔"/>
            </a:pPr>
            <a:r>
              <a:rPr lang="en" sz="1000">
                <a:latin typeface="Roboto"/>
                <a:ea typeface="Roboto"/>
                <a:cs typeface="Roboto"/>
                <a:sym typeface="Roboto"/>
              </a:rPr>
              <a:t>This is the query form generated on the client side, the user enter query in general English language and can access database from here. The client side is hosted on the localhost:3000 port.</a:t>
            </a:r>
            <a:endParaRPr sz="1000">
              <a:latin typeface="Roboto"/>
              <a:ea typeface="Roboto"/>
              <a:cs typeface="Roboto"/>
              <a:sym typeface="Roboto"/>
            </a:endParaRPr>
          </a:p>
          <a:p>
            <a:pPr marL="457200" lvl="0" indent="0" algn="just" rtl="0">
              <a:lnSpc>
                <a:spcPct val="40000"/>
              </a:lnSpc>
              <a:spcBef>
                <a:spcPts val="0"/>
              </a:spcBef>
              <a:spcAft>
                <a:spcPts val="0"/>
              </a:spcAft>
              <a:buNone/>
            </a:pPr>
            <a:endParaRPr sz="1000">
              <a:latin typeface="Roboto"/>
              <a:ea typeface="Roboto"/>
              <a:cs typeface="Roboto"/>
              <a:sym typeface="Roboto"/>
            </a:endParaRPr>
          </a:p>
          <a:p>
            <a:pPr marL="457200" lvl="0" indent="-292100" algn="just" rtl="0">
              <a:spcBef>
                <a:spcPts val="0"/>
              </a:spcBef>
              <a:spcAft>
                <a:spcPts val="0"/>
              </a:spcAft>
              <a:buSzPts val="1000"/>
              <a:buFont typeface="Roboto"/>
              <a:buChar char="➔"/>
            </a:pPr>
            <a:r>
              <a:rPr lang="en" sz="1000">
                <a:latin typeface="Roboto"/>
                <a:ea typeface="Roboto"/>
                <a:cs typeface="Roboto"/>
                <a:sym typeface="Roboto"/>
              </a:rPr>
              <a:t>If the user wants to enter SQL queries or semi SQL queries then the Web App will detect what is expected from the query and will create the corresponding SQL query using Natural Join Operation on multiple tables.</a:t>
            </a:r>
            <a:endParaRPr sz="1000">
              <a:latin typeface="Roboto"/>
              <a:ea typeface="Roboto"/>
              <a:cs typeface="Roboto"/>
              <a:sym typeface="Roboto"/>
            </a:endParaRPr>
          </a:p>
        </p:txBody>
      </p:sp>
      <p:sp>
        <p:nvSpPr>
          <p:cNvPr id="142" name="Google Shape;142;p19"/>
          <p:cNvSpPr txBox="1"/>
          <p:nvPr/>
        </p:nvSpPr>
        <p:spPr>
          <a:xfrm>
            <a:off x="4633850" y="225650"/>
            <a:ext cx="4209000" cy="1877700"/>
          </a:xfrm>
          <a:prstGeom prst="rect">
            <a:avLst/>
          </a:prstGeom>
          <a:noFill/>
          <a:ln>
            <a:noFill/>
          </a:ln>
        </p:spPr>
        <p:txBody>
          <a:bodyPr spcFirstLastPara="1" wrap="square" lIns="91425" tIns="91425" rIns="91425" bIns="91425" anchor="t" anchorCtr="0">
            <a:spAutoFit/>
          </a:bodyPr>
          <a:lstStyle/>
          <a:p>
            <a:pPr marL="457200" lvl="0" indent="-292100" algn="just" rtl="0">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Since we have used </a:t>
            </a:r>
            <a:r>
              <a:rPr lang="en" sz="1000" b="1">
                <a:solidFill>
                  <a:srgbClr val="FF00FF"/>
                </a:solidFill>
                <a:latin typeface="Roboto"/>
                <a:ea typeface="Roboto"/>
                <a:cs typeface="Roboto"/>
                <a:sym typeface="Roboto"/>
              </a:rPr>
              <a:t>Express.js</a:t>
            </a:r>
            <a:r>
              <a:rPr lang="en" sz="1000" b="1">
                <a:solidFill>
                  <a:schemeClr val="lt1"/>
                </a:solidFill>
                <a:latin typeface="Roboto"/>
                <a:ea typeface="Roboto"/>
                <a:cs typeface="Roboto"/>
                <a:sym typeface="Roboto"/>
              </a:rPr>
              <a:t> </a:t>
            </a:r>
            <a:r>
              <a:rPr lang="en" sz="1000">
                <a:solidFill>
                  <a:schemeClr val="lt1"/>
                </a:solidFill>
                <a:latin typeface="Roboto"/>
                <a:ea typeface="Roboto"/>
                <a:cs typeface="Roboto"/>
                <a:sym typeface="Roboto"/>
              </a:rPr>
              <a:t>so we called the function </a:t>
            </a:r>
            <a:r>
              <a:rPr lang="en" sz="1000" b="1">
                <a:solidFill>
                  <a:srgbClr val="FF00FF"/>
                </a:solidFill>
                <a:latin typeface="Roboto"/>
                <a:ea typeface="Roboto"/>
                <a:cs typeface="Roboto"/>
                <a:sym typeface="Roboto"/>
              </a:rPr>
              <a:t>require()</a:t>
            </a:r>
            <a:r>
              <a:rPr lang="en" sz="1000">
                <a:solidFill>
                  <a:schemeClr val="lt1"/>
                </a:solidFill>
                <a:latin typeface="Roboto"/>
                <a:ea typeface="Roboto"/>
                <a:cs typeface="Roboto"/>
                <a:sym typeface="Roboto"/>
              </a:rPr>
              <a:t> to import packages, we called SQL package from here and create and instance of it.</a:t>
            </a:r>
            <a:endParaRPr sz="1000">
              <a:solidFill>
                <a:schemeClr val="lt1"/>
              </a:solidFill>
              <a:latin typeface="Roboto"/>
              <a:ea typeface="Roboto"/>
              <a:cs typeface="Roboto"/>
              <a:sym typeface="Roboto"/>
            </a:endParaRPr>
          </a:p>
          <a:p>
            <a:pPr marL="457200" lvl="0" indent="0" algn="just" rtl="0">
              <a:spcBef>
                <a:spcPts val="0"/>
              </a:spcBef>
              <a:spcAft>
                <a:spcPts val="0"/>
              </a:spcAft>
              <a:buNone/>
            </a:pPr>
            <a:endParaRPr sz="1000">
              <a:solidFill>
                <a:schemeClr val="lt1"/>
              </a:solidFill>
              <a:latin typeface="Roboto"/>
              <a:ea typeface="Roboto"/>
              <a:cs typeface="Roboto"/>
              <a:sym typeface="Roboto"/>
            </a:endParaRPr>
          </a:p>
          <a:p>
            <a:pPr marL="457200" lvl="0" indent="-292100" algn="just" rtl="0">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Using </a:t>
            </a:r>
            <a:r>
              <a:rPr lang="en" sz="1000" b="1">
                <a:solidFill>
                  <a:srgbClr val="FF00FF"/>
                </a:solidFill>
                <a:latin typeface="Roboto"/>
                <a:ea typeface="Roboto"/>
                <a:cs typeface="Roboto"/>
                <a:sym typeface="Roboto"/>
              </a:rPr>
              <a:t>createConnection()</a:t>
            </a:r>
            <a:r>
              <a:rPr lang="en" sz="1000">
                <a:solidFill>
                  <a:schemeClr val="lt1"/>
                </a:solidFill>
                <a:latin typeface="Roboto"/>
                <a:ea typeface="Roboto"/>
                <a:cs typeface="Roboto"/>
                <a:sym typeface="Roboto"/>
              </a:rPr>
              <a:t> function we connected the Express and Node Server to the phpMyAdmin Apache Server where our database is hosted.</a:t>
            </a:r>
            <a:endParaRPr sz="1000">
              <a:solidFill>
                <a:schemeClr val="lt1"/>
              </a:solidFill>
              <a:latin typeface="Roboto"/>
              <a:ea typeface="Roboto"/>
              <a:cs typeface="Roboto"/>
              <a:sym typeface="Roboto"/>
            </a:endParaRPr>
          </a:p>
          <a:p>
            <a:pPr marL="457200" lvl="0" indent="0" algn="just" rtl="0">
              <a:spcBef>
                <a:spcPts val="0"/>
              </a:spcBef>
              <a:spcAft>
                <a:spcPts val="0"/>
              </a:spcAft>
              <a:buNone/>
            </a:pPr>
            <a:endParaRPr sz="1000">
              <a:solidFill>
                <a:schemeClr val="lt1"/>
              </a:solidFill>
              <a:latin typeface="Roboto"/>
              <a:ea typeface="Roboto"/>
              <a:cs typeface="Roboto"/>
              <a:sym typeface="Roboto"/>
            </a:endParaRPr>
          </a:p>
          <a:p>
            <a:pPr marL="457200" lvl="0" indent="-292100" algn="just" rtl="0">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Using </a:t>
            </a:r>
            <a:r>
              <a:rPr lang="en" sz="1000" b="1">
                <a:solidFill>
                  <a:srgbClr val="FF00FF"/>
                </a:solidFill>
                <a:latin typeface="Roboto"/>
                <a:ea typeface="Roboto"/>
                <a:cs typeface="Roboto"/>
                <a:sym typeface="Roboto"/>
              </a:rPr>
              <a:t>stringQuery.split()</a:t>
            </a:r>
            <a:r>
              <a:rPr lang="en" sz="1000">
                <a:solidFill>
                  <a:schemeClr val="lt1"/>
                </a:solidFill>
                <a:latin typeface="Roboto"/>
                <a:ea typeface="Roboto"/>
                <a:cs typeface="Roboto"/>
                <a:sym typeface="Roboto"/>
              </a:rPr>
              <a:t> function we divided the query into individual components and then reconstruct the SQL query corresponding to it using </a:t>
            </a:r>
            <a:r>
              <a:rPr lang="en" sz="1000" b="1">
                <a:solidFill>
                  <a:srgbClr val="FF00FF"/>
                </a:solidFill>
                <a:latin typeface="Roboto"/>
                <a:ea typeface="Roboto"/>
                <a:cs typeface="Roboto"/>
                <a:sym typeface="Roboto"/>
              </a:rPr>
              <a:t>queryBuilder()</a:t>
            </a:r>
            <a:r>
              <a:rPr lang="en" sz="1000">
                <a:solidFill>
                  <a:schemeClr val="lt1"/>
                </a:solidFill>
                <a:latin typeface="Roboto"/>
                <a:ea typeface="Roboto"/>
                <a:cs typeface="Roboto"/>
                <a:sym typeface="Roboto"/>
              </a:rPr>
              <a:t> function. </a:t>
            </a:r>
            <a:endParaRPr sz="1000">
              <a:solidFill>
                <a:schemeClr val="lt1"/>
              </a:solidFill>
              <a:latin typeface="Roboto"/>
              <a:ea typeface="Roboto"/>
              <a:cs typeface="Roboto"/>
              <a:sym typeface="Roboto"/>
            </a:endParaRPr>
          </a:p>
        </p:txBody>
      </p:sp>
      <p:pic>
        <p:nvPicPr>
          <p:cNvPr id="143" name="Google Shape;143;p19"/>
          <p:cNvPicPr preferRelativeResize="0"/>
          <p:nvPr/>
        </p:nvPicPr>
        <p:blipFill>
          <a:blip r:embed="rId3">
            <a:alphaModFix/>
          </a:blip>
          <a:stretch>
            <a:fillRect/>
          </a:stretch>
        </p:blipFill>
        <p:spPr>
          <a:xfrm>
            <a:off x="415325" y="489375"/>
            <a:ext cx="3951350" cy="3374351"/>
          </a:xfrm>
          <a:prstGeom prst="rect">
            <a:avLst/>
          </a:prstGeom>
          <a:noFill/>
          <a:ln>
            <a:noFill/>
          </a:ln>
        </p:spPr>
      </p:pic>
      <p:pic>
        <p:nvPicPr>
          <p:cNvPr id="144" name="Google Shape;144;p19"/>
          <p:cNvPicPr preferRelativeResize="0"/>
          <p:nvPr/>
        </p:nvPicPr>
        <p:blipFill>
          <a:blip r:embed="rId4">
            <a:alphaModFix/>
          </a:blip>
          <a:stretch>
            <a:fillRect/>
          </a:stretch>
        </p:blipFill>
        <p:spPr>
          <a:xfrm>
            <a:off x="4633850" y="2450725"/>
            <a:ext cx="4461801" cy="23925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a:spLocks noGrp="1"/>
          </p:cNvSpPr>
          <p:nvPr>
            <p:ph type="title"/>
          </p:nvPr>
        </p:nvSpPr>
        <p:spPr>
          <a:xfrm>
            <a:off x="267125" y="-78525"/>
            <a:ext cx="4045200" cy="56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1800" b="1" i="1"/>
              <a:t>Building the query using Natural Join</a:t>
            </a:r>
            <a:endParaRPr sz="1800" b="1" i="1"/>
          </a:p>
        </p:txBody>
      </p:sp>
      <p:sp>
        <p:nvSpPr>
          <p:cNvPr id="150" name="Google Shape;150;p20"/>
          <p:cNvSpPr txBox="1"/>
          <p:nvPr/>
        </p:nvSpPr>
        <p:spPr>
          <a:xfrm>
            <a:off x="321475" y="964400"/>
            <a:ext cx="40452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Roboto"/>
              <a:ea typeface="Roboto"/>
              <a:cs typeface="Roboto"/>
              <a:sym typeface="Roboto"/>
            </a:endParaRPr>
          </a:p>
        </p:txBody>
      </p:sp>
      <p:sp>
        <p:nvSpPr>
          <p:cNvPr id="151" name="Google Shape;151;p20"/>
          <p:cNvSpPr txBox="1"/>
          <p:nvPr/>
        </p:nvSpPr>
        <p:spPr>
          <a:xfrm>
            <a:off x="4742800" y="55475"/>
            <a:ext cx="4209000" cy="2385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100" b="1">
                <a:solidFill>
                  <a:srgbClr val="00FFFF"/>
                </a:solidFill>
                <a:latin typeface="Roboto"/>
                <a:ea typeface="Roboto"/>
                <a:cs typeface="Roboto"/>
                <a:sym typeface="Roboto"/>
              </a:rPr>
              <a:t>How we interpret queries ?</a:t>
            </a:r>
            <a:endParaRPr sz="1100" b="1">
              <a:solidFill>
                <a:srgbClr val="00FFFF"/>
              </a:solidFill>
              <a:latin typeface="Roboto"/>
              <a:ea typeface="Roboto"/>
              <a:cs typeface="Roboto"/>
              <a:sym typeface="Roboto"/>
            </a:endParaRPr>
          </a:p>
          <a:p>
            <a:pPr marL="0" lvl="0" indent="0" algn="just" rtl="0">
              <a:lnSpc>
                <a:spcPct val="40000"/>
              </a:lnSpc>
              <a:spcBef>
                <a:spcPts val="0"/>
              </a:spcBef>
              <a:spcAft>
                <a:spcPts val="0"/>
              </a:spcAft>
              <a:buNone/>
            </a:pPr>
            <a:endParaRPr sz="1000">
              <a:solidFill>
                <a:schemeClr val="lt1"/>
              </a:solidFill>
              <a:latin typeface="Roboto"/>
              <a:ea typeface="Roboto"/>
              <a:cs typeface="Roboto"/>
              <a:sym typeface="Roboto"/>
            </a:endParaRPr>
          </a:p>
          <a:p>
            <a:pPr marL="0" lvl="0" indent="0" algn="just" rtl="0">
              <a:spcBef>
                <a:spcPts val="0"/>
              </a:spcBef>
              <a:spcAft>
                <a:spcPts val="0"/>
              </a:spcAft>
              <a:buNone/>
            </a:pPr>
            <a:r>
              <a:rPr lang="en" sz="1000">
                <a:solidFill>
                  <a:schemeClr val="lt1"/>
                </a:solidFill>
                <a:latin typeface="Roboto"/>
                <a:ea typeface="Roboto"/>
                <a:cs typeface="Roboto"/>
                <a:sym typeface="Roboto"/>
              </a:rPr>
              <a:t>To get the non SQL queries into SQL queries, we used the technique of One-Hot Encoding, in which we first constructed a list of all possible keywords of interests that user can enter like products, prices, due Payments etc and added them in a dictionary.</a:t>
            </a:r>
            <a:endParaRPr sz="1000">
              <a:solidFill>
                <a:schemeClr val="lt1"/>
              </a:solidFill>
              <a:latin typeface="Roboto"/>
              <a:ea typeface="Roboto"/>
              <a:cs typeface="Roboto"/>
              <a:sym typeface="Roboto"/>
            </a:endParaRPr>
          </a:p>
          <a:p>
            <a:pPr marL="0" lvl="0" indent="0" algn="just" rtl="0">
              <a:lnSpc>
                <a:spcPct val="40000"/>
              </a:lnSpc>
              <a:spcBef>
                <a:spcPts val="0"/>
              </a:spcBef>
              <a:spcAft>
                <a:spcPts val="0"/>
              </a:spcAft>
              <a:buNone/>
            </a:pPr>
            <a:endParaRPr sz="1000">
              <a:solidFill>
                <a:schemeClr val="lt1"/>
              </a:solidFill>
              <a:latin typeface="Roboto"/>
              <a:ea typeface="Roboto"/>
              <a:cs typeface="Roboto"/>
              <a:sym typeface="Roboto"/>
            </a:endParaRPr>
          </a:p>
          <a:p>
            <a:pPr marL="0" lvl="0" indent="0" algn="just" rtl="0">
              <a:spcBef>
                <a:spcPts val="0"/>
              </a:spcBef>
              <a:spcAft>
                <a:spcPts val="0"/>
              </a:spcAft>
              <a:buNone/>
            </a:pPr>
            <a:r>
              <a:rPr lang="en" sz="1000">
                <a:solidFill>
                  <a:schemeClr val="lt1"/>
                </a:solidFill>
                <a:latin typeface="Roboto"/>
                <a:ea typeface="Roboto"/>
                <a:cs typeface="Roboto"/>
                <a:sym typeface="Roboto"/>
              </a:rPr>
              <a:t>Each time a user enters a query, those keywords from the dictionary are turned </a:t>
            </a:r>
            <a:r>
              <a:rPr lang="en" sz="1000" b="1">
                <a:solidFill>
                  <a:srgbClr val="FF00FF"/>
                </a:solidFill>
                <a:latin typeface="Roboto"/>
                <a:ea typeface="Roboto"/>
                <a:cs typeface="Roboto"/>
                <a:sym typeface="Roboto"/>
              </a:rPr>
              <a:t>Hot </a:t>
            </a:r>
            <a:r>
              <a:rPr lang="en" sz="1000">
                <a:solidFill>
                  <a:schemeClr val="lt1"/>
                </a:solidFill>
                <a:latin typeface="Roboto"/>
                <a:ea typeface="Roboto"/>
                <a:cs typeface="Roboto"/>
                <a:sym typeface="Roboto"/>
              </a:rPr>
              <a:t>(symbolised as 1) and others are remaining </a:t>
            </a:r>
            <a:r>
              <a:rPr lang="en" sz="1000" b="1">
                <a:solidFill>
                  <a:srgbClr val="FF00FF"/>
                </a:solidFill>
                <a:latin typeface="Roboto"/>
                <a:ea typeface="Roboto"/>
                <a:cs typeface="Roboto"/>
                <a:sym typeface="Roboto"/>
              </a:rPr>
              <a:t>Cold</a:t>
            </a:r>
            <a:r>
              <a:rPr lang="en" sz="1000">
                <a:solidFill>
                  <a:schemeClr val="lt1"/>
                </a:solidFill>
                <a:latin typeface="Roboto"/>
                <a:ea typeface="Roboto"/>
                <a:cs typeface="Roboto"/>
                <a:sym typeface="Roboto"/>
              </a:rPr>
              <a:t> (symbolised as 0) which are not in the query as entered by user.</a:t>
            </a:r>
            <a:endParaRPr sz="1000">
              <a:solidFill>
                <a:schemeClr val="lt1"/>
              </a:solidFill>
              <a:latin typeface="Roboto"/>
              <a:ea typeface="Roboto"/>
              <a:cs typeface="Roboto"/>
              <a:sym typeface="Roboto"/>
            </a:endParaRPr>
          </a:p>
          <a:p>
            <a:pPr marL="0" lvl="0" indent="0" algn="just" rtl="0">
              <a:lnSpc>
                <a:spcPct val="40000"/>
              </a:lnSpc>
              <a:spcBef>
                <a:spcPts val="0"/>
              </a:spcBef>
              <a:spcAft>
                <a:spcPts val="0"/>
              </a:spcAft>
              <a:buNone/>
            </a:pPr>
            <a:endParaRPr sz="1000">
              <a:solidFill>
                <a:schemeClr val="lt1"/>
              </a:solidFill>
              <a:latin typeface="Roboto"/>
              <a:ea typeface="Roboto"/>
              <a:cs typeface="Roboto"/>
              <a:sym typeface="Roboto"/>
            </a:endParaRPr>
          </a:p>
          <a:p>
            <a:pPr marL="0" lvl="0" indent="0" algn="just" rtl="0">
              <a:spcBef>
                <a:spcPts val="0"/>
              </a:spcBef>
              <a:spcAft>
                <a:spcPts val="0"/>
              </a:spcAft>
              <a:buNone/>
            </a:pPr>
            <a:r>
              <a:rPr lang="en" sz="1000">
                <a:solidFill>
                  <a:schemeClr val="lt1"/>
                </a:solidFill>
                <a:latin typeface="Roboto"/>
                <a:ea typeface="Roboto"/>
                <a:cs typeface="Roboto"/>
                <a:sym typeface="Roboto"/>
              </a:rPr>
              <a:t>Based upon the keywords that are turned Hot (or 1) and using the concept of </a:t>
            </a:r>
            <a:r>
              <a:rPr lang="en" sz="1000" b="1">
                <a:solidFill>
                  <a:srgbClr val="FF00FF"/>
                </a:solidFill>
                <a:latin typeface="Roboto"/>
                <a:ea typeface="Roboto"/>
                <a:cs typeface="Roboto"/>
                <a:sym typeface="Roboto"/>
              </a:rPr>
              <a:t>Natural Join</a:t>
            </a:r>
            <a:r>
              <a:rPr lang="en" sz="1000">
                <a:solidFill>
                  <a:schemeClr val="lt1"/>
                </a:solidFill>
                <a:latin typeface="Roboto"/>
                <a:ea typeface="Roboto"/>
                <a:cs typeface="Roboto"/>
                <a:sym typeface="Roboto"/>
              </a:rPr>
              <a:t>, an intermediate dataset is created in </a:t>
            </a:r>
            <a:r>
              <a:rPr lang="en" sz="1000" b="1">
                <a:solidFill>
                  <a:srgbClr val="FF00FF"/>
                </a:solidFill>
                <a:latin typeface="Roboto"/>
                <a:ea typeface="Roboto"/>
                <a:cs typeface="Roboto"/>
                <a:sym typeface="Roboto"/>
              </a:rPr>
              <a:t>JSON</a:t>
            </a:r>
            <a:r>
              <a:rPr lang="en" sz="1000">
                <a:solidFill>
                  <a:schemeClr val="lt1"/>
                </a:solidFill>
                <a:latin typeface="Roboto"/>
                <a:ea typeface="Roboto"/>
                <a:cs typeface="Roboto"/>
                <a:sym typeface="Roboto"/>
              </a:rPr>
              <a:t> format containing the most likely information selected from tables. This information is then sent back to user side from the Express Server  as JSON data and can be easily viewed and copied from there. </a:t>
            </a:r>
            <a:endParaRPr sz="1000">
              <a:solidFill>
                <a:schemeClr val="lt1"/>
              </a:solidFill>
              <a:latin typeface="Roboto"/>
              <a:ea typeface="Roboto"/>
              <a:cs typeface="Roboto"/>
              <a:sym typeface="Roboto"/>
            </a:endParaRPr>
          </a:p>
        </p:txBody>
      </p:sp>
      <p:pic>
        <p:nvPicPr>
          <p:cNvPr id="152" name="Google Shape;152;p20"/>
          <p:cNvPicPr preferRelativeResize="0"/>
          <p:nvPr/>
        </p:nvPicPr>
        <p:blipFill rotWithShape="1">
          <a:blip r:embed="rId3">
            <a:alphaModFix/>
          </a:blip>
          <a:srcRect t="3213"/>
          <a:stretch/>
        </p:blipFill>
        <p:spPr>
          <a:xfrm>
            <a:off x="321475" y="585800"/>
            <a:ext cx="4150751" cy="2435999"/>
          </a:xfrm>
          <a:prstGeom prst="rect">
            <a:avLst/>
          </a:prstGeom>
          <a:noFill/>
          <a:ln w="9525" cap="flat" cmpd="sng">
            <a:solidFill>
              <a:schemeClr val="dk1"/>
            </a:solidFill>
            <a:prstDash val="solid"/>
            <a:round/>
            <a:headEnd type="none" w="sm" len="sm"/>
            <a:tailEnd type="none" w="sm" len="sm"/>
          </a:ln>
        </p:spPr>
      </p:pic>
      <p:sp>
        <p:nvSpPr>
          <p:cNvPr id="153" name="Google Shape;153;p20"/>
          <p:cNvSpPr txBox="1"/>
          <p:nvPr/>
        </p:nvSpPr>
        <p:spPr>
          <a:xfrm>
            <a:off x="0" y="3286300"/>
            <a:ext cx="4472100" cy="1422300"/>
          </a:xfrm>
          <a:prstGeom prst="rect">
            <a:avLst/>
          </a:prstGeom>
          <a:noFill/>
          <a:ln>
            <a:noFill/>
          </a:ln>
        </p:spPr>
        <p:txBody>
          <a:bodyPr spcFirstLastPara="1" wrap="square" lIns="91425" tIns="91425" rIns="91425" bIns="91425" anchor="t" anchorCtr="0">
            <a:spAutoFit/>
          </a:bodyPr>
          <a:lstStyle/>
          <a:p>
            <a:pPr marL="457200" lvl="0" indent="-298450" algn="just" rtl="0">
              <a:spcBef>
                <a:spcPts val="0"/>
              </a:spcBef>
              <a:spcAft>
                <a:spcPts val="0"/>
              </a:spcAft>
              <a:buSzPts val="1100"/>
              <a:buFont typeface="Roboto"/>
              <a:buChar char="➔"/>
            </a:pPr>
            <a:r>
              <a:rPr lang="en" sz="1100">
                <a:latin typeface="Roboto"/>
                <a:ea typeface="Roboto"/>
                <a:cs typeface="Roboto"/>
                <a:sym typeface="Roboto"/>
              </a:rPr>
              <a:t>The database we are working on  is of a </a:t>
            </a:r>
            <a:r>
              <a:rPr lang="en" sz="1100" b="1">
                <a:latin typeface="Roboto"/>
                <a:ea typeface="Roboto"/>
                <a:cs typeface="Roboto"/>
                <a:sym typeface="Roboto"/>
              </a:rPr>
              <a:t>Company </a:t>
            </a:r>
            <a:r>
              <a:rPr lang="en" sz="1100">
                <a:latin typeface="Roboto"/>
                <a:ea typeface="Roboto"/>
                <a:cs typeface="Roboto"/>
                <a:sym typeface="Roboto"/>
              </a:rPr>
              <a:t>that supplies different products worldwide ranging from Cars, Motorcycles, Ships and Planes.</a:t>
            </a:r>
            <a:endParaRPr sz="1100">
              <a:latin typeface="Roboto"/>
              <a:ea typeface="Roboto"/>
              <a:cs typeface="Roboto"/>
              <a:sym typeface="Roboto"/>
            </a:endParaRPr>
          </a:p>
          <a:p>
            <a:pPr marL="457200" lvl="0" indent="0" algn="just" rtl="0">
              <a:lnSpc>
                <a:spcPct val="40000"/>
              </a:lnSpc>
              <a:spcBef>
                <a:spcPts val="0"/>
              </a:spcBef>
              <a:spcAft>
                <a:spcPts val="0"/>
              </a:spcAft>
              <a:buNone/>
            </a:pPr>
            <a:endParaRPr sz="1100">
              <a:latin typeface="Roboto"/>
              <a:ea typeface="Roboto"/>
              <a:cs typeface="Roboto"/>
              <a:sym typeface="Roboto"/>
            </a:endParaRPr>
          </a:p>
          <a:p>
            <a:pPr marL="457200" lvl="0" indent="-298450" algn="just" rtl="0">
              <a:spcBef>
                <a:spcPts val="0"/>
              </a:spcBef>
              <a:spcAft>
                <a:spcPts val="0"/>
              </a:spcAft>
              <a:buSzPts val="1100"/>
              <a:buFont typeface="Roboto"/>
              <a:buChar char="➔"/>
            </a:pPr>
            <a:r>
              <a:rPr lang="en" sz="1100">
                <a:latin typeface="Roboto"/>
                <a:ea typeface="Roboto"/>
                <a:cs typeface="Roboto"/>
                <a:sym typeface="Roboto"/>
              </a:rPr>
              <a:t>There are 8 tables in the Database namely, Customers, Employees, Offices, OrderDetails, Payments, Product Lines and Products.</a:t>
            </a:r>
            <a:endParaRPr sz="1100">
              <a:latin typeface="Roboto"/>
              <a:ea typeface="Roboto"/>
              <a:cs typeface="Roboto"/>
              <a:sym typeface="Roboto"/>
            </a:endParaRPr>
          </a:p>
          <a:p>
            <a:pPr marL="457200" lvl="0" indent="0" algn="just" rtl="0">
              <a:spcBef>
                <a:spcPts val="0"/>
              </a:spcBef>
              <a:spcAft>
                <a:spcPts val="0"/>
              </a:spcAft>
              <a:buNone/>
            </a:pPr>
            <a:endParaRPr sz="1000">
              <a:latin typeface="Roboto"/>
              <a:ea typeface="Roboto"/>
              <a:cs typeface="Roboto"/>
              <a:sym typeface="Roboto"/>
            </a:endParaRPr>
          </a:p>
        </p:txBody>
      </p:sp>
      <p:pic>
        <p:nvPicPr>
          <p:cNvPr id="154" name="Google Shape;154;p20"/>
          <p:cNvPicPr preferRelativeResize="0"/>
          <p:nvPr/>
        </p:nvPicPr>
        <p:blipFill>
          <a:blip r:embed="rId4">
            <a:alphaModFix/>
          </a:blip>
          <a:stretch>
            <a:fillRect/>
          </a:stretch>
        </p:blipFill>
        <p:spPr>
          <a:xfrm>
            <a:off x="4823675" y="2543498"/>
            <a:ext cx="4045201" cy="25080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267125" y="-78525"/>
            <a:ext cx="4045200" cy="56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080" b="1" i="1"/>
              <a:t>Results</a:t>
            </a:r>
            <a:endParaRPr sz="2080" b="1" i="1"/>
          </a:p>
        </p:txBody>
      </p:sp>
      <p:sp>
        <p:nvSpPr>
          <p:cNvPr id="160" name="Google Shape;160;p21"/>
          <p:cNvSpPr txBox="1"/>
          <p:nvPr/>
        </p:nvSpPr>
        <p:spPr>
          <a:xfrm>
            <a:off x="321475" y="964400"/>
            <a:ext cx="40452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Roboto"/>
              <a:ea typeface="Roboto"/>
              <a:cs typeface="Roboto"/>
              <a:sym typeface="Roboto"/>
            </a:endParaRPr>
          </a:p>
        </p:txBody>
      </p:sp>
      <p:sp>
        <p:nvSpPr>
          <p:cNvPr id="161" name="Google Shape;161;p21"/>
          <p:cNvSpPr txBox="1"/>
          <p:nvPr/>
        </p:nvSpPr>
        <p:spPr>
          <a:xfrm>
            <a:off x="4742800" y="55475"/>
            <a:ext cx="4209000" cy="338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1000">
              <a:solidFill>
                <a:schemeClr val="lt1"/>
              </a:solidFill>
              <a:latin typeface="Roboto"/>
              <a:ea typeface="Roboto"/>
              <a:cs typeface="Roboto"/>
              <a:sym typeface="Roboto"/>
            </a:endParaRPr>
          </a:p>
        </p:txBody>
      </p:sp>
      <p:sp>
        <p:nvSpPr>
          <p:cNvPr id="162" name="Google Shape;162;p21"/>
          <p:cNvSpPr txBox="1"/>
          <p:nvPr/>
        </p:nvSpPr>
        <p:spPr>
          <a:xfrm>
            <a:off x="53675" y="453350"/>
            <a:ext cx="4472100" cy="1262100"/>
          </a:xfrm>
          <a:prstGeom prst="rect">
            <a:avLst/>
          </a:prstGeom>
          <a:noFill/>
          <a:ln>
            <a:noFill/>
          </a:ln>
        </p:spPr>
        <p:txBody>
          <a:bodyPr spcFirstLastPara="1" wrap="square" lIns="91425" tIns="91425" rIns="91425" bIns="91425" anchor="t" anchorCtr="0">
            <a:spAutoFit/>
          </a:bodyPr>
          <a:lstStyle/>
          <a:p>
            <a:pPr marL="457200" lvl="0" indent="-292100" algn="just" rtl="0">
              <a:spcBef>
                <a:spcPts val="0"/>
              </a:spcBef>
              <a:spcAft>
                <a:spcPts val="0"/>
              </a:spcAft>
              <a:buSzPts val="1000"/>
              <a:buFont typeface="Roboto"/>
              <a:buChar char="➔"/>
            </a:pPr>
            <a:r>
              <a:rPr lang="en" sz="1000">
                <a:latin typeface="Roboto"/>
                <a:ea typeface="Roboto"/>
                <a:cs typeface="Roboto"/>
                <a:sym typeface="Roboto"/>
              </a:rPr>
              <a:t>To verify the results of the Web Application we wrote different queries related to the product and product lines tables expecting results from that table. </a:t>
            </a:r>
            <a:endParaRPr sz="1000">
              <a:latin typeface="Roboto"/>
              <a:ea typeface="Roboto"/>
              <a:cs typeface="Roboto"/>
              <a:sym typeface="Roboto"/>
            </a:endParaRPr>
          </a:p>
          <a:p>
            <a:pPr marL="457200" lvl="0" indent="0" algn="just" rtl="0">
              <a:spcBef>
                <a:spcPts val="0"/>
              </a:spcBef>
              <a:spcAft>
                <a:spcPts val="0"/>
              </a:spcAft>
              <a:buNone/>
            </a:pPr>
            <a:endParaRPr sz="1000">
              <a:latin typeface="Roboto"/>
              <a:ea typeface="Roboto"/>
              <a:cs typeface="Roboto"/>
              <a:sym typeface="Roboto"/>
            </a:endParaRPr>
          </a:p>
          <a:p>
            <a:pPr marL="457200" lvl="0" indent="-292100" algn="just" rtl="0">
              <a:spcBef>
                <a:spcPts val="0"/>
              </a:spcBef>
              <a:spcAft>
                <a:spcPts val="0"/>
              </a:spcAft>
              <a:buSzPts val="1000"/>
              <a:buFont typeface="Roboto"/>
              <a:buChar char="➔"/>
            </a:pPr>
            <a:r>
              <a:rPr lang="en" sz="1000">
                <a:latin typeface="Roboto"/>
                <a:ea typeface="Roboto"/>
                <a:cs typeface="Roboto"/>
                <a:sym typeface="Roboto"/>
              </a:rPr>
              <a:t>The app understands the most important Attributes and automatically selects the corresponding Product information from different tables. </a:t>
            </a:r>
            <a:endParaRPr sz="1000">
              <a:latin typeface="Roboto"/>
              <a:ea typeface="Roboto"/>
              <a:cs typeface="Roboto"/>
              <a:sym typeface="Roboto"/>
            </a:endParaRPr>
          </a:p>
        </p:txBody>
      </p:sp>
      <p:pic>
        <p:nvPicPr>
          <p:cNvPr id="163" name="Google Shape;163;p21"/>
          <p:cNvPicPr preferRelativeResize="0"/>
          <p:nvPr/>
        </p:nvPicPr>
        <p:blipFill>
          <a:blip r:embed="rId3">
            <a:alphaModFix/>
          </a:blip>
          <a:stretch>
            <a:fillRect/>
          </a:stretch>
        </p:blipFill>
        <p:spPr>
          <a:xfrm>
            <a:off x="190175" y="1715450"/>
            <a:ext cx="4307801" cy="3234904"/>
          </a:xfrm>
          <a:prstGeom prst="rect">
            <a:avLst/>
          </a:prstGeom>
          <a:noFill/>
          <a:ln>
            <a:noFill/>
          </a:ln>
        </p:spPr>
      </p:pic>
      <p:pic>
        <p:nvPicPr>
          <p:cNvPr id="164" name="Google Shape;164;p21"/>
          <p:cNvPicPr preferRelativeResize="0"/>
          <p:nvPr/>
        </p:nvPicPr>
        <p:blipFill rotWithShape="1">
          <a:blip r:embed="rId4">
            <a:alphaModFix/>
          </a:blip>
          <a:srcRect r="46158" b="12709"/>
          <a:stretch/>
        </p:blipFill>
        <p:spPr>
          <a:xfrm>
            <a:off x="4931075" y="2501750"/>
            <a:ext cx="3832450" cy="2448600"/>
          </a:xfrm>
          <a:prstGeom prst="rect">
            <a:avLst/>
          </a:prstGeom>
          <a:noFill/>
          <a:ln>
            <a:noFill/>
          </a:ln>
        </p:spPr>
      </p:pic>
      <p:sp>
        <p:nvSpPr>
          <p:cNvPr id="165" name="Google Shape;165;p21"/>
          <p:cNvSpPr txBox="1"/>
          <p:nvPr/>
        </p:nvSpPr>
        <p:spPr>
          <a:xfrm>
            <a:off x="4693450" y="342900"/>
            <a:ext cx="4258200" cy="2339700"/>
          </a:xfrm>
          <a:prstGeom prst="rect">
            <a:avLst/>
          </a:prstGeom>
          <a:noFill/>
          <a:ln>
            <a:noFill/>
          </a:ln>
        </p:spPr>
        <p:txBody>
          <a:bodyPr spcFirstLastPara="1" wrap="square" lIns="91425" tIns="91425" rIns="91425" bIns="91425" anchor="t" anchorCtr="0">
            <a:spAutoFit/>
          </a:bodyPr>
          <a:lstStyle/>
          <a:p>
            <a:pPr marL="457200" lvl="0" indent="-292100" algn="l" rtl="0">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As we can see from the database snippet above, we can enter queries in SQL form, semi SQL form, or even general English sentence, we will always get the information from the Product and Product Lines table.</a:t>
            </a:r>
            <a:endParaRPr sz="1000">
              <a:solidFill>
                <a:schemeClr val="lt1"/>
              </a:solidFill>
              <a:latin typeface="Roboto"/>
              <a:ea typeface="Roboto"/>
              <a:cs typeface="Roboto"/>
              <a:sym typeface="Roboto"/>
            </a:endParaRPr>
          </a:p>
          <a:p>
            <a:pPr marL="457200" lvl="0" indent="0" algn="l" rtl="0">
              <a:spcBef>
                <a:spcPts val="0"/>
              </a:spcBef>
              <a:spcAft>
                <a:spcPts val="0"/>
              </a:spcAft>
              <a:buNone/>
            </a:pPr>
            <a:endParaRPr sz="1000">
              <a:solidFill>
                <a:schemeClr val="lt1"/>
              </a:solidFill>
              <a:latin typeface="Roboto"/>
              <a:ea typeface="Roboto"/>
              <a:cs typeface="Roboto"/>
              <a:sym typeface="Roboto"/>
            </a:endParaRPr>
          </a:p>
          <a:p>
            <a:pPr marL="457200" lvl="0" indent="-292100" algn="l" rtl="0">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The Web Application creates Natural Join by the important information extracts the relevant data from the table and show it in JSON format.</a:t>
            </a:r>
            <a:endParaRPr sz="1000">
              <a:solidFill>
                <a:schemeClr val="lt1"/>
              </a:solidFill>
              <a:latin typeface="Roboto"/>
              <a:ea typeface="Roboto"/>
              <a:cs typeface="Roboto"/>
              <a:sym typeface="Roboto"/>
            </a:endParaRPr>
          </a:p>
          <a:p>
            <a:pPr marL="0" lvl="0" indent="0" algn="l" rtl="0">
              <a:spcBef>
                <a:spcPts val="0"/>
              </a:spcBef>
              <a:spcAft>
                <a:spcPts val="0"/>
              </a:spcAft>
              <a:buNone/>
            </a:pPr>
            <a:endParaRPr sz="1000">
              <a:solidFill>
                <a:schemeClr val="lt1"/>
              </a:solidFill>
              <a:latin typeface="Roboto"/>
              <a:ea typeface="Roboto"/>
              <a:cs typeface="Roboto"/>
              <a:sym typeface="Roboto"/>
            </a:endParaRPr>
          </a:p>
          <a:p>
            <a:pPr marL="457200" lvl="0" indent="-292100" algn="l" rtl="0">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We have tested the working on all the tables by entering complicated English statements but the App detects the relevant and important information automatically and projects the corresponding results.</a:t>
            </a:r>
            <a:endParaRPr sz="1000">
              <a:solidFill>
                <a:schemeClr val="lt1"/>
              </a:solidFill>
              <a:latin typeface="Roboto"/>
              <a:ea typeface="Roboto"/>
              <a:cs typeface="Roboto"/>
              <a:sym typeface="Roboto"/>
            </a:endParaRPr>
          </a:p>
          <a:p>
            <a:pPr marL="0" lvl="0" indent="0" algn="l" rtl="0">
              <a:spcBef>
                <a:spcPts val="0"/>
              </a:spcBef>
              <a:spcAft>
                <a:spcPts val="0"/>
              </a:spcAft>
              <a:buNone/>
            </a:pPr>
            <a:endParaRPr sz="10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1426</Words>
  <Application>Microsoft Office PowerPoint</Application>
  <PresentationFormat>On-screen Show (16:9)</PresentationFormat>
  <Paragraphs>74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Lobster</vt:lpstr>
      <vt:lpstr>Roboto</vt:lpstr>
      <vt:lpstr>Calibri</vt:lpstr>
      <vt:lpstr>Geometric</vt:lpstr>
      <vt:lpstr>DBMS INNOVATIVE PROJECT</vt:lpstr>
      <vt:lpstr>INTRODUCTION</vt:lpstr>
      <vt:lpstr>METHODOLOGY</vt:lpstr>
      <vt:lpstr>APPROACH</vt:lpstr>
      <vt:lpstr>Concepts from Paper</vt:lpstr>
      <vt:lpstr>IMPLEMENTATION</vt:lpstr>
      <vt:lpstr>Programming Web App</vt:lpstr>
      <vt:lpstr>Building the query using Natural Join</vt:lpstr>
      <vt:lpstr>Results</vt:lpstr>
      <vt:lpstr>CONCLUSION AND LEARNING</vt:lpstr>
      <vt:lpstr>Thanks Everyone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INNOVATIVE PROJECT</dc:title>
  <cp:lastModifiedBy>KUMAR APURV</cp:lastModifiedBy>
  <cp:revision>1</cp:revision>
  <dcterms:modified xsi:type="dcterms:W3CDTF">2021-05-02T09:26:54Z</dcterms:modified>
</cp:coreProperties>
</file>