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8" r:id="rId3"/>
    <p:sldId id="259" r:id="rId4"/>
    <p:sldId id="266" r:id="rId5"/>
    <p:sldId id="278" r:id="rId6"/>
    <p:sldId id="267" r:id="rId7"/>
    <p:sldId id="270" r:id="rId8"/>
    <p:sldId id="271" r:id="rId9"/>
    <p:sldId id="279" r:id="rId10"/>
    <p:sldId id="272" r:id="rId11"/>
    <p:sldId id="280" r:id="rId12"/>
    <p:sldId id="281" r:id="rId13"/>
    <p:sldId id="28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7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Nursing Home Quality in</a:t>
            </a:r>
            <a:br>
              <a:rPr lang="en-US" sz="5400" dirty="0"/>
            </a:br>
            <a:r>
              <a:rPr lang="en-US" sz="5400" dirty="0"/>
              <a:t>Oklahoma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Ayan </a:t>
            </a:r>
            <a:r>
              <a:rPr lang="en-US" sz="2000" dirty="0" err="1"/>
              <a:t>Ajanaku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Morgan Missel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Demekia</a:t>
            </a:r>
            <a:r>
              <a:rPr lang="en-US" sz="2000"/>
              <a:t> Medley</a:t>
            </a:r>
            <a:endParaRPr lang="en-US" sz="2000" dirty="0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/>
          </a:bodyPr>
          <a:lstStyle/>
          <a:p>
            <a:r>
              <a:rPr lang="en-US" i="0" dirty="0"/>
              <a:t>Ownership Type vs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639102DD-292C-9ED4-BADC-742BF5BB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1143293"/>
            <a:ext cx="7326631" cy="549497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76938E-CF32-A2E3-C009-B12AD2D7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776363"/>
            <a:ext cx="363905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Ownership Type vs Total Fines in 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graph of a type of ownership type&#10;&#10;Description automatically generated">
            <a:extLst>
              <a:ext uri="{FF2B5EF4-FFF2-40B4-BE49-F238E27FC236}">
                <a16:creationId xmlns:a16="http://schemas.microsoft.com/office/drawing/2014/main" id="{2A9F58F6-7BF0-6504-0045-AAF30620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5" y="1127811"/>
            <a:ext cx="7299871" cy="5474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1AD62-F7CA-48BF-7E12-2E7DBCC9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78" y="2493183"/>
            <a:ext cx="3639627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Total Amount of Fines vs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98923F03-E516-B7E7-A347-99A885C5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5" y="960862"/>
            <a:ext cx="7522469" cy="5641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10A66-FDD6-E609-AB72-C178BDAF3D98}"/>
              </a:ext>
            </a:extLst>
          </p:cNvPr>
          <p:cNvSpPr txBox="1"/>
          <p:nvPr/>
        </p:nvSpPr>
        <p:spPr>
          <a:xfrm>
            <a:off x="9970453" y="1506787"/>
            <a:ext cx="181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is -0.11 and the </a:t>
            </a:r>
            <a:r>
              <a:rPr lang="en-US" dirty="0" err="1"/>
              <a:t>p_value</a:t>
            </a:r>
            <a:r>
              <a:rPr lang="en-US"/>
              <a:t>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342900"/>
            <a:ext cx="10355403" cy="1346062"/>
          </a:xfrm>
        </p:spPr>
        <p:txBody>
          <a:bodyPr>
            <a:normAutofit/>
          </a:bodyPr>
          <a:lstStyle/>
          <a:p>
            <a:r>
              <a:rPr lang="en-US" i="0" dirty="0"/>
              <a:t>Conclusion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D0067-FB07-D9F9-1568-9E1E5FABF20C}"/>
              </a:ext>
            </a:extLst>
          </p:cNvPr>
          <p:cNvSpPr txBox="1"/>
          <p:nvPr/>
        </p:nvSpPr>
        <p:spPr>
          <a:xfrm>
            <a:off x="1048512" y="1365504"/>
            <a:ext cx="80711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Staff turnover and the number of hours spent with residents does not have a correlation with Quality Measure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time spent with patients also does not appear to have a large effect on the number of fines incurred by a home. The number of fines has a slight affect on the QM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Ownership does not have a large effect on Quality Measure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Measure Rating is a difficult measure to quantify </a:t>
            </a:r>
          </a:p>
        </p:txBody>
      </p:sp>
    </p:spTree>
    <p:extLst>
      <p:ext uri="{BB962C8B-B14F-4D97-AF65-F5344CB8AC3E}">
        <p14:creationId xmlns:p14="http://schemas.microsoft.com/office/powerpoint/2010/main" val="309854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293298"/>
            <a:ext cx="3447288" cy="4177803"/>
          </a:xfrm>
        </p:spPr>
        <p:txBody>
          <a:bodyPr anchor="b">
            <a:normAutofit/>
          </a:bodyPr>
          <a:lstStyle/>
          <a:p>
            <a:r>
              <a:rPr lang="en-US" sz="3600" dirty="0"/>
              <a:t>	</a:t>
            </a:r>
            <a:r>
              <a:rPr lang="en-US" sz="5400" dirty="0"/>
              <a:t>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1343025"/>
            <a:ext cx="3447287" cy="44436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+mj-lt"/>
                <a:cs typeface="Cavolini" panose="020B0502040204020203" pitchFamily="66" charset="0"/>
              </a:rPr>
              <a:t>Thank you!</a:t>
            </a:r>
          </a:p>
          <a:p>
            <a:pPr>
              <a:lnSpc>
                <a:spcPct val="90000"/>
              </a:lnSpc>
            </a:pPr>
            <a:endParaRPr lang="en-US" sz="4800" dirty="0">
              <a:latin typeface="+mj-lt"/>
              <a:cs typeface="Cavolini" panose="020B0502040204020203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4800" dirty="0">
                <a:latin typeface="+mj-lt"/>
                <a:cs typeface="Cavolini" panose="020B0502040204020203" pitchFamily="66" charset="0"/>
              </a:rPr>
              <a:t>Questions?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30FF-0767-E5B7-20B0-430A3A1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1" y="893935"/>
            <a:ext cx="4011261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There are 297 nursing homes in Oklahoma homing with approximately 17,213 seniors.</a:t>
            </a:r>
          </a:p>
        </p:txBody>
      </p:sp>
      <p:pic>
        <p:nvPicPr>
          <p:cNvPr id="5" name="Content Placeholder 4" descr="Couple holding cane">
            <a:extLst>
              <a:ext uri="{FF2B5EF4-FFF2-40B4-BE49-F238E27FC236}">
                <a16:creationId xmlns:a16="http://schemas.microsoft.com/office/drawing/2014/main" id="{BA8BADB2-49BE-46D7-F360-3C4B436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0" r="9909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2DE0-C38A-291E-A05F-27A8C90E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4"/>
            <a:ext cx="5364937" cy="36611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Compare the staff-turnover rate and the QM (Quality Measure) rating 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Compare the number of fines and the number of staff onsite during the day to see if more staff means less or more fines.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-Do the fines correlate to the QM rating and ownership?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37" name="Picture 17" descr="Close up of an open book">
            <a:extLst>
              <a:ext uri="{FF2B5EF4-FFF2-40B4-BE49-F238E27FC236}">
                <a16:creationId xmlns:a16="http://schemas.microsoft.com/office/drawing/2014/main" id="{84C261B4-46CB-9E7C-FBCA-B493288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687167"/>
          </a:xfrm>
        </p:spPr>
        <p:txBody>
          <a:bodyPr>
            <a:normAutofit/>
          </a:bodyPr>
          <a:lstStyle/>
          <a:p>
            <a:r>
              <a:rPr lang="en-US" sz="4000" i="0" dirty="0"/>
              <a:t>Exploratory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6047FED-DC5C-7A03-F492-F490250F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4" y="2650060"/>
            <a:ext cx="7576011" cy="1654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9ABB6-B4D0-4B5E-410F-ED5165402AD9}"/>
              </a:ext>
            </a:extLst>
          </p:cNvPr>
          <p:cNvSpPr txBox="1"/>
          <p:nvPr/>
        </p:nvSpPr>
        <p:spPr>
          <a:xfrm>
            <a:off x="1091314" y="1750423"/>
            <a:ext cx="383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Measure Discover Statistics for Oklahoma and Tulsa</a:t>
            </a:r>
          </a:p>
        </p:txBody>
      </p:sp>
    </p:spTree>
    <p:extLst>
      <p:ext uri="{BB962C8B-B14F-4D97-AF65-F5344CB8AC3E}">
        <p14:creationId xmlns:p14="http://schemas.microsoft.com/office/powerpoint/2010/main" val="1682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/>
          </a:bodyPr>
          <a:lstStyle/>
          <a:p>
            <a:r>
              <a:rPr lang="en-US" sz="5400" i="0" dirty="0"/>
              <a:t>Turnover and the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CBCCA-8BAD-FA6D-591F-A9DB514703DF}"/>
              </a:ext>
            </a:extLst>
          </p:cNvPr>
          <p:cNvSpPr txBox="1"/>
          <p:nvPr/>
        </p:nvSpPr>
        <p:spPr>
          <a:xfrm>
            <a:off x="9925273" y="2986637"/>
            <a:ext cx="1858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 value between total nursing staff turnover and QM rating 0.34.</a:t>
            </a:r>
          </a:p>
        </p:txBody>
      </p:sp>
      <p:pic>
        <p:nvPicPr>
          <p:cNvPr id="15" name="Content Placeholder 1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64CA80F0-5EEA-9284-2DEB-CAFEBD5DC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7" y="1025085"/>
            <a:ext cx="7474423" cy="5605817"/>
          </a:xfrm>
        </p:spPr>
      </p:pic>
    </p:spTree>
    <p:extLst>
      <p:ext uri="{BB962C8B-B14F-4D97-AF65-F5344CB8AC3E}">
        <p14:creationId xmlns:p14="http://schemas.microsoft.com/office/powerpoint/2010/main" val="31202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sz="5400" i="0" dirty="0"/>
              <a:t>RN Staff Hours Affected by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Content Placeholder 9" descr="A graph of blue bars&#10;&#10;Description automatically generated">
            <a:extLst>
              <a:ext uri="{FF2B5EF4-FFF2-40B4-BE49-F238E27FC236}">
                <a16:creationId xmlns:a16="http://schemas.microsoft.com/office/drawing/2014/main" id="{8309CF43-47B5-E781-BED2-A1415140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90" y="946051"/>
            <a:ext cx="7542217" cy="5656663"/>
          </a:xfrm>
        </p:spPr>
      </p:pic>
    </p:spTree>
    <p:extLst>
      <p:ext uri="{BB962C8B-B14F-4D97-AF65-F5344CB8AC3E}">
        <p14:creationId xmlns:p14="http://schemas.microsoft.com/office/powerpoint/2010/main" val="262267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869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Staffed Nursing Hours vs Total Fines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0651F15A-D19A-B371-C904-35829EC7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82" y="1164889"/>
            <a:ext cx="7250433" cy="54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107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Staffed Nursing Hours vs Total Fines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5F75601F-4DD4-B29C-B4E0-906457FF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5" y="1143293"/>
            <a:ext cx="7279228" cy="5459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3A8E0-61B3-0F04-C1B7-D6BBB057EF15}"/>
              </a:ext>
            </a:extLst>
          </p:cNvPr>
          <p:cNvSpPr txBox="1"/>
          <p:nvPr/>
        </p:nvSpPr>
        <p:spPr>
          <a:xfrm>
            <a:off x="10060518" y="4105275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is -0.18 and the </a:t>
            </a:r>
            <a:r>
              <a:rPr lang="en-US" dirty="0" err="1"/>
              <a:t>p_value</a:t>
            </a:r>
            <a:r>
              <a:rPr lang="en-US" dirty="0"/>
              <a:t> is .54</a:t>
            </a:r>
          </a:p>
        </p:txBody>
      </p:sp>
    </p:spTree>
    <p:extLst>
      <p:ext uri="{BB962C8B-B14F-4D97-AF65-F5344CB8AC3E}">
        <p14:creationId xmlns:p14="http://schemas.microsoft.com/office/powerpoint/2010/main" val="10541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/>
          </a:bodyPr>
          <a:lstStyle/>
          <a:p>
            <a:r>
              <a:rPr lang="en-US" sz="4000" i="0" dirty="0"/>
              <a:t>Average Number of Fines and Quality Measure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89566A73-CBB0-16DE-B672-8C20EBF92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95" y="888007"/>
            <a:ext cx="7619610" cy="57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29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268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Sitka Banner</vt:lpstr>
      <vt:lpstr>HeadlinesVTI</vt:lpstr>
      <vt:lpstr>Nursing Home Quality in Oklahoma</vt:lpstr>
      <vt:lpstr>There are 297 nursing homes in Oklahoma homing with approximately 17,213 seniors.</vt:lpstr>
      <vt:lpstr>- Compare the staff-turnover rate and the QM (Quality Measure) rating   - Compare the number of fines and the number of staff onsite during the day to see if more staff means less or more fines.  -Do the fines correlate to the QM rating and ownership? </vt:lpstr>
      <vt:lpstr>Exploratory Data</vt:lpstr>
      <vt:lpstr>Turnover and the QM Rating</vt:lpstr>
      <vt:lpstr>RN Staff Hours Affected by QM Rating</vt:lpstr>
      <vt:lpstr>Staffed Nursing Hours vs Total Fines</vt:lpstr>
      <vt:lpstr>Staffed Nursing Hours vs Total Fines</vt:lpstr>
      <vt:lpstr>Average Number of Fines and Quality Measure</vt:lpstr>
      <vt:lpstr>Ownership Type vs QM Rating</vt:lpstr>
      <vt:lpstr>Ownership Type vs Total Fines in $</vt:lpstr>
      <vt:lpstr>Total Amount of Fines vs QM Rating</vt:lpstr>
      <vt:lpstr>Conclusion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home quality in Oklahoma</dc:title>
  <dc:creator>D M</dc:creator>
  <cp:lastModifiedBy>Morgan Missel</cp:lastModifiedBy>
  <cp:revision>7</cp:revision>
  <dcterms:created xsi:type="dcterms:W3CDTF">2023-07-26T00:57:12Z</dcterms:created>
  <dcterms:modified xsi:type="dcterms:W3CDTF">2023-07-26T23:26:37Z</dcterms:modified>
</cp:coreProperties>
</file>